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4"/>
  </p:notesMasterIdLst>
  <p:sldIdLst>
    <p:sldId id="304" r:id="rId2"/>
    <p:sldId id="1992" r:id="rId3"/>
    <p:sldId id="306" r:id="rId4"/>
    <p:sldId id="972" r:id="rId5"/>
    <p:sldId id="1990" r:id="rId6"/>
    <p:sldId id="311" r:id="rId7"/>
    <p:sldId id="319" r:id="rId8"/>
    <p:sldId id="321" r:id="rId9"/>
    <p:sldId id="323" r:id="rId10"/>
    <p:sldId id="347" r:id="rId11"/>
    <p:sldId id="1991" r:id="rId12"/>
    <p:sldId id="352"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6327"/>
  </p:normalViewPr>
  <p:slideViewPr>
    <p:cSldViewPr snapToGrid="0" snapToObjects="1">
      <p:cViewPr varScale="1">
        <p:scale>
          <a:sx n="124" d="100"/>
          <a:sy n="124" d="100"/>
        </p:scale>
        <p:origin x="54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C00D52-13B9-F443-9EC8-A59FA5BBB657}" type="datetimeFigureOut">
              <a:rPr lang="en-US" smtClean="0"/>
              <a:t>9/10/20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AB1065-F72C-4E4F-8CBC-43DFF5381866}" type="slidenum">
              <a:rPr lang="en-US" smtClean="0"/>
              <a:t>‹#›</a:t>
            </a:fld>
            <a:endParaRPr lang="en-US"/>
          </a:p>
        </p:txBody>
      </p:sp>
    </p:spTree>
    <p:extLst>
      <p:ext uri="{BB962C8B-B14F-4D97-AF65-F5344CB8AC3E}">
        <p14:creationId xmlns:p14="http://schemas.microsoft.com/office/powerpoint/2010/main" val="2286511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526F4-CC3E-4079-A83E-939CDFE0894D}" type="slidenum">
              <a:rPr kumimoji="0" lang="en-US" sz="1200" b="0" i="0" u="none" strike="noStrike" kern="1200" cap="none" spc="0" normalizeH="0" baseline="0" noProof="0" smtClean="0">
                <a:ln>
                  <a:noFill/>
                </a:ln>
                <a:solidFill>
                  <a:prstClr val="black"/>
                </a:solidFill>
                <a:effectLst/>
                <a:uLnTx/>
                <a:uFillTx/>
                <a:latin typeface="Helvetica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endParaRPr>
          </a:p>
        </p:txBody>
      </p:sp>
    </p:spTree>
    <p:extLst>
      <p:ext uri="{BB962C8B-B14F-4D97-AF65-F5344CB8AC3E}">
        <p14:creationId xmlns:p14="http://schemas.microsoft.com/office/powerpoint/2010/main" val="38030907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a:t>Learning Objective 1</a:t>
            </a:r>
            <a:r>
              <a:rPr lang="en-US" sz="1200" dirty="0"/>
              <a:t>: for participants to understand that each of the 29 Creative/Reactive dimensions of the LCP have their own unique correlation to Leadership Effectiveness (the five Ideal Leader questions). </a:t>
            </a:r>
          </a:p>
          <a:p>
            <a:endParaRPr lang="en-US" sz="1200" u="sng" dirty="0"/>
          </a:p>
          <a:p>
            <a:r>
              <a:rPr lang="en-US" sz="1200" u="sng" dirty="0"/>
              <a:t>Learning Objective 2</a:t>
            </a:r>
            <a:r>
              <a:rPr lang="en-US" sz="1200" dirty="0"/>
              <a:t>: for participants to look at their own LCP data through the lens of these more granular correlations to see if it generates any new developmental understanding or insight.</a:t>
            </a:r>
          </a:p>
          <a:p>
            <a:endParaRPr lang="en-US" sz="1200" baseline="0" dirty="0"/>
          </a:p>
          <a:p>
            <a:r>
              <a:rPr lang="en-US" sz="1200" u="sng" dirty="0"/>
              <a:t>Learning Objective 2</a:t>
            </a:r>
            <a:r>
              <a:rPr lang="en-US" sz="1200" dirty="0"/>
              <a:t>: for participants to imagine/brainstorm how they might use these correlations with their clients.</a:t>
            </a:r>
          </a:p>
          <a:p>
            <a:endParaRPr lang="en-US" sz="1200"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526F4-CC3E-4079-A83E-939CDFE0894D}" type="slidenum">
              <a:rPr kumimoji="0" lang="en-US" sz="1200" b="0" i="0" u="none" strike="noStrike" kern="1200" cap="none" spc="0" normalizeH="0" baseline="0" noProof="0" smtClean="0">
                <a:ln>
                  <a:noFill/>
                </a:ln>
                <a:solidFill>
                  <a:prstClr val="black"/>
                </a:solidFill>
                <a:effectLst/>
                <a:uLnTx/>
                <a:uFillTx/>
                <a:latin typeface="Helvetica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endParaRPr>
          </a:p>
        </p:txBody>
      </p:sp>
    </p:spTree>
    <p:extLst>
      <p:ext uri="{BB962C8B-B14F-4D97-AF65-F5344CB8AC3E}">
        <p14:creationId xmlns:p14="http://schemas.microsoft.com/office/powerpoint/2010/main" val="13537953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a:t>Learning Objective 1</a:t>
            </a:r>
            <a:r>
              <a:rPr lang="en-US" sz="1200" dirty="0"/>
              <a:t>: for participants to understand that each of the 29 Creative/Reactive dimensions of the LCP have their own unique correlation to Leadership Effectiveness (the five Ideal Leader questions). </a:t>
            </a:r>
          </a:p>
          <a:p>
            <a:endParaRPr lang="en-US" sz="1200" u="sng" dirty="0"/>
          </a:p>
          <a:p>
            <a:r>
              <a:rPr lang="en-US" sz="1200" u="sng" dirty="0"/>
              <a:t>Learning Objective 2</a:t>
            </a:r>
            <a:r>
              <a:rPr lang="en-US" sz="1200" dirty="0"/>
              <a:t>: for participants to look at their own LCP data through the lens of these more granular correlations to see if it generates any new developmental understanding or insight.</a:t>
            </a:r>
          </a:p>
          <a:p>
            <a:endParaRPr lang="en-US" sz="1200" baseline="0" dirty="0"/>
          </a:p>
          <a:p>
            <a:r>
              <a:rPr lang="en-US" sz="1200" u="sng" dirty="0"/>
              <a:t>Learning Objective 2</a:t>
            </a:r>
            <a:r>
              <a:rPr lang="en-US" sz="1200" dirty="0"/>
              <a:t>: for participants to imagine/brainstorm how they might use these correlations with their clients.</a:t>
            </a:r>
          </a:p>
          <a:p>
            <a:endParaRPr lang="en-US" sz="1200"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526F4-CC3E-4079-A83E-939CDFE0894D}" type="slidenum">
              <a:rPr kumimoji="0" lang="en-US" sz="1200" b="0" i="0" u="none" strike="noStrike" kern="1200" cap="none" spc="0" normalizeH="0" baseline="0" noProof="0" smtClean="0">
                <a:ln>
                  <a:noFill/>
                </a:ln>
                <a:solidFill>
                  <a:prstClr val="black"/>
                </a:solidFill>
                <a:effectLst/>
                <a:uLnTx/>
                <a:uFillTx/>
                <a:latin typeface="Helvetica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endParaRPr>
          </a:p>
        </p:txBody>
      </p:sp>
    </p:spTree>
    <p:extLst>
      <p:ext uri="{BB962C8B-B14F-4D97-AF65-F5344CB8AC3E}">
        <p14:creationId xmlns:p14="http://schemas.microsoft.com/office/powerpoint/2010/main" val="5669212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a:t>Learning Objective 1</a:t>
            </a:r>
            <a:r>
              <a:rPr lang="en-US" sz="1200" dirty="0"/>
              <a:t>: for participants to understand the correlation between Leadership Effectiveness (measured by the five ideal leader questions) and Business Performance (measured by the six elements of the Business Performance Index).</a:t>
            </a:r>
          </a:p>
          <a:p>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526F4-CC3E-4079-A83E-939CDFE0894D}" type="slidenum">
              <a:rPr kumimoji="0" lang="en-US" sz="1200" b="0" i="0" u="none" strike="noStrike" kern="1200" cap="none" spc="0" normalizeH="0" baseline="0" noProof="0" smtClean="0">
                <a:ln>
                  <a:noFill/>
                </a:ln>
                <a:solidFill>
                  <a:prstClr val="black"/>
                </a:solidFill>
                <a:effectLst/>
                <a:uLnTx/>
                <a:uFillTx/>
                <a:latin typeface="Helvetica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endParaRPr>
          </a:p>
        </p:txBody>
      </p:sp>
    </p:spTree>
    <p:extLst>
      <p:ext uri="{BB962C8B-B14F-4D97-AF65-F5344CB8AC3E}">
        <p14:creationId xmlns:p14="http://schemas.microsoft.com/office/powerpoint/2010/main" val="1911182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a:t>Learning Objective 1</a:t>
            </a:r>
            <a:r>
              <a:rPr lang="en-US" sz="1200" dirty="0"/>
              <a:t>: for participants to understand that when a person completes</a:t>
            </a:r>
            <a:r>
              <a:rPr lang="en-US" sz="1200" baseline="0" dirty="0"/>
              <a:t> a LCP, they answer each of the 119 questions against the backdrop of their (perhaps unconscious) tacit belief in what makes someone an effective leader.  The 5 questions explicitly ask evaluators to rate the leader directly against their picture of the ideal leadership.</a:t>
            </a:r>
          </a:p>
          <a:p>
            <a:endParaRPr lang="en-US" sz="1200" dirty="0"/>
          </a:p>
          <a:p>
            <a:r>
              <a:rPr lang="en-US" sz="1200" u="sng" dirty="0"/>
              <a:t>Learning Objective 2</a:t>
            </a:r>
            <a:r>
              <a:rPr lang="en-US" sz="1200" dirty="0"/>
              <a:t>: for participants to understand that t</a:t>
            </a:r>
            <a:r>
              <a:rPr lang="en-US" sz="1200" baseline="0" dirty="0"/>
              <a:t>hese </a:t>
            </a:r>
            <a:r>
              <a:rPr lang="en-US" sz="1200" i="1" baseline="0" dirty="0"/>
              <a:t>additional</a:t>
            </a:r>
            <a:r>
              <a:rPr lang="en-US" sz="1200" baseline="0" dirty="0"/>
              <a:t> five questions constitute a “survey within a survey,” in that they answers are </a:t>
            </a:r>
            <a:r>
              <a:rPr lang="en-US" sz="1200" u="sng" baseline="0" dirty="0"/>
              <a:t>not</a:t>
            </a:r>
            <a:r>
              <a:rPr lang="en-US" sz="1200" baseline="0" dirty="0"/>
              <a:t> used to compute any part of the graph other than this Leadership Effectiveness Scale.</a:t>
            </a:r>
          </a:p>
          <a:p>
            <a:endParaRPr lang="en-US" sz="1200" baseline="0" dirty="0"/>
          </a:p>
          <a:p>
            <a:endParaRPr lang="en-US" sz="1200" baseline="0" dirty="0"/>
          </a:p>
          <a:p>
            <a:endParaRPr lang="en-US" sz="1200" dirty="0"/>
          </a:p>
          <a:p>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526F4-CC3E-4079-A83E-939CDFE0894D}" type="slidenum">
              <a:rPr kumimoji="0" lang="en-US" sz="1200" b="0" i="0" u="none" strike="noStrike" kern="1200" cap="none" spc="0" normalizeH="0" baseline="0" noProof="0" smtClean="0">
                <a:ln>
                  <a:noFill/>
                </a:ln>
                <a:solidFill>
                  <a:prstClr val="black"/>
                </a:solidFill>
                <a:effectLst/>
                <a:uLnTx/>
                <a:uFillTx/>
                <a:latin typeface="Helvetica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endParaRPr>
          </a:p>
        </p:txBody>
      </p:sp>
    </p:spTree>
    <p:extLst>
      <p:ext uri="{BB962C8B-B14F-4D97-AF65-F5344CB8AC3E}">
        <p14:creationId xmlns:p14="http://schemas.microsoft.com/office/powerpoint/2010/main" val="1192155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Learning Objective 1</a:t>
            </a:r>
            <a:r>
              <a:rPr lang="en-US" dirty="0"/>
              <a:t>: for participants to understand that an initial research question was the degree to which the LCP model actually measured what is commonly understood to be effective leadership.  We found a strong positive correlation between the Creative aspects of the LCP and the LE questions indicating that the battery of 18 Creative competencies in the LCP are tracking with what it takes to be an effective leader across many contexts.</a:t>
            </a:r>
          </a:p>
          <a:p>
            <a:endParaRPr lang="en-US" u="sng" dirty="0"/>
          </a:p>
          <a:p>
            <a:r>
              <a:rPr lang="en-US" u="sng" dirty="0"/>
              <a:t>Learning Objective 2</a:t>
            </a:r>
            <a:r>
              <a:rPr lang="en-US" dirty="0"/>
              <a:t>: for participants to understand that r</a:t>
            </a:r>
            <a:r>
              <a:rPr lang="en-US" baseline="0" dirty="0"/>
              <a:t> </a:t>
            </a:r>
            <a:r>
              <a:rPr lang="en-US" dirty="0"/>
              <a:t>=</a:t>
            </a:r>
            <a:r>
              <a:rPr lang="en-US" baseline="0" dirty="0"/>
              <a:t> </a:t>
            </a:r>
            <a:r>
              <a:rPr lang="en-US" dirty="0"/>
              <a:t>the relationship between the two variables or the </a:t>
            </a:r>
            <a:r>
              <a:rPr lang="en-US" baseline="0" dirty="0"/>
              <a:t>line of best fit through the data—so how much of the movement of one variable is described by movement of the other.  In this case, r = 0.93 means that if the Average Creative Score increases 1.00 (one unit of measure), the Leadership Effectiveness score will likely increase on average by 0.93. This is a very strong correlation.</a:t>
            </a:r>
          </a:p>
          <a:p>
            <a:endParaRPr lang="en-US" baseline="0" dirty="0"/>
          </a:p>
          <a:p>
            <a:r>
              <a:rPr lang="en-US" u="sng" dirty="0"/>
              <a:t>Learning Objective 3</a:t>
            </a:r>
            <a:r>
              <a:rPr lang="en-US" dirty="0"/>
              <a:t>:</a:t>
            </a:r>
            <a:r>
              <a:rPr lang="en-US" baseline="0" dirty="0"/>
              <a:t> for participants to understand that rsq = the degree to which the data tightly cluster around the line of best fit.  A high rsq means that the data don’t vary much and fit tightly together around the line of best fit (the prediction of the model).  A low rsq means that the data are more scattered around the line of best fit.  (Technically, rsq measures the amount of variability among the data points that can be explained by the model or predicted by the line of best fit).</a:t>
            </a:r>
          </a:p>
          <a:p>
            <a:endParaRPr lang="en-US" baseline="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526F4-CC3E-4079-A83E-939CDFE0894D}" type="slidenum">
              <a:rPr kumimoji="0" lang="en-US" sz="1200" b="0" i="0" u="none" strike="noStrike" kern="1200" cap="none" spc="0" normalizeH="0" baseline="0" noProof="0" smtClean="0">
                <a:ln>
                  <a:noFill/>
                </a:ln>
                <a:solidFill>
                  <a:prstClr val="black"/>
                </a:solidFill>
                <a:effectLst/>
                <a:uLnTx/>
                <a:uFillTx/>
                <a:latin typeface="Helvetica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endParaRPr>
          </a:p>
        </p:txBody>
      </p:sp>
    </p:spTree>
    <p:extLst>
      <p:ext uri="{BB962C8B-B14F-4D97-AF65-F5344CB8AC3E}">
        <p14:creationId xmlns:p14="http://schemas.microsoft.com/office/powerpoint/2010/main" val="2298153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a:t>Learning Objective 1</a:t>
            </a:r>
            <a:r>
              <a:rPr lang="en-US" sz="1200" dirty="0"/>
              <a:t>: for participants to understand that perceptions of Leadership Effectiveness (the 5 questions on the scale) are strongly correlated with the Creative Competencies.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526F4-CC3E-4079-A83E-939CDFE0894D}" type="slidenum">
              <a:rPr kumimoji="0" lang="en-US" sz="1200" b="0" i="0" u="none" strike="noStrike" kern="1200" cap="none" spc="0" normalizeH="0" baseline="0" noProof="0" smtClean="0">
                <a:ln>
                  <a:noFill/>
                </a:ln>
                <a:solidFill>
                  <a:prstClr val="black"/>
                </a:solidFill>
                <a:effectLst/>
                <a:uLnTx/>
                <a:uFillTx/>
                <a:latin typeface="Helvetica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endParaRPr>
          </a:p>
        </p:txBody>
      </p:sp>
    </p:spTree>
    <p:extLst>
      <p:ext uri="{BB962C8B-B14F-4D97-AF65-F5344CB8AC3E}">
        <p14:creationId xmlns:p14="http://schemas.microsoft.com/office/powerpoint/2010/main" val="1863291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a:t>Learning Objective 1</a:t>
            </a:r>
            <a:r>
              <a:rPr lang="en-US" sz="1200" dirty="0"/>
              <a:t>: for participants to understand that perceptions of Leadership Effectiveness (the 5 questions on the scale) are strongly correlated with the Creative Competencies.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526F4-CC3E-4079-A83E-939CDFE0894D}" type="slidenum">
              <a:rPr kumimoji="0" lang="en-US" sz="1200" b="0" i="0" u="none" strike="noStrike" kern="1200" cap="none" spc="0" normalizeH="0" baseline="0" noProof="0" smtClean="0">
                <a:ln>
                  <a:noFill/>
                </a:ln>
                <a:solidFill>
                  <a:prstClr val="black"/>
                </a:solidFill>
                <a:effectLst/>
                <a:uLnTx/>
                <a:uFillTx/>
                <a:latin typeface="Helvetica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endParaRPr>
          </a:p>
        </p:txBody>
      </p:sp>
    </p:spTree>
    <p:extLst>
      <p:ext uri="{BB962C8B-B14F-4D97-AF65-F5344CB8AC3E}">
        <p14:creationId xmlns:p14="http://schemas.microsoft.com/office/powerpoint/2010/main" val="3640289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a:t>Learning Objective 1</a:t>
            </a:r>
            <a:r>
              <a:rPr lang="en-US" sz="1200" dirty="0"/>
              <a:t>: for participants to understand that the Creative Competencies are strongly negatively correlated (-.76) with the Reactive Tendencies.</a:t>
            </a:r>
          </a:p>
          <a:p>
            <a:endParaRPr lang="en-US" sz="1200" dirty="0"/>
          </a:p>
          <a:p>
            <a:r>
              <a:rPr lang="en-US" sz="1200" u="sng" dirty="0"/>
              <a:t>Learning Objective 2</a:t>
            </a:r>
            <a:r>
              <a:rPr lang="en-US" sz="1200" dirty="0"/>
              <a:t>: for participants to understand that the implication of this correlation is that Reactive Tendencies significantly block/cancel the expression of Creative Competencies.</a:t>
            </a:r>
          </a:p>
          <a:p>
            <a:endParaRPr lang="en-US" sz="1200" dirty="0"/>
          </a:p>
          <a:p>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526F4-CC3E-4079-A83E-939CDFE0894D}" type="slidenum">
              <a:rPr kumimoji="0" lang="en-US" sz="1200" b="0" i="0" u="none" strike="noStrike" kern="1200" cap="none" spc="0" normalizeH="0" baseline="0" noProof="0" smtClean="0">
                <a:ln>
                  <a:noFill/>
                </a:ln>
                <a:solidFill>
                  <a:prstClr val="black"/>
                </a:solidFill>
                <a:effectLst/>
                <a:uLnTx/>
                <a:uFillTx/>
                <a:latin typeface="Helvetica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endParaRPr>
          </a:p>
        </p:txBody>
      </p:sp>
    </p:spTree>
    <p:extLst>
      <p:ext uri="{BB962C8B-B14F-4D97-AF65-F5344CB8AC3E}">
        <p14:creationId xmlns:p14="http://schemas.microsoft.com/office/powerpoint/2010/main" val="3775499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86">
              <a:defRPr/>
            </a:pPr>
            <a:r>
              <a:rPr lang="en-US" sz="1200" u="sng" dirty="0"/>
              <a:t>Learning Objective 1</a:t>
            </a:r>
            <a:r>
              <a:rPr lang="en-US" sz="1200" dirty="0"/>
              <a:t>: for participants to understand that Controlling has a large negative effect on Relating (-.65) and thus they are opposite one another on the graph.</a:t>
            </a:r>
          </a:p>
          <a:p>
            <a:pPr defTabSz="914186">
              <a:defRPr/>
            </a:pPr>
            <a:endParaRPr lang="en-US" sz="1200" dirty="0"/>
          </a:p>
          <a:p>
            <a:pPr defTabSz="914186">
              <a:defRPr/>
            </a:pPr>
            <a:r>
              <a:rPr lang="en-US" sz="1200" u="sng" dirty="0"/>
              <a:t>Learning Objective 1</a:t>
            </a:r>
            <a:r>
              <a:rPr lang="en-US" sz="1200" dirty="0"/>
              <a:t>: for participants to understand that Controlling also has a large negative effect on Self Awareness (-.66) and thus they are also opposite one another on the graph.</a:t>
            </a:r>
          </a:p>
          <a:p>
            <a:pPr defTabSz="914186">
              <a:defRPr/>
            </a:pPr>
            <a:endParaRPr lang="en-US" sz="1200" baseline="0" dirty="0"/>
          </a:p>
          <a:p>
            <a:pPr defTabSz="914186">
              <a:defRPr/>
            </a:pPr>
            <a:r>
              <a:rPr lang="en-US" sz="1200" u="sng" dirty="0"/>
              <a:t>Learning Objective 3</a:t>
            </a:r>
            <a:r>
              <a:rPr lang="en-US" sz="1200" dirty="0"/>
              <a:t>: for participants to understand that a typical developmental trajectory for someone with high Controlling would be up and across the graph working on improving Relating and/or improving Self Awareness.</a:t>
            </a:r>
          </a:p>
          <a:p>
            <a:pPr defTabSz="914186">
              <a:defRPr/>
            </a:pPr>
            <a:endParaRPr lang="en-US" sz="1200" dirty="0"/>
          </a:p>
          <a:p>
            <a:pPr marL="0" marR="0" lvl="0" indent="0" algn="l" defTabSz="914186" rtl="0" eaLnBrk="1" fontAlgn="auto" latinLnBrk="0" hangingPunct="1">
              <a:lnSpc>
                <a:spcPct val="100000"/>
              </a:lnSpc>
              <a:spcBef>
                <a:spcPts val="0"/>
              </a:spcBef>
              <a:spcAft>
                <a:spcPts val="0"/>
              </a:spcAft>
              <a:buClrTx/>
              <a:buSzTx/>
              <a:buFontTx/>
              <a:buNone/>
              <a:tabLst/>
              <a:defRPr/>
            </a:pPr>
            <a:r>
              <a:rPr lang="en-US" sz="1200" u="sng" dirty="0"/>
              <a:t>Learning Objective 4</a:t>
            </a:r>
            <a:r>
              <a:rPr lang="en-US" sz="1200" dirty="0"/>
              <a:t>: for participants to understand that Controlling is negatively correlated with Relating (-.65).</a:t>
            </a:r>
          </a:p>
          <a:p>
            <a:pPr defTabSz="914186">
              <a:defRPr/>
            </a:pPr>
            <a:endParaRPr lang="en-US" sz="1200" dirty="0"/>
          </a:p>
          <a:p>
            <a:pPr defTabSz="914186">
              <a:defRPr/>
            </a:pPr>
            <a:endParaRPr lang="en-US" sz="1200" baseline="0" dirty="0"/>
          </a:p>
          <a:p>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526F4-CC3E-4079-A83E-939CDFE0894D}" type="slidenum">
              <a:rPr kumimoji="0" lang="en-US" sz="1200" b="0" i="0" u="none" strike="noStrike" kern="1200" cap="none" spc="0" normalizeH="0" baseline="0" noProof="0" smtClean="0">
                <a:ln>
                  <a:noFill/>
                </a:ln>
                <a:solidFill>
                  <a:prstClr val="black"/>
                </a:solidFill>
                <a:effectLst/>
                <a:uLnTx/>
                <a:uFillTx/>
                <a:latin typeface="Helvetica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endParaRPr>
          </a:p>
        </p:txBody>
      </p:sp>
    </p:spTree>
    <p:extLst>
      <p:ext uri="{BB962C8B-B14F-4D97-AF65-F5344CB8AC3E}">
        <p14:creationId xmlns:p14="http://schemas.microsoft.com/office/powerpoint/2010/main" val="6627338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86">
              <a:defRPr/>
            </a:pPr>
            <a:r>
              <a:rPr lang="en-US" sz="1200" u="sng" dirty="0"/>
              <a:t>Learning Objective 1</a:t>
            </a:r>
            <a:r>
              <a:rPr lang="en-US" sz="1200" dirty="0"/>
              <a:t>: for participants to understand that Complying has its biggest negative effect on Achieving (-.76) and thus they are opposite one another on the graph.</a:t>
            </a:r>
          </a:p>
          <a:p>
            <a:pPr defTabSz="914186">
              <a:defRPr/>
            </a:pPr>
            <a:endParaRPr lang="en-US" sz="1200" dirty="0"/>
          </a:p>
          <a:p>
            <a:pPr defTabSz="914186">
              <a:defRPr/>
            </a:pPr>
            <a:r>
              <a:rPr lang="en-US" sz="1200" u="sng" dirty="0"/>
              <a:t>Learning Objective 2</a:t>
            </a:r>
            <a:r>
              <a:rPr lang="en-US" sz="1200" dirty="0"/>
              <a:t>: for participants to understand that a typical developmental trajectory for someone with high Complying would be up and across the graph working on improving Achieving.</a:t>
            </a:r>
          </a:p>
          <a:p>
            <a:pPr defTabSz="914186">
              <a:defRPr/>
            </a:pPr>
            <a:endParaRPr lang="en-US" sz="1200" dirty="0"/>
          </a:p>
          <a:p>
            <a:pPr defTabSz="914186">
              <a:defRPr/>
            </a:pPr>
            <a:r>
              <a:rPr lang="en-US" sz="1200" u="sng" dirty="0"/>
              <a:t>Learning Objective 3</a:t>
            </a:r>
            <a:r>
              <a:rPr lang="en-US" sz="1200" dirty="0"/>
              <a:t>: for participants to understand that Complying has its second biggest negative effect on Authenticity (-.62) and this is also another common developmental trajectory (particularly working on Courageous Authenticity).</a:t>
            </a:r>
          </a:p>
          <a:p>
            <a:pPr defTabSz="914186">
              <a:defRPr/>
            </a:pPr>
            <a:endParaRPr lang="en-US" sz="1200" dirty="0"/>
          </a:p>
          <a:p>
            <a:r>
              <a:rPr lang="en-US" sz="1200" u="sng" dirty="0"/>
              <a:t>Learning Objective 4</a:t>
            </a:r>
            <a:r>
              <a:rPr lang="en-US" sz="1200" dirty="0"/>
              <a:t>: for participants to understand that Complying  is negatively correlated with Achieving (-.76).</a:t>
            </a:r>
          </a:p>
          <a:p>
            <a:endParaRPr lang="en-US" sz="1200" dirty="0"/>
          </a:p>
          <a:p>
            <a:pPr defTabSz="914186">
              <a:defRPr/>
            </a:pPr>
            <a:endParaRPr lang="en-US" sz="1200" dirty="0"/>
          </a:p>
          <a:p>
            <a:pPr defTabSz="914186">
              <a:defRPr/>
            </a:pPr>
            <a:endParaRPr lang="en-US" sz="1200" dirty="0"/>
          </a:p>
          <a:p>
            <a:endParaRPr lang="en-US" sz="1200" dirty="0"/>
          </a:p>
          <a:p>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526F4-CC3E-4079-A83E-939CDFE0894D}" type="slidenum">
              <a:rPr kumimoji="0" lang="en-US" sz="1200" b="0" i="0" u="none" strike="noStrike" kern="1200" cap="none" spc="0" normalizeH="0" baseline="0" noProof="0" smtClean="0">
                <a:ln>
                  <a:noFill/>
                </a:ln>
                <a:solidFill>
                  <a:prstClr val="black"/>
                </a:solidFill>
                <a:effectLst/>
                <a:uLnTx/>
                <a:uFillTx/>
                <a:latin typeface="Helvetica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endParaRPr>
          </a:p>
        </p:txBody>
      </p:sp>
    </p:spTree>
    <p:extLst>
      <p:ext uri="{BB962C8B-B14F-4D97-AF65-F5344CB8AC3E}">
        <p14:creationId xmlns:p14="http://schemas.microsoft.com/office/powerpoint/2010/main" val="485055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86">
              <a:defRPr/>
            </a:pPr>
            <a:r>
              <a:rPr lang="en-US" sz="1200" u="sng" dirty="0"/>
              <a:t>Learning Objective 1</a:t>
            </a:r>
            <a:r>
              <a:rPr lang="en-US" sz="1200" dirty="0"/>
              <a:t>: for participants to understand that Protecting has a large negative effect on Self Awareness (-.70) and thus they opposite on the graph.</a:t>
            </a:r>
          </a:p>
          <a:p>
            <a:pPr defTabSz="914186">
              <a:defRPr/>
            </a:pPr>
            <a:endParaRPr lang="en-US" sz="1200" dirty="0"/>
          </a:p>
          <a:p>
            <a:pPr defTabSz="914186">
              <a:defRPr/>
            </a:pPr>
            <a:r>
              <a:rPr lang="en-US" sz="1200" u="sng" dirty="0"/>
              <a:t>Learning Objective 2</a:t>
            </a:r>
            <a:r>
              <a:rPr lang="en-US" sz="1200" dirty="0"/>
              <a:t>: for participants to understand that Protecting has a large negative effect on Relating as well (-.73).</a:t>
            </a:r>
          </a:p>
          <a:p>
            <a:pPr defTabSz="914186">
              <a:defRPr/>
            </a:pPr>
            <a:endParaRPr lang="en-US" sz="1200" dirty="0"/>
          </a:p>
          <a:p>
            <a:pPr defTabSz="914186">
              <a:defRPr/>
            </a:pPr>
            <a:r>
              <a:rPr lang="en-US" sz="1200" u="sng" dirty="0"/>
              <a:t>Learning Objective 3</a:t>
            </a:r>
            <a:r>
              <a:rPr lang="en-US" sz="1200" dirty="0"/>
              <a:t>: for participants to understand that a typical developmental trajectory for someone with high Protecting might be up and to the left across the graph working on improving Self Awareness and Relating.</a:t>
            </a:r>
          </a:p>
          <a:p>
            <a:pPr defTabSz="914186">
              <a:defRPr/>
            </a:pPr>
            <a:endParaRPr lang="en-US" sz="1200" dirty="0"/>
          </a:p>
          <a:p>
            <a:r>
              <a:rPr lang="en-US" sz="1200" u="sng" dirty="0"/>
              <a:t>Learning Objective 4</a:t>
            </a:r>
            <a:r>
              <a:rPr lang="en-US" sz="1200" dirty="0"/>
              <a:t>: for participants to understand that Protecting is negatively correlated with Self Awareness (-.76).</a:t>
            </a:r>
          </a:p>
          <a:p>
            <a:endParaRPr lang="en-US" sz="1200" dirty="0"/>
          </a:p>
          <a:p>
            <a:pPr defTabSz="914186">
              <a:defRPr/>
            </a:pPr>
            <a:endParaRPr lang="en-US" sz="1200" dirty="0"/>
          </a:p>
          <a:p>
            <a:pPr marL="0" marR="0" indent="0" algn="l" defTabSz="914186" rtl="0" eaLnBrk="1" fontAlgn="auto" latinLnBrk="0" hangingPunct="1">
              <a:lnSpc>
                <a:spcPct val="100000"/>
              </a:lnSpc>
              <a:spcBef>
                <a:spcPts val="0"/>
              </a:spcBef>
              <a:spcAft>
                <a:spcPts val="0"/>
              </a:spcAft>
              <a:buClrTx/>
              <a:buSzTx/>
              <a:buFontTx/>
              <a:buNone/>
              <a:tabLst/>
              <a:defRPr/>
            </a:pPr>
            <a:endParaRPr lang="en-US" sz="1200" baseline="0" dirty="0"/>
          </a:p>
          <a:p>
            <a:endParaRPr lang="en-US" sz="1200" dirty="0"/>
          </a:p>
          <a:p>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526F4-CC3E-4079-A83E-939CDFE0894D}" type="slidenum">
              <a:rPr kumimoji="0" lang="en-US" sz="1200" b="0" i="0" u="none" strike="noStrike" kern="1200" cap="none" spc="0" normalizeH="0" baseline="0" noProof="0" smtClean="0">
                <a:ln>
                  <a:noFill/>
                </a:ln>
                <a:solidFill>
                  <a:prstClr val="black"/>
                </a:solidFill>
                <a:effectLst/>
                <a:uLnTx/>
                <a:uFillTx/>
                <a:latin typeface="Helvetica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endParaRPr>
          </a:p>
        </p:txBody>
      </p:sp>
    </p:spTree>
    <p:extLst>
      <p:ext uri="{BB962C8B-B14F-4D97-AF65-F5344CB8AC3E}">
        <p14:creationId xmlns:p14="http://schemas.microsoft.com/office/powerpoint/2010/main" val="21891205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angerine_Title Slide">
    <p:spTree>
      <p:nvGrpSpPr>
        <p:cNvPr id="1" name=""/>
        <p:cNvGrpSpPr/>
        <p:nvPr/>
      </p:nvGrpSpPr>
      <p:grpSpPr>
        <a:xfrm>
          <a:off x="0" y="0"/>
          <a:ext cx="0" cy="0"/>
          <a:chOff x="0" y="0"/>
          <a:chExt cx="0" cy="0"/>
        </a:xfrm>
      </p:grpSpPr>
      <p:sp>
        <p:nvSpPr>
          <p:cNvPr id="8" name="Rectangle 7"/>
          <p:cNvSpPr/>
          <p:nvPr userDrawn="1"/>
        </p:nvSpPr>
        <p:spPr>
          <a:xfrm>
            <a:off x="-1" y="0"/>
            <a:ext cx="12192001" cy="6857999"/>
          </a:xfrm>
          <a:prstGeom prst="rect">
            <a:avLst/>
          </a:prstGeom>
          <a:solidFill>
            <a:srgbClr val="EE9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Helvetica Light" panose="020B0403020202020204" pitchFamily="34" charset="0"/>
            </a:endParaRPr>
          </a:p>
        </p:txBody>
      </p:sp>
      <p:sp>
        <p:nvSpPr>
          <p:cNvPr id="13" name="Title 1"/>
          <p:cNvSpPr>
            <a:spLocks noGrp="1"/>
          </p:cNvSpPr>
          <p:nvPr>
            <p:ph type="ctrTitle" hasCustomPrompt="1"/>
          </p:nvPr>
        </p:nvSpPr>
        <p:spPr>
          <a:xfrm>
            <a:off x="2209800" y="1447800"/>
            <a:ext cx="7772400" cy="1619251"/>
          </a:xfrm>
        </p:spPr>
        <p:txBody>
          <a:bodyPr anchor="b">
            <a:normAutofit/>
          </a:bodyPr>
          <a:lstStyle>
            <a:lvl1pPr algn="ctr">
              <a:defRPr sz="4400" b="0" i="0">
                <a:solidFill>
                  <a:schemeClr val="tx1">
                    <a:lumMod val="50000"/>
                  </a:schemeClr>
                </a:solidFill>
                <a:latin typeface="Helvetica Light" panose="020B0403020202020204" pitchFamily="34" charset="0"/>
                <a:cs typeface="Gotham Book" pitchFamily="50" charset="0"/>
              </a:defRPr>
            </a:lvl1pPr>
          </a:lstStyle>
          <a:p>
            <a:r>
              <a:rPr lang="en-US" dirty="0"/>
              <a:t>Title of PowerPoint document will go here</a:t>
            </a:r>
          </a:p>
        </p:txBody>
      </p:sp>
      <p:sp>
        <p:nvSpPr>
          <p:cNvPr id="14" name="Subtitle 2"/>
          <p:cNvSpPr>
            <a:spLocks noGrp="1"/>
          </p:cNvSpPr>
          <p:nvPr>
            <p:ph type="subTitle" idx="1" hasCustomPrompt="1"/>
          </p:nvPr>
        </p:nvSpPr>
        <p:spPr>
          <a:xfrm>
            <a:off x="2946400" y="3276599"/>
            <a:ext cx="6299201" cy="762000"/>
          </a:xfrm>
        </p:spPr>
        <p:txBody>
          <a:bodyPr anchor="ctr">
            <a:noAutofit/>
          </a:bodyPr>
          <a:lstStyle>
            <a:lvl1pPr marL="0" indent="0" algn="ctr">
              <a:buNone/>
              <a:defRPr sz="1800" b="0" i="0" baseline="0">
                <a:solidFill>
                  <a:schemeClr val="tx1">
                    <a:lumMod val="50000"/>
                  </a:schemeClr>
                </a:solidFill>
                <a:latin typeface="Helvetica Light" panose="020B0403020202020204" pitchFamily="34" charset="0"/>
                <a:cs typeface="Gotham Book" pitchFamily="50"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AND IF THERE’S A SUBHEAD IT COULD GO HERE</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89713" y="4852554"/>
            <a:ext cx="5012575" cy="1496291"/>
          </a:xfrm>
          <a:prstGeom prst="rect">
            <a:avLst/>
          </a:prstGeom>
        </p:spPr>
      </p:pic>
    </p:spTree>
    <p:extLst>
      <p:ext uri="{BB962C8B-B14F-4D97-AF65-F5344CB8AC3E}">
        <p14:creationId xmlns:p14="http://schemas.microsoft.com/office/powerpoint/2010/main" val="4114453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ngerine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65088" y="2057400"/>
            <a:ext cx="6522112" cy="1828800"/>
          </a:xfrm>
        </p:spPr>
        <p:txBody>
          <a:bodyPr anchor="ctr"/>
          <a:lstStyle>
            <a:lvl1pPr algn="l">
              <a:defRPr sz="4000" b="0" cap="all">
                <a:solidFill>
                  <a:schemeClr val="tx1">
                    <a:lumMod val="50000"/>
                  </a:schemeClr>
                </a:solidFill>
              </a:defRPr>
            </a:lvl1pPr>
          </a:lstStyle>
          <a:p>
            <a:r>
              <a:rPr lang="en-US" dirty="0"/>
              <a:t>Click to edit Master title style</a:t>
            </a:r>
          </a:p>
        </p:txBody>
      </p:sp>
      <p:pic>
        <p:nvPicPr>
          <p:cNvPr id="10" name="Picture 9">
            <a:extLst>
              <a:ext uri="{FF2B5EF4-FFF2-40B4-BE49-F238E27FC236}">
                <a16:creationId xmlns:a16="http://schemas.microsoft.com/office/drawing/2014/main" id="{A6FBFF8E-F4C9-F847-8549-695F1FC3D2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7922" r="27922"/>
          <a:stretch/>
        </p:blipFill>
        <p:spPr>
          <a:xfrm>
            <a:off x="0" y="0"/>
            <a:ext cx="4542312" cy="6858000"/>
          </a:xfrm>
          <a:prstGeom prst="rect">
            <a:avLst/>
          </a:prstGeom>
        </p:spPr>
      </p:pic>
    </p:spTree>
    <p:extLst>
      <p:ext uri="{BB962C8B-B14F-4D97-AF65-F5344CB8AC3E}">
        <p14:creationId xmlns:p14="http://schemas.microsoft.com/office/powerpoint/2010/main" val="310910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angerine_Section Header">
    <p:spTree>
      <p:nvGrpSpPr>
        <p:cNvPr id="1" name=""/>
        <p:cNvGrpSpPr/>
        <p:nvPr/>
      </p:nvGrpSpPr>
      <p:grpSpPr>
        <a:xfrm>
          <a:off x="0" y="0"/>
          <a:ext cx="0" cy="0"/>
          <a:chOff x="0" y="0"/>
          <a:chExt cx="0" cy="0"/>
        </a:xfrm>
      </p:grpSpPr>
      <p:sp>
        <p:nvSpPr>
          <p:cNvPr id="7" name="Rectangle 6"/>
          <p:cNvSpPr/>
          <p:nvPr userDrawn="1"/>
        </p:nvSpPr>
        <p:spPr>
          <a:xfrm>
            <a:off x="2904" y="-1"/>
            <a:ext cx="764678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solidFill>
                <a:schemeClr val="accent2"/>
              </a:solidFill>
              <a:latin typeface="Helvetica Light" panose="020B0403020202020204" pitchFamily="34" charset="0"/>
            </a:endParaRPr>
          </a:p>
        </p:txBody>
      </p:sp>
      <p:sp>
        <p:nvSpPr>
          <p:cNvPr id="2" name="Title 1"/>
          <p:cNvSpPr>
            <a:spLocks noGrp="1"/>
          </p:cNvSpPr>
          <p:nvPr>
            <p:ph type="title"/>
          </p:nvPr>
        </p:nvSpPr>
        <p:spPr>
          <a:xfrm>
            <a:off x="565241" y="2057400"/>
            <a:ext cx="6522112" cy="1828800"/>
          </a:xfrm>
        </p:spPr>
        <p:txBody>
          <a:bodyPr anchor="ctr"/>
          <a:lstStyle>
            <a:lvl1pPr algn="l">
              <a:defRPr sz="4000" b="0" cap="all">
                <a:solidFill>
                  <a:schemeClr val="bg1"/>
                </a:solidFill>
              </a:defRPr>
            </a:lvl1pPr>
          </a:lstStyle>
          <a:p>
            <a:r>
              <a:rPr lang="en-US" dirty="0"/>
              <a:t>Click to edit Master title style</a:t>
            </a:r>
          </a:p>
        </p:txBody>
      </p:sp>
      <p:pic>
        <p:nvPicPr>
          <p:cNvPr id="4" name="Picture 3">
            <a:extLst>
              <a:ext uri="{FF2B5EF4-FFF2-40B4-BE49-F238E27FC236}">
                <a16:creationId xmlns:a16="http://schemas.microsoft.com/office/drawing/2014/main" id="{61F4B6FC-35F2-C34B-9511-1C6580FD864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087"/>
          <a:stretch/>
        </p:blipFill>
        <p:spPr>
          <a:xfrm>
            <a:off x="7649691" y="-1"/>
            <a:ext cx="4542310" cy="6858001"/>
          </a:xfrm>
          <a:prstGeom prst="rect">
            <a:avLst/>
          </a:prstGeom>
        </p:spPr>
      </p:pic>
    </p:spTree>
    <p:extLst>
      <p:ext uri="{BB962C8B-B14F-4D97-AF65-F5344CB8AC3E}">
        <p14:creationId xmlns:p14="http://schemas.microsoft.com/office/powerpoint/2010/main" val="1690657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angerin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2328" y="457200"/>
            <a:ext cx="11407344" cy="533400"/>
          </a:xfrm>
        </p:spPr>
        <p:txBody>
          <a:bodyPr anchor="t">
            <a:noAutofit/>
          </a:bodyPr>
          <a:lstStyle>
            <a:lvl1pPr algn="l">
              <a:defRPr sz="3200">
                <a:solidFill>
                  <a:schemeClr val="tx1">
                    <a:lumMod val="50000"/>
                  </a:schemeClr>
                </a:solidFill>
              </a:defRPr>
            </a:lvl1pPr>
          </a:lstStyle>
          <a:p>
            <a:r>
              <a:rPr lang="en-US" dirty="0"/>
              <a:t>Click to edit Master title style</a:t>
            </a:r>
          </a:p>
        </p:txBody>
      </p:sp>
      <p:sp>
        <p:nvSpPr>
          <p:cNvPr id="3" name="Content Placeholder 2"/>
          <p:cNvSpPr>
            <a:spLocks noGrp="1"/>
          </p:cNvSpPr>
          <p:nvPr>
            <p:ph idx="1"/>
          </p:nvPr>
        </p:nvSpPr>
        <p:spPr>
          <a:xfrm>
            <a:off x="392328" y="1295400"/>
            <a:ext cx="11407344" cy="4572000"/>
          </a:xfrm>
        </p:spPr>
        <p:txBody>
          <a:bodyPr>
            <a:normAutofit/>
          </a:bodyPr>
          <a:lstStyle>
            <a:lvl1pPr>
              <a:defRPr sz="2400">
                <a:solidFill>
                  <a:schemeClr val="tx1">
                    <a:lumMod val="50000"/>
                  </a:schemeClr>
                </a:solidFill>
              </a:defRPr>
            </a:lvl1pPr>
            <a:lvl2pPr>
              <a:defRPr sz="2000">
                <a:solidFill>
                  <a:schemeClr val="tx1">
                    <a:lumMod val="50000"/>
                  </a:schemeClr>
                </a:solidFill>
              </a:defRPr>
            </a:lvl2pPr>
            <a:lvl3pPr>
              <a:defRPr sz="1800">
                <a:solidFill>
                  <a:schemeClr val="tx1">
                    <a:lumMod val="50000"/>
                  </a:schemeClr>
                </a:solidFill>
              </a:defRPr>
            </a:lvl3pPr>
            <a:lvl4pPr>
              <a:defRPr sz="1600">
                <a:solidFill>
                  <a:schemeClr val="tx1">
                    <a:lumMod val="50000"/>
                  </a:schemeClr>
                </a:solidFill>
              </a:defRPr>
            </a:lvl4pPr>
            <a:lvl5pPr>
              <a:defRPr sz="1600">
                <a:solidFill>
                  <a:schemeClr val="tx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2A41C83D-952A-054C-8651-21013B8935AD}"/>
              </a:ext>
            </a:extLst>
          </p:cNvPr>
          <p:cNvSpPr/>
          <p:nvPr userDrawn="1"/>
        </p:nvSpPr>
        <p:spPr>
          <a:xfrm>
            <a:off x="1" y="6172201"/>
            <a:ext cx="12192001" cy="685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Helvetica Light" panose="020B0403020202020204" pitchFamily="34" charset="0"/>
            </a:endParaRPr>
          </a:p>
        </p:txBody>
      </p:sp>
      <p:pic>
        <p:nvPicPr>
          <p:cNvPr id="20" name="Picture 19">
            <a:extLst>
              <a:ext uri="{FF2B5EF4-FFF2-40B4-BE49-F238E27FC236}">
                <a16:creationId xmlns:a16="http://schemas.microsoft.com/office/drawing/2014/main" id="{45AFFF9A-1025-964F-B861-B557093A66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77400" y="6187252"/>
            <a:ext cx="2132215" cy="635924"/>
          </a:xfrm>
          <a:prstGeom prst="rect">
            <a:avLst/>
          </a:prstGeom>
        </p:spPr>
      </p:pic>
      <p:sp>
        <p:nvSpPr>
          <p:cNvPr id="8" name="TextBox 7">
            <a:extLst>
              <a:ext uri="{FF2B5EF4-FFF2-40B4-BE49-F238E27FC236}">
                <a16:creationId xmlns:a16="http://schemas.microsoft.com/office/drawing/2014/main" id="{8C36FA0F-9A84-8240-9A37-9DD08EFB99A7}"/>
              </a:ext>
            </a:extLst>
          </p:cNvPr>
          <p:cNvSpPr txBox="1"/>
          <p:nvPr userDrawn="1"/>
        </p:nvSpPr>
        <p:spPr>
          <a:xfrm>
            <a:off x="392328" y="6389798"/>
            <a:ext cx="2808072"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dirty="0">
                <a:latin typeface="Helvetica Light" panose="020B0403020202020204" pitchFamily="34" charset="0"/>
              </a:rPr>
              <a:t>© The Leadership Circle | All Rights Reserved</a:t>
            </a:r>
          </a:p>
        </p:txBody>
      </p:sp>
      <p:sp>
        <p:nvSpPr>
          <p:cNvPr id="9" name="TextBox 8">
            <a:extLst>
              <a:ext uri="{FF2B5EF4-FFF2-40B4-BE49-F238E27FC236}">
                <a16:creationId xmlns:a16="http://schemas.microsoft.com/office/drawing/2014/main" id="{63F786F4-8DBD-DB4E-ACBD-F07C266AB966}"/>
              </a:ext>
            </a:extLst>
          </p:cNvPr>
          <p:cNvSpPr txBox="1"/>
          <p:nvPr userDrawn="1"/>
        </p:nvSpPr>
        <p:spPr>
          <a:xfrm>
            <a:off x="5753100" y="6366714"/>
            <a:ext cx="685800" cy="276999"/>
          </a:xfrm>
          <a:prstGeom prst="rect">
            <a:avLst/>
          </a:prstGeom>
          <a:noFill/>
        </p:spPr>
        <p:txBody>
          <a:bodyPr wrap="square" rtlCol="0">
            <a:spAutoFit/>
          </a:bodyPr>
          <a:lstStyle/>
          <a:p>
            <a:pPr algn="ctr"/>
            <a:fld id="{1C081C53-43F7-354B-B9B8-5FE7A5399761}" type="slidenum">
              <a:rPr lang="en-US" sz="1200" b="0" i="0" smtClean="0">
                <a:latin typeface="Helvetica Light" panose="020B0403020202020204" pitchFamily="34" charset="0"/>
              </a:rPr>
              <a:pPr algn="ctr"/>
              <a:t>‹#›</a:t>
            </a:fld>
            <a:endParaRPr lang="en-US" sz="1200" b="0" i="0" dirty="0">
              <a:latin typeface="Helvetica Light" panose="020B0403020202020204" pitchFamily="34" charset="0"/>
            </a:endParaRPr>
          </a:p>
        </p:txBody>
      </p:sp>
    </p:spTree>
    <p:extLst>
      <p:ext uri="{BB962C8B-B14F-4D97-AF65-F5344CB8AC3E}">
        <p14:creationId xmlns:p14="http://schemas.microsoft.com/office/powerpoint/2010/main" val="3886108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ngerine-1_Title and Content">
    <p:spTree>
      <p:nvGrpSpPr>
        <p:cNvPr id="1" name=""/>
        <p:cNvGrpSpPr/>
        <p:nvPr/>
      </p:nvGrpSpPr>
      <p:grpSpPr>
        <a:xfrm>
          <a:off x="0" y="0"/>
          <a:ext cx="0" cy="0"/>
          <a:chOff x="0" y="0"/>
          <a:chExt cx="0" cy="0"/>
        </a:xfrm>
      </p:grpSpPr>
      <p:sp>
        <p:nvSpPr>
          <p:cNvPr id="7" name="Rectangle 6"/>
          <p:cNvSpPr/>
          <p:nvPr userDrawn="1"/>
        </p:nvSpPr>
        <p:spPr>
          <a:xfrm>
            <a:off x="1" y="6172201"/>
            <a:ext cx="12192001" cy="685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Helvetica Light" panose="020B0403020202020204" pitchFamily="34" charset="0"/>
            </a:endParaRPr>
          </a:p>
        </p:txBody>
      </p:sp>
      <p:sp>
        <p:nvSpPr>
          <p:cNvPr id="2" name="Title 1"/>
          <p:cNvSpPr>
            <a:spLocks noGrp="1"/>
          </p:cNvSpPr>
          <p:nvPr>
            <p:ph type="title"/>
          </p:nvPr>
        </p:nvSpPr>
        <p:spPr>
          <a:xfrm>
            <a:off x="812800" y="533399"/>
            <a:ext cx="10566400" cy="533400"/>
          </a:xfrm>
        </p:spPr>
        <p:txBody>
          <a:bodyPr anchor="t">
            <a:noAutofit/>
          </a:bodyPr>
          <a:lstStyle>
            <a:lvl1pPr algn="l">
              <a:defRPr sz="3200">
                <a:solidFill>
                  <a:schemeClr val="tx1">
                    <a:lumMod val="50000"/>
                  </a:schemeClr>
                </a:solidFill>
              </a:defRPr>
            </a:lvl1pPr>
          </a:lstStyle>
          <a:p>
            <a:r>
              <a:rPr lang="en-US" dirty="0"/>
              <a:t>Click to edit Master title style</a:t>
            </a:r>
          </a:p>
        </p:txBody>
      </p:sp>
      <p:sp>
        <p:nvSpPr>
          <p:cNvPr id="3" name="Content Placeholder 2"/>
          <p:cNvSpPr>
            <a:spLocks noGrp="1"/>
          </p:cNvSpPr>
          <p:nvPr>
            <p:ph idx="1"/>
          </p:nvPr>
        </p:nvSpPr>
        <p:spPr>
          <a:xfrm>
            <a:off x="7213600" y="1600201"/>
            <a:ext cx="4368800" cy="4038601"/>
          </a:xfrm>
        </p:spPr>
        <p:txBody>
          <a:bodyPr>
            <a:normAutofit/>
          </a:bodyPr>
          <a:lstStyle>
            <a:lvl1pPr>
              <a:defRPr sz="2400">
                <a:solidFill>
                  <a:schemeClr val="tx1">
                    <a:lumMod val="50000"/>
                  </a:schemeClr>
                </a:solidFill>
              </a:defRPr>
            </a:lvl1pPr>
            <a:lvl2pPr>
              <a:defRPr sz="2000">
                <a:solidFill>
                  <a:schemeClr val="tx1">
                    <a:lumMod val="50000"/>
                  </a:schemeClr>
                </a:solidFill>
              </a:defRPr>
            </a:lvl2pPr>
            <a:lvl3pPr>
              <a:defRPr sz="1800">
                <a:solidFill>
                  <a:schemeClr val="tx1">
                    <a:lumMod val="50000"/>
                  </a:schemeClr>
                </a:solidFill>
              </a:defRPr>
            </a:lvl3pPr>
            <a:lvl4pPr>
              <a:defRPr sz="1600">
                <a:solidFill>
                  <a:schemeClr val="tx1">
                    <a:lumMod val="50000"/>
                  </a:schemeClr>
                </a:solidFill>
              </a:defRPr>
            </a:lvl4pPr>
            <a:lvl5pPr>
              <a:defRPr sz="1600">
                <a:solidFill>
                  <a:schemeClr val="tx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1"/>
          </p:nvPr>
        </p:nvSpPr>
        <p:spPr>
          <a:xfrm>
            <a:off x="812800" y="1600200"/>
            <a:ext cx="6299200" cy="4038600"/>
          </a:xfrm>
        </p:spPr>
        <p:txBody>
          <a:bodyPr/>
          <a:lstStyle>
            <a:lvl1pPr>
              <a:defRPr>
                <a:solidFill>
                  <a:schemeClr val="tx1">
                    <a:lumMod val="50000"/>
                  </a:schemeClr>
                </a:solidFill>
              </a:defRPr>
            </a:lvl1pPr>
          </a:lstStyle>
          <a:p>
            <a:endParaRPr lang="en-US" dirty="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77400" y="6187252"/>
            <a:ext cx="2132215" cy="635924"/>
          </a:xfrm>
          <a:prstGeom prst="rect">
            <a:avLst/>
          </a:prstGeom>
        </p:spPr>
      </p:pic>
      <p:sp>
        <p:nvSpPr>
          <p:cNvPr id="9" name="TextBox 8">
            <a:extLst>
              <a:ext uri="{FF2B5EF4-FFF2-40B4-BE49-F238E27FC236}">
                <a16:creationId xmlns:a16="http://schemas.microsoft.com/office/drawing/2014/main" id="{2C39E0F1-FA76-1245-B923-B850E2A8F2B2}"/>
              </a:ext>
            </a:extLst>
          </p:cNvPr>
          <p:cNvSpPr txBox="1"/>
          <p:nvPr userDrawn="1"/>
        </p:nvSpPr>
        <p:spPr>
          <a:xfrm>
            <a:off x="392328" y="6389798"/>
            <a:ext cx="2808072"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dirty="0">
                <a:latin typeface="Helvetica Light" panose="020B0403020202020204" pitchFamily="34" charset="0"/>
              </a:rPr>
              <a:t>© The Leadership Circle | All Rights Reserved</a:t>
            </a:r>
          </a:p>
        </p:txBody>
      </p:sp>
      <p:sp>
        <p:nvSpPr>
          <p:cNvPr id="10" name="TextBox 9">
            <a:extLst>
              <a:ext uri="{FF2B5EF4-FFF2-40B4-BE49-F238E27FC236}">
                <a16:creationId xmlns:a16="http://schemas.microsoft.com/office/drawing/2014/main" id="{D89AE7BC-9C31-6843-936E-1F8C83787062}"/>
              </a:ext>
            </a:extLst>
          </p:cNvPr>
          <p:cNvSpPr txBox="1"/>
          <p:nvPr userDrawn="1"/>
        </p:nvSpPr>
        <p:spPr>
          <a:xfrm>
            <a:off x="5753100" y="6366714"/>
            <a:ext cx="685800" cy="276999"/>
          </a:xfrm>
          <a:prstGeom prst="rect">
            <a:avLst/>
          </a:prstGeom>
          <a:noFill/>
        </p:spPr>
        <p:txBody>
          <a:bodyPr wrap="square" rtlCol="0">
            <a:spAutoFit/>
          </a:bodyPr>
          <a:lstStyle/>
          <a:p>
            <a:pPr algn="ctr"/>
            <a:fld id="{1C081C53-43F7-354B-B9B8-5FE7A5399761}" type="slidenum">
              <a:rPr lang="en-US" sz="1200" b="0" i="0" smtClean="0">
                <a:latin typeface="Helvetica Light" panose="020B0403020202020204" pitchFamily="34" charset="0"/>
              </a:rPr>
              <a:pPr algn="ctr"/>
              <a:t>‹#›</a:t>
            </a:fld>
            <a:endParaRPr lang="en-US" sz="1200" b="0" i="0" dirty="0">
              <a:latin typeface="Helvetica Light" panose="020B0403020202020204" pitchFamily="34" charset="0"/>
            </a:endParaRPr>
          </a:p>
        </p:txBody>
      </p:sp>
    </p:spTree>
    <p:extLst>
      <p:ext uri="{BB962C8B-B14F-4D97-AF65-F5344CB8AC3E}">
        <p14:creationId xmlns:p14="http://schemas.microsoft.com/office/powerpoint/2010/main" val="1606536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ngerin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908800" y="1219200"/>
            <a:ext cx="4673600" cy="1143000"/>
          </a:xfrm>
        </p:spPr>
        <p:txBody>
          <a:bodyPr anchor="t">
            <a:noAutofit/>
          </a:bodyPr>
          <a:lstStyle>
            <a:lvl1pPr algn="l">
              <a:defRPr sz="3200">
                <a:solidFill>
                  <a:schemeClr val="tx1">
                    <a:lumMod val="50000"/>
                  </a:schemeClr>
                </a:solidFill>
              </a:defRPr>
            </a:lvl1pPr>
          </a:lstStyle>
          <a:p>
            <a:r>
              <a:rPr lang="en-US" dirty="0"/>
              <a:t>Click to edit Master title style</a:t>
            </a:r>
          </a:p>
        </p:txBody>
      </p:sp>
      <p:sp>
        <p:nvSpPr>
          <p:cNvPr id="3" name="Content Placeholder 2"/>
          <p:cNvSpPr>
            <a:spLocks noGrp="1"/>
          </p:cNvSpPr>
          <p:nvPr>
            <p:ph idx="1"/>
          </p:nvPr>
        </p:nvSpPr>
        <p:spPr>
          <a:xfrm>
            <a:off x="6908800" y="2362201"/>
            <a:ext cx="4673600" cy="3276600"/>
          </a:xfrm>
        </p:spPr>
        <p:txBody>
          <a:bodyPr>
            <a:normAutofit/>
          </a:bodyPr>
          <a:lstStyle>
            <a:lvl1pPr>
              <a:defRPr sz="2400">
                <a:solidFill>
                  <a:schemeClr val="tx1">
                    <a:lumMod val="50000"/>
                  </a:schemeClr>
                </a:solidFill>
              </a:defRPr>
            </a:lvl1pPr>
            <a:lvl2pPr>
              <a:defRPr sz="2000">
                <a:solidFill>
                  <a:schemeClr val="tx1">
                    <a:lumMod val="50000"/>
                  </a:schemeClr>
                </a:solidFill>
              </a:defRPr>
            </a:lvl2pPr>
            <a:lvl3pPr>
              <a:defRPr sz="1800">
                <a:solidFill>
                  <a:schemeClr val="tx1">
                    <a:lumMod val="50000"/>
                  </a:schemeClr>
                </a:solidFill>
              </a:defRPr>
            </a:lvl3pPr>
            <a:lvl4pPr>
              <a:defRPr sz="1600">
                <a:solidFill>
                  <a:schemeClr val="tx1">
                    <a:lumMod val="50000"/>
                  </a:schemeClr>
                </a:solidFill>
              </a:defRPr>
            </a:lvl4pPr>
            <a:lvl5pPr>
              <a:defRPr sz="1600">
                <a:solidFill>
                  <a:schemeClr val="tx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1"/>
          </p:nvPr>
        </p:nvSpPr>
        <p:spPr>
          <a:xfrm>
            <a:off x="609600" y="1219200"/>
            <a:ext cx="5994400" cy="4419600"/>
          </a:xfrm>
        </p:spPr>
        <p:txBody>
          <a:bodyPr/>
          <a:lstStyle>
            <a:lvl1pPr>
              <a:defRPr>
                <a:solidFill>
                  <a:schemeClr val="tx1">
                    <a:lumMod val="50000"/>
                  </a:schemeClr>
                </a:solidFill>
              </a:defRPr>
            </a:lvl1pPr>
          </a:lstStyle>
          <a:p>
            <a:endParaRPr lang="en-US" dirty="0"/>
          </a:p>
        </p:txBody>
      </p:sp>
      <p:sp>
        <p:nvSpPr>
          <p:cNvPr id="17" name="Rectangle 16">
            <a:extLst>
              <a:ext uri="{FF2B5EF4-FFF2-40B4-BE49-F238E27FC236}">
                <a16:creationId xmlns:a16="http://schemas.microsoft.com/office/drawing/2014/main" id="{CEA11F47-88DB-544D-A3F9-595115015917}"/>
              </a:ext>
            </a:extLst>
          </p:cNvPr>
          <p:cNvSpPr/>
          <p:nvPr userDrawn="1"/>
        </p:nvSpPr>
        <p:spPr>
          <a:xfrm>
            <a:off x="1" y="6172201"/>
            <a:ext cx="12192001" cy="685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Helvetica Light" panose="020B0403020202020204" pitchFamily="34" charset="0"/>
            </a:endParaRPr>
          </a:p>
        </p:txBody>
      </p:sp>
      <p:pic>
        <p:nvPicPr>
          <p:cNvPr id="20" name="Picture 19">
            <a:extLst>
              <a:ext uri="{FF2B5EF4-FFF2-40B4-BE49-F238E27FC236}">
                <a16:creationId xmlns:a16="http://schemas.microsoft.com/office/drawing/2014/main" id="{3419DC4C-1E8F-1841-8921-59300110802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77400" y="6187252"/>
            <a:ext cx="2132215" cy="635924"/>
          </a:xfrm>
          <a:prstGeom prst="rect">
            <a:avLst/>
          </a:prstGeom>
        </p:spPr>
      </p:pic>
      <p:sp>
        <p:nvSpPr>
          <p:cNvPr id="9" name="TextBox 8">
            <a:extLst>
              <a:ext uri="{FF2B5EF4-FFF2-40B4-BE49-F238E27FC236}">
                <a16:creationId xmlns:a16="http://schemas.microsoft.com/office/drawing/2014/main" id="{826376BE-B066-DE4B-83F7-1D17A88A719E}"/>
              </a:ext>
            </a:extLst>
          </p:cNvPr>
          <p:cNvSpPr txBox="1"/>
          <p:nvPr userDrawn="1"/>
        </p:nvSpPr>
        <p:spPr>
          <a:xfrm>
            <a:off x="392328" y="6389798"/>
            <a:ext cx="2808072"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dirty="0">
                <a:latin typeface="Helvetica Light" panose="020B0403020202020204" pitchFamily="34" charset="0"/>
              </a:rPr>
              <a:t>© The Leadership Circle | All Rights Reserved</a:t>
            </a:r>
          </a:p>
        </p:txBody>
      </p:sp>
      <p:sp>
        <p:nvSpPr>
          <p:cNvPr id="10" name="TextBox 9">
            <a:extLst>
              <a:ext uri="{FF2B5EF4-FFF2-40B4-BE49-F238E27FC236}">
                <a16:creationId xmlns:a16="http://schemas.microsoft.com/office/drawing/2014/main" id="{9EDB4F40-5BEB-234C-9960-646512061480}"/>
              </a:ext>
            </a:extLst>
          </p:cNvPr>
          <p:cNvSpPr txBox="1"/>
          <p:nvPr userDrawn="1"/>
        </p:nvSpPr>
        <p:spPr>
          <a:xfrm>
            <a:off x="5753100" y="6366714"/>
            <a:ext cx="685800" cy="276999"/>
          </a:xfrm>
          <a:prstGeom prst="rect">
            <a:avLst/>
          </a:prstGeom>
          <a:noFill/>
        </p:spPr>
        <p:txBody>
          <a:bodyPr wrap="square" rtlCol="0">
            <a:spAutoFit/>
          </a:bodyPr>
          <a:lstStyle/>
          <a:p>
            <a:pPr algn="ctr"/>
            <a:fld id="{1C081C53-43F7-354B-B9B8-5FE7A5399761}" type="slidenum">
              <a:rPr lang="en-US" sz="1200" b="0" i="0" smtClean="0">
                <a:latin typeface="Helvetica Light" panose="020B0403020202020204" pitchFamily="34" charset="0"/>
              </a:rPr>
              <a:pPr algn="ctr"/>
              <a:t>‹#›</a:t>
            </a:fld>
            <a:endParaRPr lang="en-US" sz="1200" b="0" i="0" dirty="0">
              <a:latin typeface="Helvetica Light" panose="020B0403020202020204" pitchFamily="34" charset="0"/>
            </a:endParaRPr>
          </a:p>
        </p:txBody>
      </p:sp>
    </p:spTree>
    <p:extLst>
      <p:ext uri="{BB962C8B-B14F-4D97-AF65-F5344CB8AC3E}">
        <p14:creationId xmlns:p14="http://schemas.microsoft.com/office/powerpoint/2010/main" val="1873812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angerin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2328" y="208062"/>
            <a:ext cx="11407344" cy="533400"/>
          </a:xfrm>
        </p:spPr>
        <p:txBody>
          <a:bodyPr anchor="t">
            <a:noAutofit/>
          </a:bodyPr>
          <a:lstStyle>
            <a:lvl1pPr algn="l">
              <a:defRPr sz="3200">
                <a:solidFill>
                  <a:schemeClr val="tx1">
                    <a:lumMod val="50000"/>
                  </a:schemeClr>
                </a:solidFill>
              </a:defRPr>
            </a:lvl1pPr>
          </a:lstStyle>
          <a:p>
            <a:r>
              <a:rPr lang="en-US" dirty="0"/>
              <a:t>Click to edit Master title style</a:t>
            </a:r>
          </a:p>
        </p:txBody>
      </p:sp>
      <p:sp>
        <p:nvSpPr>
          <p:cNvPr id="14" name="Rectangle 13">
            <a:extLst>
              <a:ext uri="{FF2B5EF4-FFF2-40B4-BE49-F238E27FC236}">
                <a16:creationId xmlns:a16="http://schemas.microsoft.com/office/drawing/2014/main" id="{2A41C83D-952A-054C-8651-21013B8935AD}"/>
              </a:ext>
            </a:extLst>
          </p:cNvPr>
          <p:cNvSpPr/>
          <p:nvPr userDrawn="1"/>
        </p:nvSpPr>
        <p:spPr>
          <a:xfrm>
            <a:off x="1" y="6172201"/>
            <a:ext cx="12192001" cy="685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Helvetica Light" panose="020B0403020202020204" pitchFamily="34" charset="0"/>
            </a:endParaRPr>
          </a:p>
        </p:txBody>
      </p:sp>
      <p:pic>
        <p:nvPicPr>
          <p:cNvPr id="20" name="Picture 19">
            <a:extLst>
              <a:ext uri="{FF2B5EF4-FFF2-40B4-BE49-F238E27FC236}">
                <a16:creationId xmlns:a16="http://schemas.microsoft.com/office/drawing/2014/main" id="{45AFFF9A-1025-964F-B861-B557093A66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77400" y="6187252"/>
            <a:ext cx="2132215" cy="635924"/>
          </a:xfrm>
          <a:prstGeom prst="rect">
            <a:avLst/>
          </a:prstGeom>
        </p:spPr>
      </p:pic>
      <p:sp>
        <p:nvSpPr>
          <p:cNvPr id="4" name="TextBox 3">
            <a:extLst>
              <a:ext uri="{FF2B5EF4-FFF2-40B4-BE49-F238E27FC236}">
                <a16:creationId xmlns:a16="http://schemas.microsoft.com/office/drawing/2014/main" id="{4117C5BC-B114-594D-99C3-EE64FDE57327}"/>
              </a:ext>
            </a:extLst>
          </p:cNvPr>
          <p:cNvSpPr txBox="1"/>
          <p:nvPr userDrawn="1"/>
        </p:nvSpPr>
        <p:spPr>
          <a:xfrm>
            <a:off x="392328" y="6389798"/>
            <a:ext cx="2808072"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dirty="0">
                <a:latin typeface="Helvetica Light" panose="020B0403020202020204" pitchFamily="34" charset="0"/>
              </a:rPr>
              <a:t>© The Leadership Circle | All Rights Reserved</a:t>
            </a:r>
          </a:p>
        </p:txBody>
      </p:sp>
      <p:sp>
        <p:nvSpPr>
          <p:cNvPr id="5" name="TextBox 4">
            <a:extLst>
              <a:ext uri="{FF2B5EF4-FFF2-40B4-BE49-F238E27FC236}">
                <a16:creationId xmlns:a16="http://schemas.microsoft.com/office/drawing/2014/main" id="{E0CD6678-BCC2-4340-8E7C-E6DD6E1D1923}"/>
              </a:ext>
            </a:extLst>
          </p:cNvPr>
          <p:cNvSpPr txBox="1"/>
          <p:nvPr userDrawn="1"/>
        </p:nvSpPr>
        <p:spPr>
          <a:xfrm>
            <a:off x="5753100" y="6366714"/>
            <a:ext cx="685800" cy="276999"/>
          </a:xfrm>
          <a:prstGeom prst="rect">
            <a:avLst/>
          </a:prstGeom>
          <a:noFill/>
        </p:spPr>
        <p:txBody>
          <a:bodyPr wrap="square" rtlCol="0">
            <a:spAutoFit/>
          </a:bodyPr>
          <a:lstStyle/>
          <a:p>
            <a:pPr algn="ctr"/>
            <a:fld id="{1C081C53-43F7-354B-B9B8-5FE7A5399761}" type="slidenum">
              <a:rPr lang="en-US" sz="1200" b="0" i="0" smtClean="0">
                <a:latin typeface="Helvetica Light" panose="020B0403020202020204" pitchFamily="34" charset="0"/>
              </a:rPr>
              <a:pPr algn="ctr"/>
              <a:t>‹#›</a:t>
            </a:fld>
            <a:endParaRPr lang="en-US" sz="1200" b="0" i="0" dirty="0">
              <a:latin typeface="Helvetica Light" panose="020B0403020202020204" pitchFamily="34" charset="0"/>
            </a:endParaRPr>
          </a:p>
        </p:txBody>
      </p:sp>
    </p:spTree>
    <p:extLst>
      <p:ext uri="{BB962C8B-B14F-4D97-AF65-F5344CB8AC3E}">
        <p14:creationId xmlns:p14="http://schemas.microsoft.com/office/powerpoint/2010/main" val="359087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812800" y="228600"/>
            <a:ext cx="10566400" cy="533400"/>
          </a:xfrm>
        </p:spPr>
        <p:txBody>
          <a:bodyPr anchor="b">
            <a:noAutofit/>
          </a:bodyPr>
          <a:lstStyle>
            <a:lvl1pPr algn="ctr">
              <a:defRPr sz="3200">
                <a:solidFill>
                  <a:schemeClr val="tx1">
                    <a:lumMod val="50000"/>
                  </a:schemeClr>
                </a:solidFill>
              </a:defRPr>
            </a:lvl1pPr>
          </a:lstStyle>
          <a:p>
            <a:r>
              <a:rPr lang="en-US" dirty="0"/>
              <a:t>Click to edit Master title style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84080" y="6126480"/>
            <a:ext cx="2132215" cy="635924"/>
          </a:xfrm>
          <a:prstGeom prst="rect">
            <a:avLst/>
          </a:prstGeom>
        </p:spPr>
      </p:pic>
    </p:spTree>
    <p:extLst>
      <p:ext uri="{BB962C8B-B14F-4D97-AF65-F5344CB8AC3E}">
        <p14:creationId xmlns:p14="http://schemas.microsoft.com/office/powerpoint/2010/main" val="1255903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Gray">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84080" y="6126480"/>
            <a:ext cx="2132215" cy="635924"/>
          </a:xfrm>
          <a:prstGeom prst="rect">
            <a:avLst/>
          </a:prstGeom>
        </p:spPr>
      </p:pic>
      <p:sp>
        <p:nvSpPr>
          <p:cNvPr id="4" name="Title 1">
            <a:extLst>
              <a:ext uri="{FF2B5EF4-FFF2-40B4-BE49-F238E27FC236}">
                <a16:creationId xmlns:a16="http://schemas.microsoft.com/office/drawing/2014/main" id="{A872F6D8-4D85-284E-9BE9-E4C743D5601F}"/>
              </a:ext>
            </a:extLst>
          </p:cNvPr>
          <p:cNvSpPr>
            <a:spLocks noGrp="1"/>
          </p:cNvSpPr>
          <p:nvPr>
            <p:ph type="title"/>
          </p:nvPr>
        </p:nvSpPr>
        <p:spPr>
          <a:xfrm>
            <a:off x="812800" y="228600"/>
            <a:ext cx="10566400" cy="533400"/>
          </a:xfrm>
        </p:spPr>
        <p:txBody>
          <a:bodyPr anchor="b">
            <a:noAutofit/>
          </a:bodyPr>
          <a:lstStyle>
            <a:lvl1pPr algn="ctr">
              <a:defRPr sz="32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2861266573"/>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angerine_Section Header">
    <p:spTree>
      <p:nvGrpSpPr>
        <p:cNvPr id="1" name=""/>
        <p:cNvGrpSpPr/>
        <p:nvPr/>
      </p:nvGrpSpPr>
      <p:grpSpPr>
        <a:xfrm>
          <a:off x="0" y="0"/>
          <a:ext cx="0" cy="0"/>
          <a:chOff x="0" y="0"/>
          <a:chExt cx="0" cy="0"/>
        </a:xfrm>
      </p:grpSpPr>
      <p:sp>
        <p:nvSpPr>
          <p:cNvPr id="7" name="Rectangle 6"/>
          <p:cNvSpPr/>
          <p:nvPr userDrawn="1"/>
        </p:nvSpPr>
        <p:spPr>
          <a:xfrm>
            <a:off x="4542312" y="-1"/>
            <a:ext cx="764678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solidFill>
                <a:schemeClr val="accent2"/>
              </a:solidFill>
              <a:latin typeface="Helvetica Light" panose="020B0403020202020204" pitchFamily="34" charset="0"/>
            </a:endParaRPr>
          </a:p>
        </p:txBody>
      </p:sp>
      <p:sp>
        <p:nvSpPr>
          <p:cNvPr id="2" name="Title 1"/>
          <p:cNvSpPr>
            <a:spLocks noGrp="1"/>
          </p:cNvSpPr>
          <p:nvPr>
            <p:ph type="title"/>
          </p:nvPr>
        </p:nvSpPr>
        <p:spPr>
          <a:xfrm>
            <a:off x="5365088" y="2057400"/>
            <a:ext cx="6522112" cy="1828800"/>
          </a:xfrm>
        </p:spPr>
        <p:txBody>
          <a:bodyPr anchor="ctr"/>
          <a:lstStyle>
            <a:lvl1pPr algn="l">
              <a:defRPr sz="4000" b="0" cap="all">
                <a:solidFill>
                  <a:schemeClr val="tx1">
                    <a:lumMod val="50000"/>
                  </a:schemeClr>
                </a:solidFill>
              </a:defRPr>
            </a:lvl1pPr>
          </a:lstStyle>
          <a:p>
            <a:r>
              <a:rPr lang="en-US" dirty="0"/>
              <a:t>Click to edit Master title style</a:t>
            </a:r>
          </a:p>
        </p:txBody>
      </p:sp>
      <p:pic>
        <p:nvPicPr>
          <p:cNvPr id="4" name="Picture 3" descr="A picture containing water, yellow, board, surfing&#10;&#10;Description automatically generated">
            <a:extLst>
              <a:ext uri="{FF2B5EF4-FFF2-40B4-BE49-F238E27FC236}">
                <a16:creationId xmlns:a16="http://schemas.microsoft.com/office/drawing/2014/main" id="{61F4B6FC-35F2-C34B-9511-1C6580FD86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542312" cy="6858000"/>
          </a:xfrm>
          <a:prstGeom prst="rect">
            <a:avLst/>
          </a:prstGeom>
        </p:spPr>
      </p:pic>
    </p:spTree>
    <p:extLst>
      <p:ext uri="{BB962C8B-B14F-4D97-AF65-F5344CB8AC3E}">
        <p14:creationId xmlns:p14="http://schemas.microsoft.com/office/powerpoint/2010/main" val="2231681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angerine_Section Header">
    <p:spTree>
      <p:nvGrpSpPr>
        <p:cNvPr id="1" name=""/>
        <p:cNvGrpSpPr/>
        <p:nvPr/>
      </p:nvGrpSpPr>
      <p:grpSpPr>
        <a:xfrm>
          <a:off x="0" y="0"/>
          <a:ext cx="0" cy="0"/>
          <a:chOff x="0" y="0"/>
          <a:chExt cx="0" cy="0"/>
        </a:xfrm>
      </p:grpSpPr>
      <p:sp>
        <p:nvSpPr>
          <p:cNvPr id="7" name="Rectangle 6"/>
          <p:cNvSpPr/>
          <p:nvPr userDrawn="1"/>
        </p:nvSpPr>
        <p:spPr>
          <a:xfrm>
            <a:off x="2904" y="-1"/>
            <a:ext cx="764678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solidFill>
                <a:schemeClr val="accent2"/>
              </a:solidFill>
              <a:latin typeface="Helvetica Light" panose="020B0403020202020204" pitchFamily="34" charset="0"/>
            </a:endParaRPr>
          </a:p>
        </p:txBody>
      </p:sp>
      <p:sp>
        <p:nvSpPr>
          <p:cNvPr id="2" name="Title 1"/>
          <p:cNvSpPr>
            <a:spLocks noGrp="1"/>
          </p:cNvSpPr>
          <p:nvPr>
            <p:ph type="title"/>
          </p:nvPr>
        </p:nvSpPr>
        <p:spPr>
          <a:xfrm>
            <a:off x="565241" y="2057400"/>
            <a:ext cx="6522112" cy="1828800"/>
          </a:xfrm>
        </p:spPr>
        <p:txBody>
          <a:bodyPr anchor="ctr"/>
          <a:lstStyle>
            <a:lvl1pPr algn="l">
              <a:defRPr sz="4000" b="0" cap="all">
                <a:solidFill>
                  <a:sysClr val="windowText" lastClr="000000"/>
                </a:solidFill>
              </a:defRPr>
            </a:lvl1pPr>
          </a:lstStyle>
          <a:p>
            <a:r>
              <a:rPr lang="en-US" dirty="0"/>
              <a:t>Click to edit Master title style</a:t>
            </a:r>
          </a:p>
        </p:txBody>
      </p:sp>
      <p:pic>
        <p:nvPicPr>
          <p:cNvPr id="4" name="Picture 3">
            <a:extLst>
              <a:ext uri="{FF2B5EF4-FFF2-40B4-BE49-F238E27FC236}">
                <a16:creationId xmlns:a16="http://schemas.microsoft.com/office/drawing/2014/main" id="{61F4B6FC-35F2-C34B-9511-1C6580FD864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7810" r="7929"/>
          <a:stretch/>
        </p:blipFill>
        <p:spPr>
          <a:xfrm>
            <a:off x="7649690" y="14729"/>
            <a:ext cx="4542310" cy="6843270"/>
          </a:xfrm>
          <a:prstGeom prst="rect">
            <a:avLst/>
          </a:prstGeom>
        </p:spPr>
      </p:pic>
    </p:spTree>
    <p:extLst>
      <p:ext uri="{BB962C8B-B14F-4D97-AF65-F5344CB8AC3E}">
        <p14:creationId xmlns:p14="http://schemas.microsoft.com/office/powerpoint/2010/main" val="2860063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Light" panose="020B0403020202020204" pitchFamily="34" charset="0"/>
              </a:defRPr>
            </a:lvl1pPr>
          </a:lstStyle>
          <a:p>
            <a:fld id="{210EB655-06B3-F344-BB8C-73FE7D070BF6}" type="datetime1">
              <a:rPr lang="en-US" smtClean="0"/>
              <a:t>9/10/20</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b="0" i="0">
                <a:solidFill>
                  <a:schemeClr val="tx1">
                    <a:tint val="75000"/>
                  </a:schemeClr>
                </a:solidFill>
                <a:latin typeface="Helvetica Light" panose="020B0403020202020204" pitchFamily="34" charset="0"/>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b="0" i="0">
                <a:solidFill>
                  <a:schemeClr val="tx1">
                    <a:tint val="75000"/>
                  </a:schemeClr>
                </a:solidFill>
                <a:latin typeface="Helvetica Light" panose="020B0403020202020204" pitchFamily="34" charset="0"/>
              </a:defRPr>
            </a:lvl1pPr>
          </a:lstStyle>
          <a:p>
            <a:fld id="{4E547FC5-224D-4B2B-AB96-D4331BB3CBEC}" type="slidenum">
              <a:rPr lang="en-US" smtClean="0"/>
              <a:pPr/>
              <a:t>‹#›</a:t>
            </a:fld>
            <a:endParaRPr lang="en-US" dirty="0"/>
          </a:p>
        </p:txBody>
      </p:sp>
    </p:spTree>
    <p:extLst>
      <p:ext uri="{BB962C8B-B14F-4D97-AF65-F5344CB8AC3E}">
        <p14:creationId xmlns:p14="http://schemas.microsoft.com/office/powerpoint/2010/main" val="39823700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400" b="0" i="0" kern="1200">
          <a:solidFill>
            <a:schemeClr val="tx1"/>
          </a:solidFill>
          <a:latin typeface="Helvetica Light" panose="020B0403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b="0" i="0" kern="1200">
          <a:solidFill>
            <a:schemeClr val="tx1"/>
          </a:solidFill>
          <a:latin typeface="Helvetica Light" panose="020B0403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kern="1200">
          <a:solidFill>
            <a:schemeClr val="tx1"/>
          </a:solidFill>
          <a:latin typeface="Helvetica Light" panose="020B0403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0" i="0" kern="1200">
          <a:solidFill>
            <a:schemeClr val="tx1"/>
          </a:solidFill>
          <a:latin typeface="Helvetica Light" panose="020B0403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0" i="0" kern="1200">
          <a:solidFill>
            <a:schemeClr val="tx1"/>
          </a:solidFill>
          <a:latin typeface="Helvetica Light" panose="020B0403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0" i="0" kern="1200">
          <a:solidFill>
            <a:schemeClr val="tx1"/>
          </a:solidFill>
          <a:latin typeface="Helvetica Light" panose="020B0403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emf"/><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1.emf"/><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30E4C-7497-674A-9384-62FF991E2B6E}"/>
              </a:ext>
            </a:extLst>
          </p:cNvPr>
          <p:cNvSpPr>
            <a:spLocks noGrp="1"/>
          </p:cNvSpPr>
          <p:nvPr>
            <p:ph type="title"/>
          </p:nvPr>
        </p:nvSpPr>
        <p:spPr>
          <a:xfrm>
            <a:off x="6594549" y="2470628"/>
            <a:ext cx="5048102" cy="1905000"/>
          </a:xfrm>
        </p:spPr>
        <p:txBody>
          <a:bodyPr/>
          <a:lstStyle/>
          <a:p>
            <a:r>
              <a:rPr lang="en-US" dirty="0"/>
              <a:t>Leadership Effectiveness</a:t>
            </a:r>
            <a:br>
              <a:rPr lang="en-US" dirty="0"/>
            </a:br>
            <a:r>
              <a:rPr lang="en-US" dirty="0"/>
              <a:t>Scale &amp; Correlations</a:t>
            </a:r>
          </a:p>
        </p:txBody>
      </p:sp>
      <p:pic>
        <p:nvPicPr>
          <p:cNvPr id="3" name="Picture 2">
            <a:extLst>
              <a:ext uri="{FF2B5EF4-FFF2-40B4-BE49-F238E27FC236}">
                <a16:creationId xmlns:a16="http://schemas.microsoft.com/office/drawing/2014/main" id="{35DBD7A3-0FBE-8747-A4F1-9D9F98388CC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103" t="21905"/>
          <a:stretch/>
        </p:blipFill>
        <p:spPr>
          <a:xfrm>
            <a:off x="0" y="10886"/>
            <a:ext cx="5943600" cy="6824484"/>
          </a:xfrm>
          <a:prstGeom prst="rect">
            <a:avLst/>
          </a:prstGeom>
        </p:spPr>
      </p:pic>
      <p:pic>
        <p:nvPicPr>
          <p:cNvPr id="5" name="Picture 4">
            <a:extLst>
              <a:ext uri="{FF2B5EF4-FFF2-40B4-BE49-F238E27FC236}">
                <a16:creationId xmlns:a16="http://schemas.microsoft.com/office/drawing/2014/main" id="{ED155DFC-4383-084D-9C8F-A7EEFDF0ED8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476156" y="2018597"/>
            <a:ext cx="3284888" cy="1237962"/>
          </a:xfrm>
          <a:prstGeom prst="rect">
            <a:avLst/>
          </a:prstGeom>
        </p:spPr>
      </p:pic>
    </p:spTree>
    <p:extLst>
      <p:ext uri="{BB962C8B-B14F-4D97-AF65-F5344CB8AC3E}">
        <p14:creationId xmlns:p14="http://schemas.microsoft.com/office/powerpoint/2010/main" val="3902687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2463D-45CF-CE41-A70C-ADAA00F8FA58}"/>
              </a:ext>
            </a:extLst>
          </p:cNvPr>
          <p:cNvSpPr>
            <a:spLocks noGrp="1"/>
          </p:cNvSpPr>
          <p:nvPr>
            <p:ph type="title"/>
          </p:nvPr>
        </p:nvSpPr>
        <p:spPr/>
        <p:txBody>
          <a:bodyPr/>
          <a:lstStyle/>
          <a:p>
            <a:r>
              <a:rPr lang="en-US" dirty="0">
                <a:ea typeface="ＭＳ Ｐゴシック" charset="-128"/>
              </a:rPr>
              <a:t>LCP Correlations to Leadership Effectiveness</a:t>
            </a:r>
            <a:endParaRPr lang="en-US" dirty="0"/>
          </a:p>
        </p:txBody>
      </p:sp>
      <p:sp>
        <p:nvSpPr>
          <p:cNvPr id="3" name="Text Box 5">
            <a:extLst>
              <a:ext uri="{FF2B5EF4-FFF2-40B4-BE49-F238E27FC236}">
                <a16:creationId xmlns:a16="http://schemas.microsoft.com/office/drawing/2014/main" id="{BCB3FED4-4FFA-A843-B5FC-5228312116AD}"/>
              </a:ext>
            </a:extLst>
          </p:cNvPr>
          <p:cNvSpPr txBox="1">
            <a:spLocks noChangeArrowheads="1"/>
          </p:cNvSpPr>
          <p:nvPr/>
        </p:nvSpPr>
        <p:spPr bwMode="auto">
          <a:xfrm>
            <a:off x="8033887" y="1207889"/>
            <a:ext cx="3343175" cy="931487"/>
          </a:xfrm>
          <a:prstGeom prst="rect">
            <a:avLst/>
          </a:prstGeom>
          <a:noFill/>
          <a:ln w="9525" algn="ctr">
            <a:noFill/>
            <a:miter lim="800000"/>
            <a:headEnd/>
            <a:tailEnd/>
          </a:ln>
          <a:effectLst/>
        </p:spPr>
        <p:txBody>
          <a:bodyPr wrap="square" lIns="53795" tIns="26899" rIns="53795" bIns="26899">
            <a:spAutoFit/>
          </a:bodyPr>
          <a:lstStyle/>
          <a:p>
            <a:pPr marL="0" marR="0" lvl="0" indent="0" algn="l" defTabSz="914400" rtl="0" eaLnBrk="0" fontAlgn="auto" latinLnBrk="0" hangingPunct="0">
              <a:lnSpc>
                <a:spcPct val="95000"/>
              </a:lnSpc>
              <a:spcBef>
                <a:spcPts val="0"/>
              </a:spcBef>
              <a:spcAft>
                <a:spcPts val="0"/>
              </a:spcAft>
              <a:buClr>
                <a:srgbClr val="D2D6AB"/>
              </a:buClr>
              <a:buSzPct val="70000"/>
              <a:buFontTx/>
              <a:buNone/>
              <a:tabLst/>
              <a:defRPr/>
            </a:pPr>
            <a:r>
              <a:rPr kumimoji="0" lang="en-US" sz="2000" b="0" i="0" u="none" strike="noStrike" kern="1200" cap="none" spc="0" normalizeH="0" baseline="0" noProof="0" dirty="0">
                <a:ln>
                  <a:noFill/>
                </a:ln>
                <a:solidFill>
                  <a:srgbClr val="333333"/>
                </a:solidFill>
                <a:effectLst/>
                <a:uLnTx/>
                <a:uFillTx/>
                <a:latin typeface="Helvetica" pitchFamily="2" charset="0"/>
                <a:ea typeface="+mn-ea"/>
                <a:cs typeface="Arial" pitchFamily="34" charset="0"/>
              </a:rPr>
              <a:t>I am satisfied with the quality of leadership that </a:t>
            </a:r>
            <a:br>
              <a:rPr kumimoji="0" lang="en-US" sz="2000" b="0" i="0" u="none" strike="noStrike" kern="1200" cap="none" spc="0" normalizeH="0" baseline="0" noProof="0" dirty="0">
                <a:ln>
                  <a:noFill/>
                </a:ln>
                <a:solidFill>
                  <a:srgbClr val="333333"/>
                </a:solidFill>
                <a:effectLst/>
                <a:uLnTx/>
                <a:uFillTx/>
                <a:latin typeface="Helvetica" pitchFamily="2" charset="0"/>
                <a:ea typeface="+mn-ea"/>
                <a:cs typeface="Arial" pitchFamily="34" charset="0"/>
              </a:rPr>
            </a:br>
            <a:r>
              <a:rPr kumimoji="0" lang="en-US" sz="2000" b="0" i="0" u="none" strike="noStrike" kern="1200" cap="none" spc="0" normalizeH="0" baseline="0" noProof="0" dirty="0">
                <a:ln>
                  <a:noFill/>
                </a:ln>
                <a:solidFill>
                  <a:srgbClr val="333333"/>
                </a:solidFill>
                <a:effectLst/>
                <a:uLnTx/>
                <a:uFillTx/>
                <a:latin typeface="Helvetica" pitchFamily="2" charset="0"/>
                <a:ea typeface="+mn-ea"/>
                <a:cs typeface="Arial" pitchFamily="34" charset="0"/>
              </a:rPr>
              <a:t>this leader provides.</a:t>
            </a:r>
          </a:p>
        </p:txBody>
      </p:sp>
      <p:sp>
        <p:nvSpPr>
          <p:cNvPr id="4" name="Text Box 8">
            <a:extLst>
              <a:ext uri="{FF2B5EF4-FFF2-40B4-BE49-F238E27FC236}">
                <a16:creationId xmlns:a16="http://schemas.microsoft.com/office/drawing/2014/main" id="{68F60E7B-703C-2A43-B601-004DD10A7219}"/>
              </a:ext>
            </a:extLst>
          </p:cNvPr>
          <p:cNvSpPr txBox="1">
            <a:spLocks noChangeArrowheads="1"/>
          </p:cNvSpPr>
          <p:nvPr/>
        </p:nvSpPr>
        <p:spPr bwMode="auto">
          <a:xfrm>
            <a:off x="8033887" y="2274913"/>
            <a:ext cx="3343175" cy="931487"/>
          </a:xfrm>
          <a:prstGeom prst="rect">
            <a:avLst/>
          </a:prstGeom>
          <a:noFill/>
          <a:ln w="9525" algn="ctr">
            <a:noFill/>
            <a:miter lim="800000"/>
            <a:headEnd/>
            <a:tailEnd/>
          </a:ln>
          <a:effectLst/>
        </p:spPr>
        <p:txBody>
          <a:bodyPr wrap="square" lIns="53795" tIns="26899" rIns="53795" bIns="26899">
            <a:spAutoFit/>
          </a:bodyPr>
          <a:lstStyle/>
          <a:p>
            <a:pPr marL="0" marR="0" lvl="0" indent="0" algn="l" defTabSz="914400" rtl="0" eaLnBrk="0" fontAlgn="auto" latinLnBrk="0" hangingPunct="0">
              <a:lnSpc>
                <a:spcPct val="95000"/>
              </a:lnSpc>
              <a:spcBef>
                <a:spcPts val="0"/>
              </a:spcBef>
              <a:spcAft>
                <a:spcPts val="0"/>
              </a:spcAft>
              <a:buClr>
                <a:srgbClr val="D2D6AB"/>
              </a:buClr>
              <a:buSzPct val="70000"/>
              <a:buFontTx/>
              <a:buNone/>
              <a:tabLst/>
              <a:defRPr/>
            </a:pPr>
            <a:r>
              <a:rPr kumimoji="0" lang="en-US" sz="2000" b="0" i="0" u="none" strike="noStrike" kern="1200" cap="none" spc="0" normalizeH="0" baseline="0" noProof="0" dirty="0">
                <a:ln>
                  <a:noFill/>
                </a:ln>
                <a:solidFill>
                  <a:srgbClr val="333333"/>
                </a:solidFill>
                <a:effectLst/>
                <a:uLnTx/>
                <a:uFillTx/>
                <a:latin typeface="Helvetica" pitchFamily="2" charset="0"/>
                <a:ea typeface="+mn-ea"/>
                <a:cs typeface="Arial" pitchFamily="34" charset="0"/>
              </a:rPr>
              <a:t>This leader is the kind of leader that others should </a:t>
            </a:r>
          </a:p>
          <a:p>
            <a:pPr marL="0" marR="0" lvl="0" indent="0" algn="l" defTabSz="914400" rtl="0" eaLnBrk="0" fontAlgn="auto" latinLnBrk="0" hangingPunct="0">
              <a:lnSpc>
                <a:spcPct val="95000"/>
              </a:lnSpc>
              <a:spcBef>
                <a:spcPts val="0"/>
              </a:spcBef>
              <a:spcAft>
                <a:spcPts val="0"/>
              </a:spcAft>
              <a:buClr>
                <a:srgbClr val="D2D6AB"/>
              </a:buClr>
              <a:buSzPct val="70000"/>
              <a:buFontTx/>
              <a:buNone/>
              <a:tabLst/>
              <a:defRPr/>
            </a:pPr>
            <a:r>
              <a:rPr kumimoji="0" lang="en-US" sz="2000" b="0" i="0" u="none" strike="noStrike" kern="1200" cap="none" spc="0" normalizeH="0" baseline="0" noProof="0" dirty="0">
                <a:ln>
                  <a:noFill/>
                </a:ln>
                <a:solidFill>
                  <a:srgbClr val="333333"/>
                </a:solidFill>
                <a:effectLst/>
                <a:uLnTx/>
                <a:uFillTx/>
                <a:latin typeface="Helvetica" pitchFamily="2" charset="0"/>
                <a:ea typeface="+mn-ea"/>
                <a:cs typeface="Arial" pitchFamily="34" charset="0"/>
              </a:rPr>
              <a:t>aspire to become.</a:t>
            </a:r>
          </a:p>
        </p:txBody>
      </p:sp>
      <p:sp>
        <p:nvSpPr>
          <p:cNvPr id="5" name="Text Box 11">
            <a:extLst>
              <a:ext uri="{FF2B5EF4-FFF2-40B4-BE49-F238E27FC236}">
                <a16:creationId xmlns:a16="http://schemas.microsoft.com/office/drawing/2014/main" id="{75E288B6-8B12-D243-A4F0-62077809C5A6}"/>
              </a:ext>
            </a:extLst>
          </p:cNvPr>
          <p:cNvSpPr txBox="1">
            <a:spLocks noChangeArrowheads="1"/>
          </p:cNvSpPr>
          <p:nvPr/>
        </p:nvSpPr>
        <p:spPr bwMode="auto">
          <a:xfrm>
            <a:off x="8033887" y="4135914"/>
            <a:ext cx="3524540" cy="639099"/>
          </a:xfrm>
          <a:prstGeom prst="rect">
            <a:avLst/>
          </a:prstGeom>
          <a:noFill/>
          <a:ln w="9525" algn="ctr">
            <a:noFill/>
            <a:miter lim="800000"/>
            <a:headEnd/>
            <a:tailEnd/>
          </a:ln>
          <a:effectLst/>
        </p:spPr>
        <p:txBody>
          <a:bodyPr wrap="square" lIns="53795" tIns="26899" rIns="53795" bIns="26899">
            <a:spAutoFit/>
          </a:bodyPr>
          <a:lstStyle/>
          <a:p>
            <a:pPr marL="0" marR="0" lvl="0" indent="0" algn="l" defTabSz="914400" rtl="0" eaLnBrk="0" fontAlgn="auto" latinLnBrk="0" hangingPunct="0">
              <a:lnSpc>
                <a:spcPct val="95000"/>
              </a:lnSpc>
              <a:spcBef>
                <a:spcPts val="0"/>
              </a:spcBef>
              <a:spcAft>
                <a:spcPts val="0"/>
              </a:spcAft>
              <a:buClr>
                <a:srgbClr val="D2D6AB"/>
              </a:buClr>
              <a:buSzPct val="70000"/>
              <a:buFontTx/>
              <a:buNone/>
              <a:tabLst/>
              <a:defRPr/>
            </a:pPr>
            <a:r>
              <a:rPr kumimoji="0" lang="en-US" sz="2000" b="0" i="0" u="none" strike="noStrike" kern="1200" cap="none" spc="0" normalizeH="0" baseline="0" noProof="0" dirty="0">
                <a:ln>
                  <a:noFill/>
                </a:ln>
                <a:solidFill>
                  <a:srgbClr val="333333"/>
                </a:solidFill>
                <a:effectLst/>
                <a:uLnTx/>
                <a:uFillTx/>
                <a:latin typeface="Helvetica" pitchFamily="2" charset="0"/>
                <a:ea typeface="+mn-ea"/>
                <a:cs typeface="Arial" pitchFamily="34" charset="0"/>
              </a:rPr>
              <a:t>This </a:t>
            </a:r>
            <a:r>
              <a:rPr lang="en-US" sz="2000" dirty="0">
                <a:solidFill>
                  <a:srgbClr val="333333"/>
                </a:solidFill>
                <a:latin typeface="Helvetica" pitchFamily="2" charset="0"/>
                <a:cs typeface="Arial" pitchFamily="34" charset="0"/>
              </a:rPr>
              <a:t>leader’s </a:t>
            </a:r>
            <a:r>
              <a:rPr kumimoji="0" lang="en-US" sz="2000" b="0" i="0" u="none" strike="noStrike" kern="1200" cap="none" spc="0" normalizeH="0" baseline="0" noProof="0" dirty="0">
                <a:ln>
                  <a:noFill/>
                </a:ln>
                <a:solidFill>
                  <a:srgbClr val="333333"/>
                </a:solidFill>
                <a:effectLst/>
                <a:uLnTx/>
                <a:uFillTx/>
                <a:latin typeface="Helvetica" pitchFamily="2" charset="0"/>
                <a:ea typeface="+mn-ea"/>
                <a:cs typeface="Arial" pitchFamily="34" charset="0"/>
              </a:rPr>
              <a:t>leadership helps this organization to thrive.</a:t>
            </a:r>
          </a:p>
        </p:txBody>
      </p:sp>
      <p:sp>
        <p:nvSpPr>
          <p:cNvPr id="6" name="AutoShape 13">
            <a:extLst>
              <a:ext uri="{FF2B5EF4-FFF2-40B4-BE49-F238E27FC236}">
                <a16:creationId xmlns:a16="http://schemas.microsoft.com/office/drawing/2014/main" id="{7AF502FC-4BD6-1340-B33B-B799CA38875C}"/>
              </a:ext>
            </a:extLst>
          </p:cNvPr>
          <p:cNvSpPr>
            <a:spLocks noChangeArrowheads="1"/>
          </p:cNvSpPr>
          <p:nvPr/>
        </p:nvSpPr>
        <p:spPr bwMode="auto">
          <a:xfrm>
            <a:off x="7348087" y="4256714"/>
            <a:ext cx="382351" cy="392216"/>
          </a:xfrm>
          <a:prstGeom prst="roundRect">
            <a:avLst>
              <a:gd name="adj" fmla="val 16667"/>
            </a:avLst>
          </a:prstGeom>
          <a:solidFill>
            <a:schemeClr val="bg1"/>
          </a:solidFill>
          <a:ln w="28575" algn="ctr">
            <a:solidFill>
              <a:schemeClr val="accent2"/>
            </a:solidFill>
            <a:miter lim="800000"/>
            <a:headEnd/>
            <a:tailEnd/>
          </a:ln>
          <a:effectLst>
            <a:outerShdw blurRad="50800" dist="38100" dir="8100000" algn="tr" rotWithShape="0">
              <a:prstClr val="black">
                <a:alpha val="40000"/>
              </a:prstClr>
            </a:outerShdw>
          </a:effectLst>
        </p:spPr>
        <p:txBody>
          <a:bodyPr wrap="none" lIns="67250" tIns="33626" rIns="67250" bIns="33626"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F6062"/>
              </a:solidFill>
              <a:effectLst/>
              <a:uLnTx/>
              <a:uFillTx/>
              <a:latin typeface="Corbel Regular" charset="0"/>
              <a:ea typeface="+mn-ea"/>
              <a:cs typeface="+mn-cs"/>
            </a:endParaRPr>
          </a:p>
        </p:txBody>
      </p:sp>
      <p:sp>
        <p:nvSpPr>
          <p:cNvPr id="7" name="Rectangle 14">
            <a:extLst>
              <a:ext uri="{FF2B5EF4-FFF2-40B4-BE49-F238E27FC236}">
                <a16:creationId xmlns:a16="http://schemas.microsoft.com/office/drawing/2014/main" id="{30C1E25C-2BB6-D240-BEA7-037B2DBE0948}"/>
              </a:ext>
            </a:extLst>
          </p:cNvPr>
          <p:cNvSpPr>
            <a:spLocks noChangeArrowheads="1"/>
          </p:cNvSpPr>
          <p:nvPr/>
        </p:nvSpPr>
        <p:spPr bwMode="auto">
          <a:xfrm>
            <a:off x="7371916" y="4097905"/>
            <a:ext cx="470160" cy="677108"/>
          </a:xfrm>
          <a:prstGeom prst="rect">
            <a:avLst/>
          </a:prstGeom>
          <a:noFill/>
          <a:ln w="9525" algn="ctr">
            <a:noFill/>
            <a:miter lim="800000"/>
            <a:headEnd/>
            <a:tailEnd/>
          </a:ln>
          <a:effectLst>
            <a:outerShdw blurRad="50800" dist="38100" dir="8100000" algn="tr" rotWithShape="0">
              <a:prstClr val="black">
                <a:alpha val="40000"/>
              </a:prstClr>
            </a:outerShdw>
          </a:effectLst>
        </p:spPr>
        <p:txBody>
          <a:bodyPr wrap="square" lIns="0" tIns="0" rIns="0" bIns="0"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50938"/>
                </a:solidFill>
                <a:effectLst/>
                <a:uLnTx/>
                <a:uFillTx/>
                <a:latin typeface="Wingdings" pitchFamily="2" charset="2"/>
                <a:ea typeface="+mn-ea"/>
                <a:cs typeface="+mn-cs"/>
              </a:rPr>
              <a:t>ü</a:t>
            </a:r>
          </a:p>
        </p:txBody>
      </p:sp>
      <p:sp>
        <p:nvSpPr>
          <p:cNvPr id="8" name="Text Box 17">
            <a:extLst>
              <a:ext uri="{FF2B5EF4-FFF2-40B4-BE49-F238E27FC236}">
                <a16:creationId xmlns:a16="http://schemas.microsoft.com/office/drawing/2014/main" id="{1411FAAF-58A2-6A4C-A3EF-8986537A3AB7}"/>
              </a:ext>
            </a:extLst>
          </p:cNvPr>
          <p:cNvSpPr txBox="1">
            <a:spLocks noChangeArrowheads="1"/>
          </p:cNvSpPr>
          <p:nvPr/>
        </p:nvSpPr>
        <p:spPr bwMode="auto">
          <a:xfrm>
            <a:off x="8033887" y="3351607"/>
            <a:ext cx="3343175" cy="639099"/>
          </a:xfrm>
          <a:prstGeom prst="rect">
            <a:avLst/>
          </a:prstGeom>
          <a:noFill/>
          <a:ln w="9525" algn="ctr">
            <a:noFill/>
            <a:miter lim="800000"/>
            <a:headEnd/>
            <a:tailEnd/>
          </a:ln>
          <a:effectLst/>
        </p:spPr>
        <p:txBody>
          <a:bodyPr wrap="square" lIns="53795" tIns="26899" rIns="53795" bIns="26899">
            <a:spAutoFit/>
          </a:bodyPr>
          <a:lstStyle/>
          <a:p>
            <a:pPr marL="0" marR="0" lvl="0" indent="0" algn="l" defTabSz="914400" rtl="0" eaLnBrk="0" fontAlgn="auto" latinLnBrk="0" hangingPunct="0">
              <a:lnSpc>
                <a:spcPct val="95000"/>
              </a:lnSpc>
              <a:spcBef>
                <a:spcPts val="0"/>
              </a:spcBef>
              <a:spcAft>
                <a:spcPts val="0"/>
              </a:spcAft>
              <a:buClr>
                <a:srgbClr val="D2D6AB"/>
              </a:buClr>
              <a:buSzPct val="70000"/>
              <a:buFontTx/>
              <a:buNone/>
              <a:tabLst/>
              <a:defRPr/>
            </a:pPr>
            <a:r>
              <a:rPr lang="en-US" sz="2000" dirty="0">
                <a:solidFill>
                  <a:srgbClr val="333333"/>
                </a:solidFill>
                <a:latin typeface="Helvetica" pitchFamily="2" charset="0"/>
                <a:cs typeface="Arial" pitchFamily="34" charset="0"/>
              </a:rPr>
              <a:t>This leader </a:t>
            </a:r>
            <a:r>
              <a:rPr kumimoji="0" lang="en-US" sz="2000" b="0" i="0" u="none" strike="noStrike" kern="1200" cap="none" spc="0" normalizeH="0" baseline="0" noProof="0" dirty="0">
                <a:ln>
                  <a:noFill/>
                </a:ln>
                <a:solidFill>
                  <a:srgbClr val="333333"/>
                </a:solidFill>
                <a:effectLst/>
                <a:uLnTx/>
                <a:uFillTx/>
                <a:latin typeface="Helvetica" pitchFamily="2" charset="0"/>
                <a:ea typeface="+mn-ea"/>
                <a:cs typeface="Arial" pitchFamily="34" charset="0"/>
              </a:rPr>
              <a:t>is an example of an ideal leader.</a:t>
            </a:r>
          </a:p>
        </p:txBody>
      </p:sp>
      <p:sp>
        <p:nvSpPr>
          <p:cNvPr id="9" name="AutoShape 19">
            <a:extLst>
              <a:ext uri="{FF2B5EF4-FFF2-40B4-BE49-F238E27FC236}">
                <a16:creationId xmlns:a16="http://schemas.microsoft.com/office/drawing/2014/main" id="{EE115162-9EE5-0248-B4B0-6C00B3F73645}"/>
              </a:ext>
            </a:extLst>
          </p:cNvPr>
          <p:cNvSpPr>
            <a:spLocks noChangeArrowheads="1"/>
          </p:cNvSpPr>
          <p:nvPr/>
        </p:nvSpPr>
        <p:spPr bwMode="auto">
          <a:xfrm>
            <a:off x="7348087" y="3437946"/>
            <a:ext cx="382351" cy="392216"/>
          </a:xfrm>
          <a:prstGeom prst="roundRect">
            <a:avLst>
              <a:gd name="adj" fmla="val 16667"/>
            </a:avLst>
          </a:prstGeom>
          <a:solidFill>
            <a:schemeClr val="bg1"/>
          </a:solidFill>
          <a:ln w="28575" algn="ctr">
            <a:solidFill>
              <a:schemeClr val="accent2"/>
            </a:solidFill>
            <a:miter lim="800000"/>
            <a:headEnd/>
            <a:tailEnd/>
          </a:ln>
          <a:effectLst>
            <a:outerShdw blurRad="50800" dist="38100" dir="8100000" algn="tr" rotWithShape="0">
              <a:prstClr val="black">
                <a:alpha val="40000"/>
              </a:prstClr>
            </a:outerShdw>
          </a:effectLst>
        </p:spPr>
        <p:txBody>
          <a:bodyPr wrap="none" lIns="67250" tIns="33626" rIns="67250" bIns="33626"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F6062"/>
              </a:solidFill>
              <a:effectLst/>
              <a:uLnTx/>
              <a:uFillTx/>
              <a:latin typeface="Corbel Regular" charset="0"/>
              <a:ea typeface="+mn-ea"/>
              <a:cs typeface="+mn-cs"/>
            </a:endParaRPr>
          </a:p>
        </p:txBody>
      </p:sp>
      <p:sp>
        <p:nvSpPr>
          <p:cNvPr id="10" name="Rectangle 20">
            <a:extLst>
              <a:ext uri="{FF2B5EF4-FFF2-40B4-BE49-F238E27FC236}">
                <a16:creationId xmlns:a16="http://schemas.microsoft.com/office/drawing/2014/main" id="{5638B92B-1428-5A4B-AA9F-AFBA18AE7217}"/>
              </a:ext>
            </a:extLst>
          </p:cNvPr>
          <p:cNvSpPr>
            <a:spLocks noChangeArrowheads="1"/>
          </p:cNvSpPr>
          <p:nvPr/>
        </p:nvSpPr>
        <p:spPr bwMode="auto">
          <a:xfrm>
            <a:off x="7371916" y="3279137"/>
            <a:ext cx="470160" cy="677108"/>
          </a:xfrm>
          <a:prstGeom prst="rect">
            <a:avLst/>
          </a:prstGeom>
          <a:noFill/>
          <a:ln w="9525" algn="ctr">
            <a:noFill/>
            <a:miter lim="800000"/>
            <a:headEnd/>
            <a:tailEnd/>
          </a:ln>
          <a:effectLst>
            <a:outerShdw blurRad="50800" dist="38100" dir="8100000" algn="tr" rotWithShape="0">
              <a:prstClr val="black">
                <a:alpha val="40000"/>
              </a:prstClr>
            </a:outerShdw>
          </a:effectLst>
        </p:spPr>
        <p:txBody>
          <a:bodyPr wrap="square" lIns="0" tIns="0" rIns="0" bIns="0"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50938"/>
                </a:solidFill>
                <a:effectLst/>
                <a:uLnTx/>
                <a:uFillTx/>
                <a:latin typeface="Wingdings" pitchFamily="2" charset="2"/>
                <a:ea typeface="+mn-ea"/>
                <a:cs typeface="+mn-cs"/>
              </a:rPr>
              <a:t>ü</a:t>
            </a:r>
          </a:p>
        </p:txBody>
      </p:sp>
      <p:sp>
        <p:nvSpPr>
          <p:cNvPr id="11" name="AutoShape 22">
            <a:extLst>
              <a:ext uri="{FF2B5EF4-FFF2-40B4-BE49-F238E27FC236}">
                <a16:creationId xmlns:a16="http://schemas.microsoft.com/office/drawing/2014/main" id="{3DF9568D-63D3-4145-973F-3E77AC326002}"/>
              </a:ext>
            </a:extLst>
          </p:cNvPr>
          <p:cNvSpPr>
            <a:spLocks noChangeArrowheads="1"/>
          </p:cNvSpPr>
          <p:nvPr/>
        </p:nvSpPr>
        <p:spPr bwMode="auto">
          <a:xfrm>
            <a:off x="7348087" y="2406368"/>
            <a:ext cx="382351" cy="392216"/>
          </a:xfrm>
          <a:prstGeom prst="roundRect">
            <a:avLst>
              <a:gd name="adj" fmla="val 16667"/>
            </a:avLst>
          </a:prstGeom>
          <a:solidFill>
            <a:schemeClr val="bg1"/>
          </a:solidFill>
          <a:ln w="28575" algn="ctr">
            <a:solidFill>
              <a:schemeClr val="accent2"/>
            </a:solidFill>
            <a:miter lim="800000"/>
            <a:headEnd/>
            <a:tailEnd/>
          </a:ln>
          <a:effectLst>
            <a:outerShdw blurRad="50800" dist="38100" dir="8100000" algn="tr" rotWithShape="0">
              <a:prstClr val="black">
                <a:alpha val="40000"/>
              </a:prstClr>
            </a:outerShdw>
          </a:effectLst>
        </p:spPr>
        <p:txBody>
          <a:bodyPr wrap="none" lIns="67250" tIns="33626" rIns="67250" bIns="33626"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F6062"/>
              </a:solidFill>
              <a:effectLst/>
              <a:uLnTx/>
              <a:uFillTx/>
              <a:latin typeface="Corbel Regular" charset="0"/>
              <a:ea typeface="+mn-ea"/>
              <a:cs typeface="+mn-cs"/>
            </a:endParaRPr>
          </a:p>
        </p:txBody>
      </p:sp>
      <p:sp>
        <p:nvSpPr>
          <p:cNvPr id="12" name="Rectangle 23">
            <a:extLst>
              <a:ext uri="{FF2B5EF4-FFF2-40B4-BE49-F238E27FC236}">
                <a16:creationId xmlns:a16="http://schemas.microsoft.com/office/drawing/2014/main" id="{0650DA57-CA65-744F-91C1-89C30BC9A599}"/>
              </a:ext>
            </a:extLst>
          </p:cNvPr>
          <p:cNvSpPr>
            <a:spLocks noChangeArrowheads="1"/>
          </p:cNvSpPr>
          <p:nvPr/>
        </p:nvSpPr>
        <p:spPr bwMode="auto">
          <a:xfrm>
            <a:off x="7347642" y="2255908"/>
            <a:ext cx="470160" cy="677108"/>
          </a:xfrm>
          <a:prstGeom prst="rect">
            <a:avLst/>
          </a:prstGeom>
          <a:noFill/>
          <a:ln w="9525" algn="ctr">
            <a:noFill/>
            <a:miter lim="800000"/>
            <a:headEnd/>
            <a:tailEnd/>
          </a:ln>
          <a:effectLst>
            <a:outerShdw blurRad="50800" dist="38100" dir="8100000" algn="tr" rotWithShape="0">
              <a:prstClr val="black">
                <a:alpha val="40000"/>
              </a:prstClr>
            </a:outerShdw>
          </a:effectLst>
        </p:spPr>
        <p:txBody>
          <a:bodyPr wrap="square" lIns="0" tIns="0" rIns="0" bIns="0"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50938"/>
                </a:solidFill>
                <a:effectLst/>
                <a:uLnTx/>
                <a:uFillTx/>
                <a:latin typeface="Wingdings" pitchFamily="2" charset="2"/>
                <a:ea typeface="+mn-ea"/>
                <a:cs typeface="+mn-cs"/>
              </a:rPr>
              <a:t>ü</a:t>
            </a:r>
          </a:p>
        </p:txBody>
      </p:sp>
      <p:sp>
        <p:nvSpPr>
          <p:cNvPr id="13" name="AutoShape 25">
            <a:extLst>
              <a:ext uri="{FF2B5EF4-FFF2-40B4-BE49-F238E27FC236}">
                <a16:creationId xmlns:a16="http://schemas.microsoft.com/office/drawing/2014/main" id="{58FC2DC2-C7CA-6247-AA32-354FA8FFA387}"/>
              </a:ext>
            </a:extLst>
          </p:cNvPr>
          <p:cNvSpPr>
            <a:spLocks noChangeArrowheads="1"/>
          </p:cNvSpPr>
          <p:nvPr/>
        </p:nvSpPr>
        <p:spPr bwMode="auto">
          <a:xfrm>
            <a:off x="7348087" y="1347693"/>
            <a:ext cx="382351" cy="392216"/>
          </a:xfrm>
          <a:prstGeom prst="roundRect">
            <a:avLst>
              <a:gd name="adj" fmla="val 16667"/>
            </a:avLst>
          </a:prstGeom>
          <a:solidFill>
            <a:schemeClr val="bg1"/>
          </a:solidFill>
          <a:ln w="28575" algn="ctr">
            <a:solidFill>
              <a:schemeClr val="accent2"/>
            </a:solidFill>
            <a:miter lim="800000"/>
            <a:headEnd/>
            <a:tailEnd/>
          </a:ln>
          <a:effectLst>
            <a:outerShdw blurRad="50800" dist="38100" dir="8100000" algn="tr" rotWithShape="0">
              <a:prstClr val="black">
                <a:alpha val="40000"/>
              </a:prstClr>
            </a:outerShdw>
          </a:effectLst>
        </p:spPr>
        <p:txBody>
          <a:bodyPr wrap="none" lIns="67250" tIns="33626" rIns="67250" bIns="33626"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F6062"/>
              </a:solidFill>
              <a:effectLst/>
              <a:uLnTx/>
              <a:uFillTx/>
              <a:latin typeface="Corbel Regular" charset="0"/>
              <a:ea typeface="+mn-ea"/>
              <a:cs typeface="+mn-cs"/>
            </a:endParaRPr>
          </a:p>
        </p:txBody>
      </p:sp>
      <p:sp>
        <p:nvSpPr>
          <p:cNvPr id="14" name="Rectangle 26">
            <a:extLst>
              <a:ext uri="{FF2B5EF4-FFF2-40B4-BE49-F238E27FC236}">
                <a16:creationId xmlns:a16="http://schemas.microsoft.com/office/drawing/2014/main" id="{39AC2D5A-9644-E746-AB11-DC9886F64AC9}"/>
              </a:ext>
            </a:extLst>
          </p:cNvPr>
          <p:cNvSpPr>
            <a:spLocks noChangeArrowheads="1"/>
          </p:cNvSpPr>
          <p:nvPr/>
        </p:nvSpPr>
        <p:spPr bwMode="auto">
          <a:xfrm>
            <a:off x="7355737" y="1188884"/>
            <a:ext cx="470160" cy="677108"/>
          </a:xfrm>
          <a:prstGeom prst="rect">
            <a:avLst/>
          </a:prstGeom>
          <a:noFill/>
          <a:ln w="9525" algn="ctr">
            <a:noFill/>
            <a:miter lim="800000"/>
            <a:headEnd/>
            <a:tailEnd/>
          </a:ln>
          <a:effectLst>
            <a:outerShdw blurRad="50800" dist="38100" dir="8100000" algn="tr" rotWithShape="0">
              <a:prstClr val="black">
                <a:alpha val="40000"/>
              </a:prstClr>
            </a:outerShdw>
          </a:effectLst>
        </p:spPr>
        <p:txBody>
          <a:bodyPr wrap="square" lIns="0" tIns="0" rIns="0" bIns="0"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50938"/>
                </a:solidFill>
                <a:effectLst/>
                <a:uLnTx/>
                <a:uFillTx/>
                <a:latin typeface="Wingdings" pitchFamily="2" charset="2"/>
                <a:ea typeface="+mn-ea"/>
                <a:cs typeface="+mn-cs"/>
              </a:rPr>
              <a:t>ü</a:t>
            </a:r>
          </a:p>
        </p:txBody>
      </p:sp>
      <p:sp>
        <p:nvSpPr>
          <p:cNvPr id="15" name="Text Box 29">
            <a:extLst>
              <a:ext uri="{FF2B5EF4-FFF2-40B4-BE49-F238E27FC236}">
                <a16:creationId xmlns:a16="http://schemas.microsoft.com/office/drawing/2014/main" id="{9703C891-462B-6C4B-965D-8117853362E2}"/>
              </a:ext>
            </a:extLst>
          </p:cNvPr>
          <p:cNvSpPr txBox="1">
            <a:spLocks noChangeArrowheads="1"/>
          </p:cNvSpPr>
          <p:nvPr/>
        </p:nvSpPr>
        <p:spPr bwMode="auto">
          <a:xfrm>
            <a:off x="8033887" y="4991539"/>
            <a:ext cx="3343175" cy="639099"/>
          </a:xfrm>
          <a:prstGeom prst="rect">
            <a:avLst/>
          </a:prstGeom>
          <a:noFill/>
          <a:ln w="9525" algn="ctr">
            <a:noFill/>
            <a:miter lim="800000"/>
            <a:headEnd/>
            <a:tailEnd/>
          </a:ln>
          <a:effectLst/>
        </p:spPr>
        <p:txBody>
          <a:bodyPr wrap="square" lIns="53795" tIns="26899" rIns="53795" bIns="26899">
            <a:spAutoFit/>
          </a:bodyPr>
          <a:lstStyle/>
          <a:p>
            <a:pPr marL="0" marR="0" lvl="0" indent="0" algn="l" defTabSz="914400" rtl="0" eaLnBrk="0" fontAlgn="auto" latinLnBrk="0" hangingPunct="0">
              <a:lnSpc>
                <a:spcPct val="95000"/>
              </a:lnSpc>
              <a:spcBef>
                <a:spcPts val="0"/>
              </a:spcBef>
              <a:spcAft>
                <a:spcPts val="0"/>
              </a:spcAft>
              <a:buClr>
                <a:srgbClr val="D2D6AB"/>
              </a:buClr>
              <a:buSzPct val="70000"/>
              <a:buFontTx/>
              <a:buNone/>
              <a:tabLst/>
              <a:defRPr/>
            </a:pPr>
            <a:r>
              <a:rPr kumimoji="0" lang="en-US" sz="2000" b="0" i="0" u="none" strike="noStrike" kern="1200" cap="none" spc="0" normalizeH="0" baseline="0" noProof="0" dirty="0">
                <a:ln>
                  <a:noFill/>
                </a:ln>
                <a:solidFill>
                  <a:srgbClr val="333333"/>
                </a:solidFill>
                <a:effectLst/>
                <a:uLnTx/>
                <a:uFillTx/>
                <a:latin typeface="Helvetica" pitchFamily="2" charset="0"/>
                <a:ea typeface="+mn-ea"/>
                <a:cs typeface="Arial" pitchFamily="34" charset="0"/>
              </a:rPr>
              <a:t>Overall, this leader provides very effective leadership.</a:t>
            </a:r>
          </a:p>
        </p:txBody>
      </p:sp>
      <p:sp>
        <p:nvSpPr>
          <p:cNvPr id="16" name="AutoShape 31">
            <a:extLst>
              <a:ext uri="{FF2B5EF4-FFF2-40B4-BE49-F238E27FC236}">
                <a16:creationId xmlns:a16="http://schemas.microsoft.com/office/drawing/2014/main" id="{FFAFBD0D-FEA8-F142-B280-A068A216737F}"/>
              </a:ext>
            </a:extLst>
          </p:cNvPr>
          <p:cNvSpPr>
            <a:spLocks noChangeArrowheads="1"/>
          </p:cNvSpPr>
          <p:nvPr/>
        </p:nvSpPr>
        <p:spPr bwMode="auto">
          <a:xfrm>
            <a:off x="7348087" y="5101551"/>
            <a:ext cx="382351" cy="392216"/>
          </a:xfrm>
          <a:prstGeom prst="roundRect">
            <a:avLst>
              <a:gd name="adj" fmla="val 16667"/>
            </a:avLst>
          </a:prstGeom>
          <a:solidFill>
            <a:schemeClr val="bg1"/>
          </a:solidFill>
          <a:ln w="28575" algn="ctr">
            <a:solidFill>
              <a:schemeClr val="accent2"/>
            </a:solidFill>
            <a:miter lim="800000"/>
            <a:headEnd/>
            <a:tailEnd/>
          </a:ln>
          <a:effectLst>
            <a:outerShdw blurRad="50800" dist="38100" dir="8100000" algn="tr" rotWithShape="0">
              <a:prstClr val="black">
                <a:alpha val="40000"/>
              </a:prstClr>
            </a:outerShdw>
          </a:effectLst>
        </p:spPr>
        <p:txBody>
          <a:bodyPr wrap="none" lIns="67250" tIns="33626" rIns="67250" bIns="33626"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F6062"/>
              </a:solidFill>
              <a:effectLst/>
              <a:uLnTx/>
              <a:uFillTx/>
              <a:latin typeface="Corbel Regular" charset="0"/>
              <a:ea typeface="+mn-ea"/>
              <a:cs typeface="+mn-cs"/>
            </a:endParaRPr>
          </a:p>
        </p:txBody>
      </p:sp>
      <p:sp>
        <p:nvSpPr>
          <p:cNvPr id="17" name="Rectangle 32">
            <a:extLst>
              <a:ext uri="{FF2B5EF4-FFF2-40B4-BE49-F238E27FC236}">
                <a16:creationId xmlns:a16="http://schemas.microsoft.com/office/drawing/2014/main" id="{4A459275-70D1-0D4A-9B39-8261EB51D1FC}"/>
              </a:ext>
            </a:extLst>
          </p:cNvPr>
          <p:cNvSpPr>
            <a:spLocks noChangeArrowheads="1"/>
          </p:cNvSpPr>
          <p:nvPr/>
        </p:nvSpPr>
        <p:spPr bwMode="auto">
          <a:xfrm>
            <a:off x="7371916" y="4942742"/>
            <a:ext cx="470160" cy="677108"/>
          </a:xfrm>
          <a:prstGeom prst="rect">
            <a:avLst/>
          </a:prstGeom>
          <a:noFill/>
          <a:ln w="9525" algn="ctr">
            <a:noFill/>
            <a:miter lim="800000"/>
            <a:headEnd/>
            <a:tailEnd/>
          </a:ln>
          <a:effectLst>
            <a:outerShdw blurRad="50800" dist="38100" dir="8100000" algn="tr" rotWithShape="0">
              <a:prstClr val="black">
                <a:alpha val="40000"/>
              </a:prstClr>
            </a:outerShdw>
          </a:effectLst>
        </p:spPr>
        <p:txBody>
          <a:bodyPr wrap="square" lIns="0" tIns="0" rIns="0" bIns="0"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50938"/>
                </a:solidFill>
                <a:effectLst/>
                <a:uLnTx/>
                <a:uFillTx/>
                <a:latin typeface="Wingdings" pitchFamily="2" charset="2"/>
                <a:ea typeface="+mn-ea"/>
                <a:cs typeface="+mn-cs"/>
              </a:rPr>
              <a:t>ü</a:t>
            </a:r>
          </a:p>
        </p:txBody>
      </p:sp>
      <p:pic>
        <p:nvPicPr>
          <p:cNvPr id="19" name="Picture 18" descr="A picture containing meter&#10;&#10;Description automatically generated">
            <a:extLst>
              <a:ext uri="{FF2B5EF4-FFF2-40B4-BE49-F238E27FC236}">
                <a16:creationId xmlns:a16="http://schemas.microsoft.com/office/drawing/2014/main" id="{D11377E9-3264-134A-8908-3B1CAF87D3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938" y="753687"/>
            <a:ext cx="5402982" cy="5402982"/>
          </a:xfrm>
          <a:prstGeom prst="rect">
            <a:avLst/>
          </a:prstGeom>
        </p:spPr>
      </p:pic>
    </p:spTree>
    <p:extLst>
      <p:ext uri="{BB962C8B-B14F-4D97-AF65-F5344CB8AC3E}">
        <p14:creationId xmlns:p14="http://schemas.microsoft.com/office/powerpoint/2010/main" val="330373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screenshot of a computer screen&#10;&#10;Description automatically generated">
            <a:extLst>
              <a:ext uri="{FF2B5EF4-FFF2-40B4-BE49-F238E27FC236}">
                <a16:creationId xmlns:a16="http://schemas.microsoft.com/office/drawing/2014/main" id="{D284217D-6D0F-724B-A990-E6B3BA9111BB}"/>
              </a:ext>
            </a:extLst>
          </p:cNvPr>
          <p:cNvPicPr>
            <a:picLocks noChangeAspect="1"/>
          </p:cNvPicPr>
          <p:nvPr/>
        </p:nvPicPr>
        <p:blipFill>
          <a:blip r:embed="rId3"/>
          <a:stretch>
            <a:fillRect/>
          </a:stretch>
        </p:blipFill>
        <p:spPr>
          <a:xfrm>
            <a:off x="411365" y="0"/>
            <a:ext cx="11369270" cy="6892620"/>
          </a:xfrm>
          <a:prstGeom prst="rect">
            <a:avLst/>
          </a:prstGeom>
        </p:spPr>
      </p:pic>
    </p:spTree>
    <p:extLst>
      <p:ext uri="{BB962C8B-B14F-4D97-AF65-F5344CB8AC3E}">
        <p14:creationId xmlns:p14="http://schemas.microsoft.com/office/powerpoint/2010/main" val="1136557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A7C8A-7B1F-BE4C-B058-3307790DC3F6}"/>
              </a:ext>
            </a:extLst>
          </p:cNvPr>
          <p:cNvSpPr>
            <a:spLocks noGrp="1"/>
          </p:cNvSpPr>
          <p:nvPr>
            <p:ph type="title"/>
          </p:nvPr>
        </p:nvSpPr>
        <p:spPr/>
        <p:txBody>
          <a:bodyPr/>
          <a:lstStyle/>
          <a:p>
            <a:r>
              <a:rPr lang="en-US" dirty="0">
                <a:ea typeface="ＭＳ Ｐゴシック" charset="-128"/>
              </a:rPr>
              <a:t>Leadership Effectiveness &amp; Business Performance</a:t>
            </a:r>
            <a:endParaRPr lang="en-US" dirty="0"/>
          </a:p>
        </p:txBody>
      </p:sp>
      <p:pic>
        <p:nvPicPr>
          <p:cNvPr id="5" name="Picture 4">
            <a:extLst>
              <a:ext uri="{FF2B5EF4-FFF2-40B4-BE49-F238E27FC236}">
                <a16:creationId xmlns:a16="http://schemas.microsoft.com/office/drawing/2014/main" id="{3C3D11AD-9A88-AA4C-B914-F69E58D0E2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9509" y="995048"/>
            <a:ext cx="5910049" cy="4867098"/>
          </a:xfrm>
          <a:prstGeom prst="rect">
            <a:avLst/>
          </a:prstGeom>
        </p:spPr>
      </p:pic>
    </p:spTree>
    <p:extLst>
      <p:ext uri="{BB962C8B-B14F-4D97-AF65-F5344CB8AC3E}">
        <p14:creationId xmlns:p14="http://schemas.microsoft.com/office/powerpoint/2010/main" val="3206450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2463D-45CF-CE41-A70C-ADAA00F8FA58}"/>
              </a:ext>
            </a:extLst>
          </p:cNvPr>
          <p:cNvSpPr>
            <a:spLocks noGrp="1"/>
          </p:cNvSpPr>
          <p:nvPr>
            <p:ph type="title"/>
          </p:nvPr>
        </p:nvSpPr>
        <p:spPr/>
        <p:txBody>
          <a:bodyPr/>
          <a:lstStyle/>
          <a:p>
            <a:r>
              <a:rPr lang="en-US" dirty="0">
                <a:cs typeface="Arial" charset="0"/>
              </a:rPr>
              <a:t>Leadership Effectiveness Scale Questions</a:t>
            </a:r>
            <a:endParaRPr lang="en-US" dirty="0"/>
          </a:p>
        </p:txBody>
      </p:sp>
      <p:grpSp>
        <p:nvGrpSpPr>
          <p:cNvPr id="18" name="Group 17">
            <a:extLst>
              <a:ext uri="{FF2B5EF4-FFF2-40B4-BE49-F238E27FC236}">
                <a16:creationId xmlns:a16="http://schemas.microsoft.com/office/drawing/2014/main" id="{07E2DA0E-B32A-6C42-812C-77B611D6A31F}"/>
              </a:ext>
            </a:extLst>
          </p:cNvPr>
          <p:cNvGrpSpPr/>
          <p:nvPr/>
        </p:nvGrpSpPr>
        <p:grpSpPr>
          <a:xfrm>
            <a:off x="2067339" y="1294261"/>
            <a:ext cx="8534399" cy="4028974"/>
            <a:chOff x="3276155" y="1828800"/>
            <a:chExt cx="7325583" cy="3472237"/>
          </a:xfrm>
        </p:grpSpPr>
        <p:sp>
          <p:nvSpPr>
            <p:cNvPr id="3" name="Text Box 5">
              <a:extLst>
                <a:ext uri="{FF2B5EF4-FFF2-40B4-BE49-F238E27FC236}">
                  <a16:creationId xmlns:a16="http://schemas.microsoft.com/office/drawing/2014/main" id="{BCB3FED4-4FFA-A843-B5FC-5228312116AD}"/>
                </a:ext>
              </a:extLst>
            </p:cNvPr>
            <p:cNvSpPr txBox="1">
              <a:spLocks noChangeArrowheads="1"/>
            </p:cNvSpPr>
            <p:nvPr/>
          </p:nvSpPr>
          <p:spPr bwMode="auto">
            <a:xfrm>
              <a:off x="3962400" y="1828800"/>
              <a:ext cx="6248400" cy="651580"/>
            </a:xfrm>
            <a:prstGeom prst="rect">
              <a:avLst/>
            </a:prstGeom>
            <a:noFill/>
            <a:ln w="9525" algn="ctr">
              <a:noFill/>
              <a:miter lim="800000"/>
              <a:headEnd/>
              <a:tailEnd/>
            </a:ln>
            <a:effectLst/>
          </p:spPr>
          <p:txBody>
            <a:bodyPr wrap="square" lIns="53795" tIns="26899" rIns="53795" bIns="26899">
              <a:spAutoFit/>
            </a:bodyPr>
            <a:lstStyle/>
            <a:p>
              <a:pPr marL="0" marR="0" lvl="0" indent="0" algn="l" defTabSz="914400" rtl="0" eaLnBrk="0" fontAlgn="auto" latinLnBrk="0" hangingPunct="0">
                <a:lnSpc>
                  <a:spcPct val="95000"/>
                </a:lnSpc>
                <a:spcBef>
                  <a:spcPts val="0"/>
                </a:spcBef>
                <a:spcAft>
                  <a:spcPts val="0"/>
                </a:spcAft>
                <a:buClr>
                  <a:srgbClr val="D2D6AB"/>
                </a:buClr>
                <a:buSzPct val="70000"/>
                <a:buFontTx/>
                <a:buNone/>
                <a:tabLst/>
                <a:defRPr/>
              </a:pPr>
              <a:r>
                <a:rPr kumimoji="0" lang="en-US" sz="2400" b="0" i="0" u="none" strike="noStrike" kern="1200" cap="none" spc="0" normalizeH="0" baseline="0" noProof="0" dirty="0">
                  <a:ln>
                    <a:noFill/>
                  </a:ln>
                  <a:solidFill>
                    <a:srgbClr val="333333"/>
                  </a:solidFill>
                  <a:effectLst/>
                  <a:uLnTx/>
                  <a:uFillTx/>
                  <a:latin typeface="Helvetica" pitchFamily="2" charset="0"/>
                  <a:ea typeface="+mn-ea"/>
                  <a:cs typeface="Arial" pitchFamily="34" charset="0"/>
                </a:rPr>
                <a:t>I am satisfied with the quality of leadership that </a:t>
              </a:r>
              <a:br>
                <a:rPr kumimoji="0" lang="en-US" sz="2400" b="0" i="0" u="none" strike="noStrike" kern="1200" cap="none" spc="0" normalizeH="0" baseline="0" noProof="0" dirty="0">
                  <a:ln>
                    <a:noFill/>
                  </a:ln>
                  <a:solidFill>
                    <a:srgbClr val="333333"/>
                  </a:solidFill>
                  <a:effectLst/>
                  <a:uLnTx/>
                  <a:uFillTx/>
                  <a:latin typeface="Helvetica" pitchFamily="2" charset="0"/>
                  <a:ea typeface="+mn-ea"/>
                  <a:cs typeface="Arial" pitchFamily="34" charset="0"/>
                </a:rPr>
              </a:br>
              <a:r>
                <a:rPr kumimoji="0" lang="en-US" sz="2400" b="0" i="0" u="none" strike="noStrike" kern="1200" cap="none" spc="0" normalizeH="0" baseline="0" noProof="0" dirty="0">
                  <a:ln>
                    <a:noFill/>
                  </a:ln>
                  <a:solidFill>
                    <a:srgbClr val="333333"/>
                  </a:solidFill>
                  <a:effectLst/>
                  <a:uLnTx/>
                  <a:uFillTx/>
                  <a:latin typeface="Helvetica" pitchFamily="2" charset="0"/>
                  <a:ea typeface="+mn-ea"/>
                  <a:cs typeface="Arial" pitchFamily="34" charset="0"/>
                </a:rPr>
                <a:t>this leader provides.</a:t>
              </a:r>
            </a:p>
          </p:txBody>
        </p:sp>
        <p:sp>
          <p:nvSpPr>
            <p:cNvPr id="4" name="Text Box 8">
              <a:extLst>
                <a:ext uri="{FF2B5EF4-FFF2-40B4-BE49-F238E27FC236}">
                  <a16:creationId xmlns:a16="http://schemas.microsoft.com/office/drawing/2014/main" id="{68F60E7B-703C-2A43-B601-004DD10A7219}"/>
                </a:ext>
              </a:extLst>
            </p:cNvPr>
            <p:cNvSpPr txBox="1">
              <a:spLocks noChangeArrowheads="1"/>
            </p:cNvSpPr>
            <p:nvPr/>
          </p:nvSpPr>
          <p:spPr bwMode="auto">
            <a:xfrm>
              <a:off x="3962400" y="2590800"/>
              <a:ext cx="6248400" cy="651580"/>
            </a:xfrm>
            <a:prstGeom prst="rect">
              <a:avLst/>
            </a:prstGeom>
            <a:noFill/>
            <a:ln w="9525" algn="ctr">
              <a:noFill/>
              <a:miter lim="800000"/>
              <a:headEnd/>
              <a:tailEnd/>
            </a:ln>
            <a:effectLst/>
          </p:spPr>
          <p:txBody>
            <a:bodyPr wrap="square" lIns="53795" tIns="26899" rIns="53795" bIns="26899">
              <a:spAutoFit/>
            </a:bodyPr>
            <a:lstStyle/>
            <a:p>
              <a:pPr marL="0" marR="0" lvl="0" indent="0" algn="l" defTabSz="914400" rtl="0" eaLnBrk="0" fontAlgn="auto" latinLnBrk="0" hangingPunct="0">
                <a:lnSpc>
                  <a:spcPct val="95000"/>
                </a:lnSpc>
                <a:spcBef>
                  <a:spcPts val="0"/>
                </a:spcBef>
                <a:spcAft>
                  <a:spcPts val="0"/>
                </a:spcAft>
                <a:buClr>
                  <a:srgbClr val="D2D6AB"/>
                </a:buClr>
                <a:buSzPct val="70000"/>
                <a:buFontTx/>
                <a:buNone/>
                <a:tabLst/>
                <a:defRPr/>
              </a:pPr>
              <a:r>
                <a:rPr kumimoji="0" lang="en-US" sz="2400" b="0" i="0" u="none" strike="noStrike" kern="1200" cap="none" spc="0" normalizeH="0" baseline="0" noProof="0" dirty="0">
                  <a:ln>
                    <a:noFill/>
                  </a:ln>
                  <a:solidFill>
                    <a:srgbClr val="333333"/>
                  </a:solidFill>
                  <a:effectLst/>
                  <a:uLnTx/>
                  <a:uFillTx/>
                  <a:latin typeface="Helvetica" pitchFamily="2" charset="0"/>
                  <a:ea typeface="+mn-ea"/>
                  <a:cs typeface="Arial" pitchFamily="34" charset="0"/>
                </a:rPr>
                <a:t>This leader is the kind of leader that others should </a:t>
              </a:r>
            </a:p>
            <a:p>
              <a:pPr marL="0" marR="0" lvl="0" indent="0" algn="l" defTabSz="914400" rtl="0" eaLnBrk="0" fontAlgn="auto" latinLnBrk="0" hangingPunct="0">
                <a:lnSpc>
                  <a:spcPct val="95000"/>
                </a:lnSpc>
                <a:spcBef>
                  <a:spcPts val="0"/>
                </a:spcBef>
                <a:spcAft>
                  <a:spcPts val="0"/>
                </a:spcAft>
                <a:buClr>
                  <a:srgbClr val="D2D6AB"/>
                </a:buClr>
                <a:buSzPct val="70000"/>
                <a:buFontTx/>
                <a:buNone/>
                <a:tabLst/>
                <a:defRPr/>
              </a:pPr>
              <a:r>
                <a:rPr kumimoji="0" lang="en-US" sz="2400" b="0" i="0" u="none" strike="noStrike" kern="1200" cap="none" spc="0" normalizeH="0" baseline="0" noProof="0" dirty="0">
                  <a:ln>
                    <a:noFill/>
                  </a:ln>
                  <a:solidFill>
                    <a:srgbClr val="333333"/>
                  </a:solidFill>
                  <a:effectLst/>
                  <a:uLnTx/>
                  <a:uFillTx/>
                  <a:latin typeface="Helvetica" pitchFamily="2" charset="0"/>
                  <a:ea typeface="+mn-ea"/>
                  <a:cs typeface="Arial" pitchFamily="34" charset="0"/>
                </a:rPr>
                <a:t>aspire to become.</a:t>
              </a:r>
            </a:p>
          </p:txBody>
        </p:sp>
        <p:sp>
          <p:nvSpPr>
            <p:cNvPr id="5" name="Text Box 11">
              <a:extLst>
                <a:ext uri="{FF2B5EF4-FFF2-40B4-BE49-F238E27FC236}">
                  <a16:creationId xmlns:a16="http://schemas.microsoft.com/office/drawing/2014/main" id="{75E288B6-8B12-D243-A4F0-62077809C5A6}"/>
                </a:ext>
              </a:extLst>
            </p:cNvPr>
            <p:cNvSpPr txBox="1">
              <a:spLocks noChangeArrowheads="1"/>
            </p:cNvSpPr>
            <p:nvPr/>
          </p:nvSpPr>
          <p:spPr bwMode="auto">
            <a:xfrm>
              <a:off x="3962399" y="4029306"/>
              <a:ext cx="6639339" cy="346711"/>
            </a:xfrm>
            <a:prstGeom prst="rect">
              <a:avLst/>
            </a:prstGeom>
            <a:noFill/>
            <a:ln w="9525" algn="ctr">
              <a:noFill/>
              <a:miter lim="800000"/>
              <a:headEnd/>
              <a:tailEnd/>
            </a:ln>
            <a:effectLst/>
          </p:spPr>
          <p:txBody>
            <a:bodyPr wrap="square" lIns="53795" tIns="26899" rIns="53795" bIns="26899">
              <a:spAutoFit/>
            </a:bodyPr>
            <a:lstStyle/>
            <a:p>
              <a:pPr lvl="0" eaLnBrk="0" hangingPunct="0">
                <a:lnSpc>
                  <a:spcPct val="95000"/>
                </a:lnSpc>
                <a:buClr>
                  <a:srgbClr val="D2D6AB"/>
                </a:buClr>
                <a:buSzPct val="70000"/>
                <a:defRPr/>
              </a:pPr>
              <a:r>
                <a:rPr lang="en-US" sz="2400" dirty="0">
                  <a:solidFill>
                    <a:srgbClr val="333333"/>
                  </a:solidFill>
                  <a:latin typeface="Helvetica" pitchFamily="2" charset="0"/>
                  <a:cs typeface="Arial" pitchFamily="34" charset="0"/>
                </a:rPr>
                <a:t>This leader's leadership </a:t>
              </a:r>
              <a:r>
                <a:rPr kumimoji="0" lang="en-US" sz="2400" b="0" i="0" u="none" strike="noStrike" kern="1200" cap="none" spc="0" normalizeH="0" baseline="0" noProof="0" dirty="0">
                  <a:ln>
                    <a:noFill/>
                  </a:ln>
                  <a:solidFill>
                    <a:srgbClr val="333333"/>
                  </a:solidFill>
                  <a:effectLst/>
                  <a:uLnTx/>
                  <a:uFillTx/>
                  <a:latin typeface="Helvetica" pitchFamily="2" charset="0"/>
                  <a:cs typeface="Arial" pitchFamily="34" charset="0"/>
                </a:rPr>
                <a:t>helps this organization to thrive.</a:t>
              </a:r>
            </a:p>
          </p:txBody>
        </p:sp>
        <p:sp>
          <p:nvSpPr>
            <p:cNvPr id="6" name="AutoShape 13">
              <a:extLst>
                <a:ext uri="{FF2B5EF4-FFF2-40B4-BE49-F238E27FC236}">
                  <a16:creationId xmlns:a16="http://schemas.microsoft.com/office/drawing/2014/main" id="{7AF502FC-4BD6-1340-B33B-B799CA38875C}"/>
                </a:ext>
              </a:extLst>
            </p:cNvPr>
            <p:cNvSpPr>
              <a:spLocks noChangeArrowheads="1"/>
            </p:cNvSpPr>
            <p:nvPr/>
          </p:nvSpPr>
          <p:spPr bwMode="auto">
            <a:xfrm>
              <a:off x="3276600" y="4022916"/>
              <a:ext cx="382351" cy="392216"/>
            </a:xfrm>
            <a:prstGeom prst="roundRect">
              <a:avLst>
                <a:gd name="adj" fmla="val 16667"/>
              </a:avLst>
            </a:prstGeom>
            <a:solidFill>
              <a:schemeClr val="bg1"/>
            </a:solidFill>
            <a:ln w="28575" algn="ctr">
              <a:solidFill>
                <a:schemeClr val="accent2"/>
              </a:solidFill>
              <a:miter lim="800000"/>
              <a:headEnd/>
              <a:tailEnd/>
            </a:ln>
            <a:effectLst>
              <a:outerShdw blurRad="50800" dist="38100" dir="8100000" algn="tr" rotWithShape="0">
                <a:prstClr val="black">
                  <a:alpha val="40000"/>
                </a:prstClr>
              </a:outerShdw>
            </a:effectLst>
          </p:spPr>
          <p:txBody>
            <a:bodyPr wrap="none" lIns="67250" tIns="33626" rIns="67250" bIns="33626"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F6062"/>
                </a:solidFill>
                <a:effectLst/>
                <a:uLnTx/>
                <a:uFillTx/>
                <a:latin typeface="Corbel Regular" charset="0"/>
                <a:ea typeface="+mn-ea"/>
                <a:cs typeface="+mn-cs"/>
              </a:endParaRPr>
            </a:p>
          </p:txBody>
        </p:sp>
        <p:sp>
          <p:nvSpPr>
            <p:cNvPr id="7" name="Rectangle 14">
              <a:extLst>
                <a:ext uri="{FF2B5EF4-FFF2-40B4-BE49-F238E27FC236}">
                  <a16:creationId xmlns:a16="http://schemas.microsoft.com/office/drawing/2014/main" id="{30C1E25C-2BB6-D240-BEA7-037B2DBE0948}"/>
                </a:ext>
              </a:extLst>
            </p:cNvPr>
            <p:cNvSpPr>
              <a:spLocks noChangeArrowheads="1"/>
            </p:cNvSpPr>
            <p:nvPr/>
          </p:nvSpPr>
          <p:spPr bwMode="auto">
            <a:xfrm>
              <a:off x="3300429" y="3884364"/>
              <a:ext cx="470160" cy="636593"/>
            </a:xfrm>
            <a:prstGeom prst="rect">
              <a:avLst/>
            </a:prstGeom>
            <a:noFill/>
            <a:ln w="9525" algn="ctr">
              <a:noFill/>
              <a:miter lim="800000"/>
              <a:headEnd/>
              <a:tailEnd/>
            </a:ln>
            <a:effectLst>
              <a:outerShdw blurRad="50800" dist="38100" dir="8100000" algn="tr" rotWithShape="0">
                <a:prstClr val="black">
                  <a:alpha val="40000"/>
                </a:prstClr>
              </a:outerShdw>
            </a:effectLst>
          </p:spPr>
          <p:txBody>
            <a:bodyPr wrap="square" lIns="0" tIns="0" rIns="0" bIns="0"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B50938"/>
                  </a:solidFill>
                  <a:effectLst/>
                  <a:uLnTx/>
                  <a:uFillTx/>
                  <a:latin typeface="Wingdings" pitchFamily="2" charset="2"/>
                  <a:ea typeface="+mn-ea"/>
                  <a:cs typeface="+mn-cs"/>
                </a:rPr>
                <a:t>ü</a:t>
              </a:r>
            </a:p>
          </p:txBody>
        </p:sp>
        <p:sp>
          <p:nvSpPr>
            <p:cNvPr id="8" name="Text Box 17">
              <a:extLst>
                <a:ext uri="{FF2B5EF4-FFF2-40B4-BE49-F238E27FC236}">
                  <a16:creationId xmlns:a16="http://schemas.microsoft.com/office/drawing/2014/main" id="{1411FAAF-58A2-6A4C-A3EF-8986537A3AB7}"/>
                </a:ext>
              </a:extLst>
            </p:cNvPr>
            <p:cNvSpPr txBox="1">
              <a:spLocks noChangeArrowheads="1"/>
            </p:cNvSpPr>
            <p:nvPr/>
          </p:nvSpPr>
          <p:spPr bwMode="auto">
            <a:xfrm>
              <a:off x="3962400" y="3405835"/>
              <a:ext cx="6248400" cy="346711"/>
            </a:xfrm>
            <a:prstGeom prst="rect">
              <a:avLst/>
            </a:prstGeom>
            <a:noFill/>
            <a:ln w="9525" algn="ctr">
              <a:noFill/>
              <a:miter lim="800000"/>
              <a:headEnd/>
              <a:tailEnd/>
            </a:ln>
            <a:effectLst/>
          </p:spPr>
          <p:txBody>
            <a:bodyPr wrap="square" lIns="53795" tIns="26899" rIns="53795" bIns="26899">
              <a:spAutoFit/>
            </a:bodyPr>
            <a:lstStyle/>
            <a:p>
              <a:pPr lvl="0" eaLnBrk="0" hangingPunct="0">
                <a:lnSpc>
                  <a:spcPct val="95000"/>
                </a:lnSpc>
                <a:buClr>
                  <a:srgbClr val="D2D6AB"/>
                </a:buClr>
                <a:buSzPct val="70000"/>
                <a:defRPr/>
              </a:pPr>
              <a:r>
                <a:rPr lang="en-US" sz="2400" dirty="0">
                  <a:solidFill>
                    <a:srgbClr val="333333"/>
                  </a:solidFill>
                  <a:latin typeface="Helvetica" pitchFamily="2" charset="0"/>
                  <a:cs typeface="Arial" pitchFamily="34" charset="0"/>
                </a:rPr>
                <a:t>This leader is </a:t>
              </a:r>
              <a:r>
                <a:rPr kumimoji="0" lang="en-US" sz="2400" b="0" i="0" u="none" strike="noStrike" kern="1200" cap="none" spc="0" normalizeH="0" baseline="0" noProof="0" dirty="0">
                  <a:ln>
                    <a:noFill/>
                  </a:ln>
                  <a:solidFill>
                    <a:srgbClr val="333333"/>
                  </a:solidFill>
                  <a:effectLst/>
                  <a:uLnTx/>
                  <a:uFillTx/>
                  <a:latin typeface="Helvetica" pitchFamily="2" charset="0"/>
                  <a:cs typeface="Arial" pitchFamily="34" charset="0"/>
                </a:rPr>
                <a:t>an example of an ideal leader.</a:t>
              </a:r>
            </a:p>
          </p:txBody>
        </p:sp>
        <p:sp>
          <p:nvSpPr>
            <p:cNvPr id="9" name="AutoShape 19">
              <a:extLst>
                <a:ext uri="{FF2B5EF4-FFF2-40B4-BE49-F238E27FC236}">
                  <a16:creationId xmlns:a16="http://schemas.microsoft.com/office/drawing/2014/main" id="{EE115162-9EE5-0248-B4B0-6C00B3F73645}"/>
                </a:ext>
              </a:extLst>
            </p:cNvPr>
            <p:cNvSpPr>
              <a:spLocks noChangeArrowheads="1"/>
            </p:cNvSpPr>
            <p:nvPr/>
          </p:nvSpPr>
          <p:spPr bwMode="auto">
            <a:xfrm>
              <a:off x="3276600" y="3399445"/>
              <a:ext cx="382351" cy="392216"/>
            </a:xfrm>
            <a:prstGeom prst="roundRect">
              <a:avLst>
                <a:gd name="adj" fmla="val 16667"/>
              </a:avLst>
            </a:prstGeom>
            <a:solidFill>
              <a:schemeClr val="bg1"/>
            </a:solidFill>
            <a:ln w="28575" algn="ctr">
              <a:solidFill>
                <a:schemeClr val="accent2"/>
              </a:solidFill>
              <a:miter lim="800000"/>
              <a:headEnd/>
              <a:tailEnd/>
            </a:ln>
            <a:effectLst>
              <a:outerShdw blurRad="50800" dist="38100" dir="8100000" algn="tr" rotWithShape="0">
                <a:prstClr val="black">
                  <a:alpha val="40000"/>
                </a:prstClr>
              </a:outerShdw>
            </a:effectLst>
          </p:spPr>
          <p:txBody>
            <a:bodyPr wrap="none" lIns="67250" tIns="33626" rIns="67250" bIns="33626"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F6062"/>
                </a:solidFill>
                <a:effectLst/>
                <a:uLnTx/>
                <a:uFillTx/>
                <a:latin typeface="Corbel Regular" charset="0"/>
                <a:ea typeface="+mn-ea"/>
                <a:cs typeface="+mn-cs"/>
              </a:endParaRPr>
            </a:p>
          </p:txBody>
        </p:sp>
        <p:sp>
          <p:nvSpPr>
            <p:cNvPr id="10" name="Rectangle 20">
              <a:extLst>
                <a:ext uri="{FF2B5EF4-FFF2-40B4-BE49-F238E27FC236}">
                  <a16:creationId xmlns:a16="http://schemas.microsoft.com/office/drawing/2014/main" id="{5638B92B-1428-5A4B-AA9F-AFBA18AE7217}"/>
                </a:ext>
              </a:extLst>
            </p:cNvPr>
            <p:cNvSpPr>
              <a:spLocks noChangeArrowheads="1"/>
            </p:cNvSpPr>
            <p:nvPr/>
          </p:nvSpPr>
          <p:spPr bwMode="auto">
            <a:xfrm>
              <a:off x="3300429" y="3260893"/>
              <a:ext cx="470160" cy="636593"/>
            </a:xfrm>
            <a:prstGeom prst="rect">
              <a:avLst/>
            </a:prstGeom>
            <a:noFill/>
            <a:ln w="9525" algn="ctr">
              <a:noFill/>
              <a:miter lim="800000"/>
              <a:headEnd/>
              <a:tailEnd/>
            </a:ln>
            <a:effectLst>
              <a:outerShdw blurRad="50800" dist="38100" dir="8100000" algn="tr" rotWithShape="0">
                <a:prstClr val="black">
                  <a:alpha val="40000"/>
                </a:prstClr>
              </a:outerShdw>
            </a:effectLst>
          </p:spPr>
          <p:txBody>
            <a:bodyPr wrap="square" lIns="0" tIns="0" rIns="0" bIns="0"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B50938"/>
                  </a:solidFill>
                  <a:effectLst/>
                  <a:uLnTx/>
                  <a:uFillTx/>
                  <a:latin typeface="Wingdings" pitchFamily="2" charset="2"/>
                  <a:ea typeface="+mn-ea"/>
                  <a:cs typeface="+mn-cs"/>
                </a:rPr>
                <a:t>ü</a:t>
              </a:r>
            </a:p>
          </p:txBody>
        </p:sp>
        <p:sp>
          <p:nvSpPr>
            <p:cNvPr id="11" name="AutoShape 22">
              <a:extLst>
                <a:ext uri="{FF2B5EF4-FFF2-40B4-BE49-F238E27FC236}">
                  <a16:creationId xmlns:a16="http://schemas.microsoft.com/office/drawing/2014/main" id="{3DF9568D-63D3-4145-973F-3E77AC326002}"/>
                </a:ext>
              </a:extLst>
            </p:cNvPr>
            <p:cNvSpPr>
              <a:spLocks noChangeArrowheads="1"/>
            </p:cNvSpPr>
            <p:nvPr/>
          </p:nvSpPr>
          <p:spPr bwMode="auto">
            <a:xfrm>
              <a:off x="3276600" y="2722255"/>
              <a:ext cx="382351" cy="392216"/>
            </a:xfrm>
            <a:prstGeom prst="roundRect">
              <a:avLst>
                <a:gd name="adj" fmla="val 16667"/>
              </a:avLst>
            </a:prstGeom>
            <a:solidFill>
              <a:schemeClr val="bg1"/>
            </a:solidFill>
            <a:ln w="28575" algn="ctr">
              <a:solidFill>
                <a:schemeClr val="accent2"/>
              </a:solidFill>
              <a:miter lim="800000"/>
              <a:headEnd/>
              <a:tailEnd/>
            </a:ln>
            <a:effectLst>
              <a:outerShdw blurRad="50800" dist="38100" dir="8100000" algn="tr" rotWithShape="0">
                <a:prstClr val="black">
                  <a:alpha val="40000"/>
                </a:prstClr>
              </a:outerShdw>
            </a:effectLst>
          </p:spPr>
          <p:txBody>
            <a:bodyPr wrap="none" lIns="67250" tIns="33626" rIns="67250" bIns="33626"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F6062"/>
                </a:solidFill>
                <a:effectLst/>
                <a:uLnTx/>
                <a:uFillTx/>
                <a:latin typeface="Corbel Regular" charset="0"/>
                <a:ea typeface="+mn-ea"/>
                <a:cs typeface="+mn-cs"/>
              </a:endParaRPr>
            </a:p>
          </p:txBody>
        </p:sp>
        <p:sp>
          <p:nvSpPr>
            <p:cNvPr id="12" name="Rectangle 23">
              <a:extLst>
                <a:ext uri="{FF2B5EF4-FFF2-40B4-BE49-F238E27FC236}">
                  <a16:creationId xmlns:a16="http://schemas.microsoft.com/office/drawing/2014/main" id="{0650DA57-CA65-744F-91C1-89C30BC9A599}"/>
                </a:ext>
              </a:extLst>
            </p:cNvPr>
            <p:cNvSpPr>
              <a:spLocks noChangeArrowheads="1"/>
            </p:cNvSpPr>
            <p:nvPr/>
          </p:nvSpPr>
          <p:spPr bwMode="auto">
            <a:xfrm>
              <a:off x="3276155" y="2592052"/>
              <a:ext cx="470160" cy="636593"/>
            </a:xfrm>
            <a:prstGeom prst="rect">
              <a:avLst/>
            </a:prstGeom>
            <a:noFill/>
            <a:ln w="9525" algn="ctr">
              <a:noFill/>
              <a:miter lim="800000"/>
              <a:headEnd/>
              <a:tailEnd/>
            </a:ln>
            <a:effectLst>
              <a:outerShdw blurRad="50800" dist="38100" dir="8100000" algn="tr" rotWithShape="0">
                <a:prstClr val="black">
                  <a:alpha val="40000"/>
                </a:prstClr>
              </a:outerShdw>
            </a:effectLst>
          </p:spPr>
          <p:txBody>
            <a:bodyPr wrap="square" lIns="0" tIns="0" rIns="0" bIns="0"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B50938"/>
                  </a:solidFill>
                  <a:effectLst/>
                  <a:uLnTx/>
                  <a:uFillTx/>
                  <a:latin typeface="Wingdings" pitchFamily="2" charset="2"/>
                  <a:ea typeface="+mn-ea"/>
                  <a:cs typeface="+mn-cs"/>
                </a:rPr>
                <a:t>ü</a:t>
              </a:r>
            </a:p>
          </p:txBody>
        </p:sp>
        <p:sp>
          <p:nvSpPr>
            <p:cNvPr id="13" name="AutoShape 25">
              <a:extLst>
                <a:ext uri="{FF2B5EF4-FFF2-40B4-BE49-F238E27FC236}">
                  <a16:creationId xmlns:a16="http://schemas.microsoft.com/office/drawing/2014/main" id="{58FC2DC2-C7CA-6247-AA32-354FA8FFA387}"/>
                </a:ext>
              </a:extLst>
            </p:cNvPr>
            <p:cNvSpPr>
              <a:spLocks noChangeArrowheads="1"/>
            </p:cNvSpPr>
            <p:nvPr/>
          </p:nvSpPr>
          <p:spPr bwMode="auto">
            <a:xfrm>
              <a:off x="3276600" y="1968604"/>
              <a:ext cx="382351" cy="392216"/>
            </a:xfrm>
            <a:prstGeom prst="roundRect">
              <a:avLst>
                <a:gd name="adj" fmla="val 16667"/>
              </a:avLst>
            </a:prstGeom>
            <a:solidFill>
              <a:schemeClr val="bg1"/>
            </a:solidFill>
            <a:ln w="28575" algn="ctr">
              <a:solidFill>
                <a:schemeClr val="accent2"/>
              </a:solidFill>
              <a:miter lim="800000"/>
              <a:headEnd/>
              <a:tailEnd/>
            </a:ln>
            <a:effectLst>
              <a:outerShdw blurRad="50800" dist="38100" dir="8100000" algn="tr" rotWithShape="0">
                <a:prstClr val="black">
                  <a:alpha val="40000"/>
                </a:prstClr>
              </a:outerShdw>
            </a:effectLst>
          </p:spPr>
          <p:txBody>
            <a:bodyPr wrap="none" lIns="67250" tIns="33626" rIns="67250" bIns="33626"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F6062"/>
                </a:solidFill>
                <a:effectLst/>
                <a:uLnTx/>
                <a:uFillTx/>
                <a:latin typeface="Corbel Regular" charset="0"/>
                <a:ea typeface="+mn-ea"/>
                <a:cs typeface="+mn-cs"/>
              </a:endParaRPr>
            </a:p>
          </p:txBody>
        </p:sp>
        <p:sp>
          <p:nvSpPr>
            <p:cNvPr id="14" name="Rectangle 26">
              <a:extLst>
                <a:ext uri="{FF2B5EF4-FFF2-40B4-BE49-F238E27FC236}">
                  <a16:creationId xmlns:a16="http://schemas.microsoft.com/office/drawing/2014/main" id="{39AC2D5A-9644-E746-AB11-DC9886F64AC9}"/>
                </a:ext>
              </a:extLst>
            </p:cNvPr>
            <p:cNvSpPr>
              <a:spLocks noChangeArrowheads="1"/>
            </p:cNvSpPr>
            <p:nvPr/>
          </p:nvSpPr>
          <p:spPr bwMode="auto">
            <a:xfrm>
              <a:off x="3284250" y="1830052"/>
              <a:ext cx="470160" cy="636593"/>
            </a:xfrm>
            <a:prstGeom prst="rect">
              <a:avLst/>
            </a:prstGeom>
            <a:noFill/>
            <a:ln w="9525" algn="ctr">
              <a:noFill/>
              <a:miter lim="800000"/>
              <a:headEnd/>
              <a:tailEnd/>
            </a:ln>
            <a:effectLst>
              <a:outerShdw blurRad="50800" dist="38100" dir="8100000" algn="tr" rotWithShape="0">
                <a:prstClr val="black">
                  <a:alpha val="40000"/>
                </a:prstClr>
              </a:outerShdw>
            </a:effectLst>
          </p:spPr>
          <p:txBody>
            <a:bodyPr wrap="square" lIns="0" tIns="0" rIns="0" bIns="0"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B50938"/>
                  </a:solidFill>
                  <a:effectLst/>
                  <a:uLnTx/>
                  <a:uFillTx/>
                  <a:latin typeface="Wingdings" pitchFamily="2" charset="2"/>
                  <a:ea typeface="+mn-ea"/>
                  <a:cs typeface="+mn-cs"/>
                </a:rPr>
                <a:t>ü</a:t>
              </a:r>
            </a:p>
          </p:txBody>
        </p:sp>
        <p:sp>
          <p:nvSpPr>
            <p:cNvPr id="15" name="Text Box 29">
              <a:extLst>
                <a:ext uri="{FF2B5EF4-FFF2-40B4-BE49-F238E27FC236}">
                  <a16:creationId xmlns:a16="http://schemas.microsoft.com/office/drawing/2014/main" id="{9703C891-462B-6C4B-965D-8117853362E2}"/>
                </a:ext>
              </a:extLst>
            </p:cNvPr>
            <p:cNvSpPr txBox="1">
              <a:spLocks noChangeArrowheads="1"/>
            </p:cNvSpPr>
            <p:nvPr/>
          </p:nvSpPr>
          <p:spPr bwMode="auto">
            <a:xfrm>
              <a:off x="3962400" y="4649457"/>
              <a:ext cx="6248400" cy="651580"/>
            </a:xfrm>
            <a:prstGeom prst="rect">
              <a:avLst/>
            </a:prstGeom>
            <a:noFill/>
            <a:ln w="9525" algn="ctr">
              <a:noFill/>
              <a:miter lim="800000"/>
              <a:headEnd/>
              <a:tailEnd/>
            </a:ln>
            <a:effectLst/>
          </p:spPr>
          <p:txBody>
            <a:bodyPr wrap="square" lIns="53795" tIns="26899" rIns="53795" bIns="26899">
              <a:spAutoFit/>
            </a:bodyPr>
            <a:lstStyle/>
            <a:p>
              <a:pPr lvl="0" eaLnBrk="0" hangingPunct="0">
                <a:lnSpc>
                  <a:spcPct val="95000"/>
                </a:lnSpc>
                <a:buClr>
                  <a:srgbClr val="D2D6AB"/>
                </a:buClr>
                <a:buSzPct val="70000"/>
                <a:defRPr/>
              </a:pPr>
              <a:r>
                <a:rPr kumimoji="0" lang="en-US" sz="2400" b="0" i="0" u="none" strike="noStrike" kern="1200" cap="none" spc="0" normalizeH="0" baseline="0" noProof="0" dirty="0">
                  <a:ln>
                    <a:noFill/>
                  </a:ln>
                  <a:solidFill>
                    <a:srgbClr val="333333"/>
                  </a:solidFill>
                  <a:effectLst/>
                  <a:uLnTx/>
                  <a:uFillTx/>
                  <a:latin typeface="Helvetica" pitchFamily="2" charset="0"/>
                  <a:cs typeface="Arial" pitchFamily="34" charset="0"/>
                </a:rPr>
                <a:t>Overall, </a:t>
              </a:r>
              <a:r>
                <a:rPr lang="en-US" sz="2400" dirty="0">
                  <a:solidFill>
                    <a:srgbClr val="333333"/>
                  </a:solidFill>
                  <a:latin typeface="Helvetica" pitchFamily="2" charset="0"/>
                  <a:cs typeface="Arial" pitchFamily="34" charset="0"/>
                </a:rPr>
                <a:t>this leader provides </a:t>
              </a:r>
              <a:r>
                <a:rPr kumimoji="0" lang="en-US" sz="2400" b="0" i="0" u="none" strike="noStrike" kern="1200" cap="none" spc="0" normalizeH="0" baseline="0" noProof="0" dirty="0">
                  <a:ln>
                    <a:noFill/>
                  </a:ln>
                  <a:solidFill>
                    <a:srgbClr val="333333"/>
                  </a:solidFill>
                  <a:effectLst/>
                  <a:uLnTx/>
                  <a:uFillTx/>
                  <a:latin typeface="Helvetica" pitchFamily="2" charset="0"/>
                  <a:cs typeface="Arial" pitchFamily="34" charset="0"/>
                </a:rPr>
                <a:t>very effective leadership.</a:t>
              </a:r>
            </a:p>
          </p:txBody>
        </p:sp>
        <p:sp>
          <p:nvSpPr>
            <p:cNvPr id="16" name="AutoShape 31">
              <a:extLst>
                <a:ext uri="{FF2B5EF4-FFF2-40B4-BE49-F238E27FC236}">
                  <a16:creationId xmlns:a16="http://schemas.microsoft.com/office/drawing/2014/main" id="{FFAFBD0D-FEA8-F142-B280-A068A216737F}"/>
                </a:ext>
              </a:extLst>
            </p:cNvPr>
            <p:cNvSpPr>
              <a:spLocks noChangeArrowheads="1"/>
            </p:cNvSpPr>
            <p:nvPr/>
          </p:nvSpPr>
          <p:spPr bwMode="auto">
            <a:xfrm>
              <a:off x="3276600" y="4644296"/>
              <a:ext cx="382351" cy="392216"/>
            </a:xfrm>
            <a:prstGeom prst="roundRect">
              <a:avLst>
                <a:gd name="adj" fmla="val 16667"/>
              </a:avLst>
            </a:prstGeom>
            <a:solidFill>
              <a:schemeClr val="bg1"/>
            </a:solidFill>
            <a:ln w="28575" algn="ctr">
              <a:solidFill>
                <a:schemeClr val="accent2"/>
              </a:solidFill>
              <a:miter lim="800000"/>
              <a:headEnd/>
              <a:tailEnd/>
            </a:ln>
            <a:effectLst>
              <a:outerShdw blurRad="50800" dist="38100" dir="8100000" algn="tr" rotWithShape="0">
                <a:prstClr val="black">
                  <a:alpha val="40000"/>
                </a:prstClr>
              </a:outerShdw>
            </a:effectLst>
          </p:spPr>
          <p:txBody>
            <a:bodyPr wrap="none" lIns="67250" tIns="33626" rIns="67250" bIns="33626"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F6062"/>
                </a:solidFill>
                <a:effectLst/>
                <a:uLnTx/>
                <a:uFillTx/>
                <a:latin typeface="Corbel Regular" charset="0"/>
                <a:ea typeface="+mn-ea"/>
                <a:cs typeface="+mn-cs"/>
              </a:endParaRPr>
            </a:p>
          </p:txBody>
        </p:sp>
        <p:sp>
          <p:nvSpPr>
            <p:cNvPr id="17" name="Rectangle 32">
              <a:extLst>
                <a:ext uri="{FF2B5EF4-FFF2-40B4-BE49-F238E27FC236}">
                  <a16:creationId xmlns:a16="http://schemas.microsoft.com/office/drawing/2014/main" id="{4A459275-70D1-0D4A-9B39-8261EB51D1FC}"/>
                </a:ext>
              </a:extLst>
            </p:cNvPr>
            <p:cNvSpPr>
              <a:spLocks noChangeArrowheads="1"/>
            </p:cNvSpPr>
            <p:nvPr/>
          </p:nvSpPr>
          <p:spPr bwMode="auto">
            <a:xfrm>
              <a:off x="3300429" y="4505744"/>
              <a:ext cx="470160" cy="636593"/>
            </a:xfrm>
            <a:prstGeom prst="rect">
              <a:avLst/>
            </a:prstGeom>
            <a:noFill/>
            <a:ln w="9525" algn="ctr">
              <a:noFill/>
              <a:miter lim="800000"/>
              <a:headEnd/>
              <a:tailEnd/>
            </a:ln>
            <a:effectLst>
              <a:outerShdw blurRad="50800" dist="38100" dir="8100000" algn="tr" rotWithShape="0">
                <a:prstClr val="black">
                  <a:alpha val="40000"/>
                </a:prstClr>
              </a:outerShdw>
            </a:effectLst>
          </p:spPr>
          <p:txBody>
            <a:bodyPr wrap="square" lIns="0" tIns="0" rIns="0" bIns="0"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B50938"/>
                  </a:solidFill>
                  <a:effectLst/>
                  <a:uLnTx/>
                  <a:uFillTx/>
                  <a:latin typeface="Wingdings" pitchFamily="2" charset="2"/>
                  <a:ea typeface="+mn-ea"/>
                  <a:cs typeface="+mn-cs"/>
                </a:rPr>
                <a:t>ü</a:t>
              </a:r>
            </a:p>
          </p:txBody>
        </p:sp>
      </p:grpSp>
    </p:spTree>
    <p:extLst>
      <p:ext uri="{BB962C8B-B14F-4D97-AF65-F5344CB8AC3E}">
        <p14:creationId xmlns:p14="http://schemas.microsoft.com/office/powerpoint/2010/main" val="470108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A7C8A-7B1F-BE4C-B058-3307790DC3F6}"/>
              </a:ext>
            </a:extLst>
          </p:cNvPr>
          <p:cNvSpPr>
            <a:spLocks noGrp="1"/>
          </p:cNvSpPr>
          <p:nvPr>
            <p:ph type="title"/>
          </p:nvPr>
        </p:nvSpPr>
        <p:spPr/>
        <p:txBody>
          <a:bodyPr/>
          <a:lstStyle/>
          <a:p>
            <a:r>
              <a:rPr lang="en-US" dirty="0"/>
              <a:t>Leadership Effectiveness &amp; Creative Competencies</a:t>
            </a:r>
          </a:p>
        </p:txBody>
      </p:sp>
      <p:pic>
        <p:nvPicPr>
          <p:cNvPr id="3" name="Picture 2">
            <a:extLst>
              <a:ext uri="{FF2B5EF4-FFF2-40B4-BE49-F238E27FC236}">
                <a16:creationId xmlns:a16="http://schemas.microsoft.com/office/drawing/2014/main" id="{EDB831BF-D04B-5A4C-8F2A-31495EE971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9513" y="994246"/>
            <a:ext cx="5912974" cy="4869508"/>
          </a:xfrm>
          <a:prstGeom prst="rect">
            <a:avLst/>
          </a:prstGeom>
        </p:spPr>
      </p:pic>
    </p:spTree>
    <p:extLst>
      <p:ext uri="{BB962C8B-B14F-4D97-AF65-F5344CB8AC3E}">
        <p14:creationId xmlns:p14="http://schemas.microsoft.com/office/powerpoint/2010/main" val="536506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9ADAB20-C2BE-4440-AF9D-9E91C6EC3538}"/>
              </a:ext>
            </a:extLst>
          </p:cNvPr>
          <p:cNvPicPr>
            <a:picLocks noChangeAspect="1"/>
          </p:cNvPicPr>
          <p:nvPr/>
        </p:nvPicPr>
        <p:blipFill rotWithShape="1">
          <a:blip r:embed="rId3">
            <a:extLst>
              <a:ext uri="{28A0092B-C50C-407E-A947-70E740481C1C}">
                <a14:useLocalDpi xmlns:a14="http://schemas.microsoft.com/office/drawing/2010/main" val="0"/>
              </a:ext>
            </a:extLst>
          </a:blip>
          <a:srcRect b="48694"/>
          <a:stretch/>
        </p:blipFill>
        <p:spPr>
          <a:xfrm>
            <a:off x="2847150" y="2835591"/>
            <a:ext cx="6497700" cy="3333672"/>
          </a:xfrm>
          <a:prstGeom prst="rect">
            <a:avLst/>
          </a:prstGeom>
        </p:spPr>
      </p:pic>
      <p:pic>
        <p:nvPicPr>
          <p:cNvPr id="7" name="Picture 6">
            <a:extLst>
              <a:ext uri="{FF2B5EF4-FFF2-40B4-BE49-F238E27FC236}">
                <a16:creationId xmlns:a16="http://schemas.microsoft.com/office/drawing/2014/main" id="{BF6B239C-879A-1540-AB11-D0603FC2CF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312" y="3908944"/>
            <a:ext cx="2775864" cy="2286000"/>
          </a:xfrm>
          <a:prstGeom prst="rect">
            <a:avLst/>
          </a:prstGeom>
        </p:spPr>
      </p:pic>
      <p:pic>
        <p:nvPicPr>
          <p:cNvPr id="4" name="Picture 3">
            <a:extLst>
              <a:ext uri="{FF2B5EF4-FFF2-40B4-BE49-F238E27FC236}">
                <a16:creationId xmlns:a16="http://schemas.microsoft.com/office/drawing/2014/main" id="{BA7559D6-D95A-B14B-9048-57A4A2DE6F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8376" y="1507886"/>
            <a:ext cx="2775864" cy="2286000"/>
          </a:xfrm>
          <a:prstGeom prst="rect">
            <a:avLst/>
          </a:prstGeom>
        </p:spPr>
      </p:pic>
      <p:pic>
        <p:nvPicPr>
          <p:cNvPr id="5" name="Picture 4">
            <a:extLst>
              <a:ext uri="{FF2B5EF4-FFF2-40B4-BE49-F238E27FC236}">
                <a16:creationId xmlns:a16="http://schemas.microsoft.com/office/drawing/2014/main" id="{3A60B240-9D61-1044-AA5F-58B9D3D995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08068" y="700046"/>
            <a:ext cx="2775864" cy="2286000"/>
          </a:xfrm>
          <a:prstGeom prst="rect">
            <a:avLst/>
          </a:prstGeom>
        </p:spPr>
      </p:pic>
      <p:pic>
        <p:nvPicPr>
          <p:cNvPr id="6" name="Picture 5">
            <a:extLst>
              <a:ext uri="{FF2B5EF4-FFF2-40B4-BE49-F238E27FC236}">
                <a16:creationId xmlns:a16="http://schemas.microsoft.com/office/drawing/2014/main" id="{380633D0-F416-CF42-8697-FF598EA8FF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97760" y="1507886"/>
            <a:ext cx="2775864" cy="2286000"/>
          </a:xfrm>
          <a:prstGeom prst="rect">
            <a:avLst/>
          </a:prstGeom>
        </p:spPr>
      </p:pic>
      <p:pic>
        <p:nvPicPr>
          <p:cNvPr id="8" name="Picture 7">
            <a:extLst>
              <a:ext uri="{FF2B5EF4-FFF2-40B4-BE49-F238E27FC236}">
                <a16:creationId xmlns:a16="http://schemas.microsoft.com/office/drawing/2014/main" id="{E6E67A57-D66D-D34B-936C-7A097B03F2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85824" y="3908944"/>
            <a:ext cx="2775864" cy="2286000"/>
          </a:xfrm>
          <a:prstGeom prst="rect">
            <a:avLst/>
          </a:prstGeom>
        </p:spPr>
      </p:pic>
      <p:sp>
        <p:nvSpPr>
          <p:cNvPr id="16" name="Title 15">
            <a:extLst>
              <a:ext uri="{FF2B5EF4-FFF2-40B4-BE49-F238E27FC236}">
                <a16:creationId xmlns:a16="http://schemas.microsoft.com/office/drawing/2014/main" id="{1FEDB9EC-A51D-5E4B-B59F-3E964A478A20}"/>
              </a:ext>
            </a:extLst>
          </p:cNvPr>
          <p:cNvSpPr>
            <a:spLocks noGrp="1"/>
          </p:cNvSpPr>
          <p:nvPr>
            <p:ph type="title"/>
          </p:nvPr>
        </p:nvSpPr>
        <p:spPr/>
        <p:txBody>
          <a:bodyPr/>
          <a:lstStyle/>
          <a:p>
            <a:r>
              <a:rPr lang="en-US" sz="2400" dirty="0"/>
              <a:t>CREATIVE Correlations to </a:t>
            </a:r>
            <a:br>
              <a:rPr lang="en-US" sz="2400" dirty="0"/>
            </a:br>
            <a:r>
              <a:rPr lang="en-US" sz="2400" dirty="0"/>
              <a:t>Leadership Effectiveness</a:t>
            </a:r>
          </a:p>
        </p:txBody>
      </p:sp>
      <p:sp>
        <p:nvSpPr>
          <p:cNvPr id="17" name="TextBox 16">
            <a:extLst>
              <a:ext uri="{FF2B5EF4-FFF2-40B4-BE49-F238E27FC236}">
                <a16:creationId xmlns:a16="http://schemas.microsoft.com/office/drawing/2014/main" id="{44319CE8-C590-824A-9142-B2064FE895DE}"/>
              </a:ext>
            </a:extLst>
          </p:cNvPr>
          <p:cNvSpPr txBox="1"/>
          <p:nvPr/>
        </p:nvSpPr>
        <p:spPr>
          <a:xfrm>
            <a:off x="2070843" y="5350114"/>
            <a:ext cx="870929"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F6062"/>
                </a:solidFill>
                <a:effectLst/>
                <a:uLnTx/>
                <a:uFillTx/>
                <a:latin typeface="Helvetica" pitchFamily="2" charset="0"/>
                <a:ea typeface="+mn-ea"/>
                <a:cs typeface="+mn-cs"/>
              </a:rPr>
              <a:t>R=.83</a:t>
            </a:r>
          </a:p>
        </p:txBody>
      </p:sp>
      <p:sp>
        <p:nvSpPr>
          <p:cNvPr id="18" name="TextBox 17">
            <a:extLst>
              <a:ext uri="{FF2B5EF4-FFF2-40B4-BE49-F238E27FC236}">
                <a16:creationId xmlns:a16="http://schemas.microsoft.com/office/drawing/2014/main" id="{BC8FAC3D-BA8C-F84C-93CB-FA644CFFA0F7}"/>
              </a:ext>
            </a:extLst>
          </p:cNvPr>
          <p:cNvSpPr txBox="1"/>
          <p:nvPr/>
        </p:nvSpPr>
        <p:spPr>
          <a:xfrm>
            <a:off x="3011748" y="2938218"/>
            <a:ext cx="870929"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F6062"/>
                </a:solidFill>
                <a:effectLst/>
                <a:uLnTx/>
                <a:uFillTx/>
                <a:latin typeface="Helvetica" pitchFamily="2" charset="0"/>
                <a:ea typeface="+mn-ea"/>
                <a:cs typeface="+mn-cs"/>
              </a:rPr>
              <a:t>R=.80</a:t>
            </a:r>
          </a:p>
        </p:txBody>
      </p:sp>
      <p:sp>
        <p:nvSpPr>
          <p:cNvPr id="19" name="TextBox 18">
            <a:extLst>
              <a:ext uri="{FF2B5EF4-FFF2-40B4-BE49-F238E27FC236}">
                <a16:creationId xmlns:a16="http://schemas.microsoft.com/office/drawing/2014/main" id="{9206420B-F5BC-A44F-9B16-7410BAB74E5A}"/>
              </a:ext>
            </a:extLst>
          </p:cNvPr>
          <p:cNvSpPr txBox="1"/>
          <p:nvPr/>
        </p:nvSpPr>
        <p:spPr>
          <a:xfrm>
            <a:off x="6656096" y="2156340"/>
            <a:ext cx="870929"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F6062"/>
                </a:solidFill>
                <a:effectLst/>
                <a:uLnTx/>
                <a:uFillTx/>
                <a:latin typeface="Helvetica" pitchFamily="2" charset="0"/>
                <a:ea typeface="+mn-ea"/>
                <a:cs typeface="+mn-cs"/>
              </a:rPr>
              <a:t>R=.78</a:t>
            </a:r>
          </a:p>
        </p:txBody>
      </p:sp>
      <p:sp>
        <p:nvSpPr>
          <p:cNvPr id="20" name="TextBox 19">
            <a:extLst>
              <a:ext uri="{FF2B5EF4-FFF2-40B4-BE49-F238E27FC236}">
                <a16:creationId xmlns:a16="http://schemas.microsoft.com/office/drawing/2014/main" id="{4A98B7B9-F6CC-474A-959B-30107550B4A8}"/>
              </a:ext>
            </a:extLst>
          </p:cNvPr>
          <p:cNvSpPr txBox="1"/>
          <p:nvPr/>
        </p:nvSpPr>
        <p:spPr>
          <a:xfrm>
            <a:off x="11108826" y="5363366"/>
            <a:ext cx="870929"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F6062"/>
                </a:solidFill>
                <a:effectLst/>
                <a:uLnTx/>
                <a:uFillTx/>
                <a:latin typeface="Helvetica" pitchFamily="2" charset="0"/>
                <a:ea typeface="+mn-ea"/>
                <a:cs typeface="+mn-cs"/>
              </a:rPr>
              <a:t>R=.90</a:t>
            </a:r>
          </a:p>
        </p:txBody>
      </p:sp>
      <p:sp>
        <p:nvSpPr>
          <p:cNvPr id="21" name="TextBox 20">
            <a:extLst>
              <a:ext uri="{FF2B5EF4-FFF2-40B4-BE49-F238E27FC236}">
                <a16:creationId xmlns:a16="http://schemas.microsoft.com/office/drawing/2014/main" id="{046C47E1-61B3-2344-B9F8-3F9103DC5371}"/>
              </a:ext>
            </a:extLst>
          </p:cNvPr>
          <p:cNvSpPr txBox="1"/>
          <p:nvPr/>
        </p:nvSpPr>
        <p:spPr>
          <a:xfrm>
            <a:off x="10194427" y="2938218"/>
            <a:ext cx="870929"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F6062"/>
                </a:solidFill>
                <a:effectLst/>
                <a:uLnTx/>
                <a:uFillTx/>
                <a:latin typeface="Helvetica" pitchFamily="2" charset="0"/>
                <a:ea typeface="+mn-ea"/>
                <a:cs typeface="+mn-cs"/>
              </a:rPr>
              <a:t>R=.80</a:t>
            </a:r>
          </a:p>
        </p:txBody>
      </p:sp>
    </p:spTree>
    <p:extLst>
      <p:ext uri="{BB962C8B-B14F-4D97-AF65-F5344CB8AC3E}">
        <p14:creationId xmlns:p14="http://schemas.microsoft.com/office/powerpoint/2010/main" val="3857916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FBF25A0-5A1A-384C-9F26-F1F93E445F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7908" y="1235856"/>
            <a:ext cx="3331039" cy="2743200"/>
          </a:xfrm>
          <a:prstGeom prst="rect">
            <a:avLst/>
          </a:prstGeom>
        </p:spPr>
      </p:pic>
      <p:pic>
        <p:nvPicPr>
          <p:cNvPr id="15" name="Picture 14">
            <a:extLst>
              <a:ext uri="{FF2B5EF4-FFF2-40B4-BE49-F238E27FC236}">
                <a16:creationId xmlns:a16="http://schemas.microsoft.com/office/drawing/2014/main" id="{ACAB821D-7732-714C-9AA3-6FE53D5A1E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0481" y="3104496"/>
            <a:ext cx="3331039" cy="2743200"/>
          </a:xfrm>
          <a:prstGeom prst="rect">
            <a:avLst/>
          </a:prstGeom>
        </p:spPr>
      </p:pic>
      <p:pic>
        <p:nvPicPr>
          <p:cNvPr id="22" name="Picture 21">
            <a:extLst>
              <a:ext uri="{FF2B5EF4-FFF2-40B4-BE49-F238E27FC236}">
                <a16:creationId xmlns:a16="http://schemas.microsoft.com/office/drawing/2014/main" id="{66BFC757-1785-2F46-BE7F-6401FDC529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089" y="1235856"/>
            <a:ext cx="3331038" cy="2743200"/>
          </a:xfrm>
          <a:prstGeom prst="rect">
            <a:avLst/>
          </a:prstGeom>
        </p:spPr>
      </p:pic>
      <p:pic>
        <p:nvPicPr>
          <p:cNvPr id="12" name="Picture 11">
            <a:extLst>
              <a:ext uri="{FF2B5EF4-FFF2-40B4-BE49-F238E27FC236}">
                <a16:creationId xmlns:a16="http://schemas.microsoft.com/office/drawing/2014/main" id="{69ADAB20-C2BE-4440-AF9D-9E91C6EC3538}"/>
              </a:ext>
            </a:extLst>
          </p:cNvPr>
          <p:cNvPicPr>
            <a:picLocks noChangeAspect="1"/>
          </p:cNvPicPr>
          <p:nvPr/>
        </p:nvPicPr>
        <p:blipFill rotWithShape="1">
          <a:blip r:embed="rId6">
            <a:extLst>
              <a:ext uri="{28A0092B-C50C-407E-A947-70E740481C1C}">
                <a14:useLocalDpi xmlns:a14="http://schemas.microsoft.com/office/drawing/2010/main" val="0"/>
              </a:ext>
            </a:extLst>
          </a:blip>
          <a:srcRect t="48299" b="395"/>
          <a:stretch/>
        </p:blipFill>
        <p:spPr>
          <a:xfrm>
            <a:off x="2847150" y="0"/>
            <a:ext cx="6497700" cy="3333672"/>
          </a:xfrm>
          <a:prstGeom prst="rect">
            <a:avLst/>
          </a:prstGeom>
        </p:spPr>
      </p:pic>
      <p:sp>
        <p:nvSpPr>
          <p:cNvPr id="16" name="Title 15">
            <a:extLst>
              <a:ext uri="{FF2B5EF4-FFF2-40B4-BE49-F238E27FC236}">
                <a16:creationId xmlns:a16="http://schemas.microsoft.com/office/drawing/2014/main" id="{1FEDB9EC-A51D-5E4B-B59F-3E964A478A20}"/>
              </a:ext>
            </a:extLst>
          </p:cNvPr>
          <p:cNvSpPr>
            <a:spLocks noGrp="1"/>
          </p:cNvSpPr>
          <p:nvPr>
            <p:ph type="title"/>
          </p:nvPr>
        </p:nvSpPr>
        <p:spPr>
          <a:xfrm>
            <a:off x="392328" y="5028942"/>
            <a:ext cx="11407344" cy="533400"/>
          </a:xfrm>
        </p:spPr>
        <p:txBody>
          <a:bodyPr/>
          <a:lstStyle/>
          <a:p>
            <a:r>
              <a:rPr lang="en-US" sz="2400" dirty="0"/>
              <a:t>REACTIVE Correlations to </a:t>
            </a:r>
            <a:br>
              <a:rPr lang="en-US" sz="2400" dirty="0"/>
            </a:br>
            <a:r>
              <a:rPr lang="en-US" sz="2400" dirty="0"/>
              <a:t>Leadership Effectiveness</a:t>
            </a:r>
          </a:p>
        </p:txBody>
      </p:sp>
      <p:sp>
        <p:nvSpPr>
          <p:cNvPr id="17" name="TextBox 16">
            <a:extLst>
              <a:ext uri="{FF2B5EF4-FFF2-40B4-BE49-F238E27FC236}">
                <a16:creationId xmlns:a16="http://schemas.microsoft.com/office/drawing/2014/main" id="{44319CE8-C590-824A-9142-B2064FE895DE}"/>
              </a:ext>
            </a:extLst>
          </p:cNvPr>
          <p:cNvSpPr txBox="1"/>
          <p:nvPr/>
        </p:nvSpPr>
        <p:spPr>
          <a:xfrm>
            <a:off x="1023922" y="3016255"/>
            <a:ext cx="1078874"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F6062"/>
                </a:solidFill>
                <a:effectLst/>
                <a:uLnTx/>
                <a:uFillTx/>
                <a:latin typeface="Helvetica" pitchFamily="2" charset="0"/>
                <a:ea typeface="+mn-ea"/>
                <a:cs typeface="+mn-cs"/>
              </a:rPr>
              <a:t>R= -.64</a:t>
            </a:r>
          </a:p>
        </p:txBody>
      </p:sp>
      <p:sp>
        <p:nvSpPr>
          <p:cNvPr id="23" name="TextBox 22">
            <a:extLst>
              <a:ext uri="{FF2B5EF4-FFF2-40B4-BE49-F238E27FC236}">
                <a16:creationId xmlns:a16="http://schemas.microsoft.com/office/drawing/2014/main" id="{B95A84B5-80DD-4244-88B3-8BE2F687BB1A}"/>
              </a:ext>
            </a:extLst>
          </p:cNvPr>
          <p:cNvSpPr txBox="1"/>
          <p:nvPr/>
        </p:nvSpPr>
        <p:spPr>
          <a:xfrm>
            <a:off x="9319782" y="3016255"/>
            <a:ext cx="98145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F6062"/>
                </a:solidFill>
                <a:effectLst/>
                <a:uLnTx/>
                <a:uFillTx/>
                <a:latin typeface="Helvetica" pitchFamily="2" charset="0"/>
                <a:ea typeface="+mn-ea"/>
                <a:cs typeface="+mn-cs"/>
              </a:rPr>
              <a:t>R= -.42</a:t>
            </a:r>
          </a:p>
        </p:txBody>
      </p:sp>
      <p:sp>
        <p:nvSpPr>
          <p:cNvPr id="24" name="TextBox 23">
            <a:extLst>
              <a:ext uri="{FF2B5EF4-FFF2-40B4-BE49-F238E27FC236}">
                <a16:creationId xmlns:a16="http://schemas.microsoft.com/office/drawing/2014/main" id="{CA2B5955-40F2-3143-852E-344827973EBB}"/>
              </a:ext>
            </a:extLst>
          </p:cNvPr>
          <p:cNvSpPr txBox="1"/>
          <p:nvPr/>
        </p:nvSpPr>
        <p:spPr>
          <a:xfrm>
            <a:off x="5026078" y="4907656"/>
            <a:ext cx="106992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F6062"/>
                </a:solidFill>
                <a:effectLst/>
                <a:uLnTx/>
                <a:uFillTx/>
                <a:latin typeface="Helvetica" pitchFamily="2" charset="0"/>
                <a:ea typeface="+mn-ea"/>
                <a:cs typeface="+mn-cs"/>
              </a:rPr>
              <a:t>R= -.58</a:t>
            </a:r>
          </a:p>
        </p:txBody>
      </p:sp>
    </p:spTree>
    <p:extLst>
      <p:ext uri="{BB962C8B-B14F-4D97-AF65-F5344CB8AC3E}">
        <p14:creationId xmlns:p14="http://schemas.microsoft.com/office/powerpoint/2010/main" val="4241227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A7C8A-7B1F-BE4C-B058-3307790DC3F6}"/>
              </a:ext>
            </a:extLst>
          </p:cNvPr>
          <p:cNvSpPr>
            <a:spLocks noGrp="1"/>
          </p:cNvSpPr>
          <p:nvPr>
            <p:ph type="title"/>
          </p:nvPr>
        </p:nvSpPr>
        <p:spPr/>
        <p:txBody>
          <a:bodyPr/>
          <a:lstStyle/>
          <a:p>
            <a:r>
              <a:rPr lang="en-US" dirty="0"/>
              <a:t>Creative Competencies &amp; Reactive Tendencies</a:t>
            </a:r>
          </a:p>
        </p:txBody>
      </p:sp>
      <p:pic>
        <p:nvPicPr>
          <p:cNvPr id="8" name="Picture 7">
            <a:extLst>
              <a:ext uri="{FF2B5EF4-FFF2-40B4-BE49-F238E27FC236}">
                <a16:creationId xmlns:a16="http://schemas.microsoft.com/office/drawing/2014/main" id="{005863F1-7D11-9843-A814-E05F3F4D59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9511" y="995048"/>
            <a:ext cx="5910052" cy="4867100"/>
          </a:xfrm>
          <a:prstGeom prst="rect">
            <a:avLst/>
          </a:prstGeom>
        </p:spPr>
      </p:pic>
    </p:spTree>
    <p:extLst>
      <p:ext uri="{BB962C8B-B14F-4D97-AF65-F5344CB8AC3E}">
        <p14:creationId xmlns:p14="http://schemas.microsoft.com/office/powerpoint/2010/main" val="2884365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621E2-C9AD-894C-AB26-9DB660BFDF98}"/>
              </a:ext>
            </a:extLst>
          </p:cNvPr>
          <p:cNvSpPr>
            <a:spLocks noGrp="1"/>
          </p:cNvSpPr>
          <p:nvPr>
            <p:ph type="title"/>
          </p:nvPr>
        </p:nvSpPr>
        <p:spPr/>
        <p:txBody>
          <a:bodyPr/>
          <a:lstStyle/>
          <a:p>
            <a:r>
              <a:rPr lang="en-US" dirty="0"/>
              <a:t>Opposites: Controlling &amp; Relating</a:t>
            </a:r>
          </a:p>
        </p:txBody>
      </p:sp>
      <p:pic>
        <p:nvPicPr>
          <p:cNvPr id="3" name="Picture 2">
            <a:extLst>
              <a:ext uri="{FF2B5EF4-FFF2-40B4-BE49-F238E27FC236}">
                <a16:creationId xmlns:a16="http://schemas.microsoft.com/office/drawing/2014/main" id="{5C1E38AC-3042-8449-8FC1-AD3A103CA9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476" y="875898"/>
            <a:ext cx="5097698" cy="5097698"/>
          </a:xfrm>
          <a:prstGeom prst="rect">
            <a:avLst/>
          </a:prstGeom>
        </p:spPr>
      </p:pic>
      <p:pic>
        <p:nvPicPr>
          <p:cNvPr id="4" name="Picture 3">
            <a:extLst>
              <a:ext uri="{FF2B5EF4-FFF2-40B4-BE49-F238E27FC236}">
                <a16:creationId xmlns:a16="http://schemas.microsoft.com/office/drawing/2014/main" id="{9E2C64E5-6E35-7744-B461-294392262F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9419" y="1106905"/>
            <a:ext cx="5388085" cy="4437247"/>
          </a:xfrm>
          <a:prstGeom prst="rect">
            <a:avLst/>
          </a:prstGeom>
        </p:spPr>
      </p:pic>
    </p:spTree>
    <p:extLst>
      <p:ext uri="{BB962C8B-B14F-4D97-AF65-F5344CB8AC3E}">
        <p14:creationId xmlns:p14="http://schemas.microsoft.com/office/powerpoint/2010/main" val="3284628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621E2-C9AD-894C-AB26-9DB660BFDF98}"/>
              </a:ext>
            </a:extLst>
          </p:cNvPr>
          <p:cNvSpPr>
            <a:spLocks noGrp="1"/>
          </p:cNvSpPr>
          <p:nvPr>
            <p:ph type="title"/>
          </p:nvPr>
        </p:nvSpPr>
        <p:spPr/>
        <p:txBody>
          <a:bodyPr/>
          <a:lstStyle/>
          <a:p>
            <a:r>
              <a:rPr lang="en-US" dirty="0"/>
              <a:t>Opposites: Complying &amp; Achieving</a:t>
            </a:r>
          </a:p>
        </p:txBody>
      </p:sp>
      <p:pic>
        <p:nvPicPr>
          <p:cNvPr id="6" name="Picture 5">
            <a:extLst>
              <a:ext uri="{FF2B5EF4-FFF2-40B4-BE49-F238E27FC236}">
                <a16:creationId xmlns:a16="http://schemas.microsoft.com/office/drawing/2014/main" id="{29F6B6A4-669F-2F47-9D89-E6A1951A44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476" y="875898"/>
            <a:ext cx="5097698" cy="5097698"/>
          </a:xfrm>
          <a:prstGeom prst="rect">
            <a:avLst/>
          </a:prstGeom>
        </p:spPr>
      </p:pic>
      <p:pic>
        <p:nvPicPr>
          <p:cNvPr id="9" name="Picture 8">
            <a:extLst>
              <a:ext uri="{FF2B5EF4-FFF2-40B4-BE49-F238E27FC236}">
                <a16:creationId xmlns:a16="http://schemas.microsoft.com/office/drawing/2014/main" id="{9FC46433-2FAB-E341-AB8D-4F219DF941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9419" y="1106905"/>
            <a:ext cx="5388085" cy="4437247"/>
          </a:xfrm>
          <a:prstGeom prst="rect">
            <a:avLst/>
          </a:prstGeom>
        </p:spPr>
      </p:pic>
    </p:spTree>
    <p:extLst>
      <p:ext uri="{BB962C8B-B14F-4D97-AF65-F5344CB8AC3E}">
        <p14:creationId xmlns:p14="http://schemas.microsoft.com/office/powerpoint/2010/main" val="2834349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621E2-C9AD-894C-AB26-9DB660BFDF98}"/>
              </a:ext>
            </a:extLst>
          </p:cNvPr>
          <p:cNvSpPr>
            <a:spLocks noGrp="1"/>
          </p:cNvSpPr>
          <p:nvPr>
            <p:ph type="title"/>
          </p:nvPr>
        </p:nvSpPr>
        <p:spPr/>
        <p:txBody>
          <a:bodyPr/>
          <a:lstStyle/>
          <a:p>
            <a:r>
              <a:rPr lang="en-US" dirty="0"/>
              <a:t>Opposites: Protecting &amp; Self Awareness</a:t>
            </a:r>
          </a:p>
        </p:txBody>
      </p:sp>
      <p:pic>
        <p:nvPicPr>
          <p:cNvPr id="6" name="Picture 5">
            <a:extLst>
              <a:ext uri="{FF2B5EF4-FFF2-40B4-BE49-F238E27FC236}">
                <a16:creationId xmlns:a16="http://schemas.microsoft.com/office/drawing/2014/main" id="{1FEAE76C-84A7-7049-930F-5C2B4247D64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15476" y="875898"/>
            <a:ext cx="5097698" cy="5097698"/>
          </a:xfrm>
          <a:prstGeom prst="rect">
            <a:avLst/>
          </a:prstGeom>
        </p:spPr>
      </p:pic>
      <p:pic>
        <p:nvPicPr>
          <p:cNvPr id="9" name="Picture 8">
            <a:extLst>
              <a:ext uri="{FF2B5EF4-FFF2-40B4-BE49-F238E27FC236}">
                <a16:creationId xmlns:a16="http://schemas.microsoft.com/office/drawing/2014/main" id="{130F6E76-A338-D242-92EC-59150D22C6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9419" y="1106905"/>
            <a:ext cx="5388085" cy="4437247"/>
          </a:xfrm>
          <a:prstGeom prst="rect">
            <a:avLst/>
          </a:prstGeom>
        </p:spPr>
      </p:pic>
    </p:spTree>
    <p:extLst>
      <p:ext uri="{BB962C8B-B14F-4D97-AF65-F5344CB8AC3E}">
        <p14:creationId xmlns:p14="http://schemas.microsoft.com/office/powerpoint/2010/main" val="3872180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FCG TLC Color Scheme">
      <a:dk1>
        <a:srgbClr val="5F6062"/>
      </a:dk1>
      <a:lt1>
        <a:sysClr val="window" lastClr="FFFFFF"/>
      </a:lt1>
      <a:dk2>
        <a:srgbClr val="AEAFB0"/>
      </a:dk2>
      <a:lt2>
        <a:srgbClr val="FFFFFF"/>
      </a:lt2>
      <a:accent1>
        <a:srgbClr val="F9A25E"/>
      </a:accent1>
      <a:accent2>
        <a:srgbClr val="B7D1ED"/>
      </a:accent2>
      <a:accent3>
        <a:srgbClr val="D2D6AB"/>
      </a:accent3>
      <a:accent4>
        <a:srgbClr val="B50938"/>
      </a:accent4>
      <a:accent5>
        <a:srgbClr val="B9AB97"/>
      </a:accent5>
      <a:accent6>
        <a:srgbClr val="80561B"/>
      </a:accent6>
      <a:hlink>
        <a:srgbClr val="B7D1ED"/>
      </a:hlink>
      <a:folHlink>
        <a:srgbClr val="D2D6A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1244</Words>
  <Application>Microsoft Macintosh PowerPoint</Application>
  <PresentationFormat>Widescreen</PresentationFormat>
  <Paragraphs>107</Paragraphs>
  <Slides>12</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Corbel Regular</vt:lpstr>
      <vt:lpstr>Helvetica</vt:lpstr>
      <vt:lpstr>Helvetica Light</vt:lpstr>
      <vt:lpstr>Wingdings</vt:lpstr>
      <vt:lpstr>1_Office Theme</vt:lpstr>
      <vt:lpstr>Leadership Effectiveness Scale &amp; Correlations</vt:lpstr>
      <vt:lpstr>Leadership Effectiveness Scale Questions</vt:lpstr>
      <vt:lpstr>Leadership Effectiveness &amp; Creative Competencies</vt:lpstr>
      <vt:lpstr>CREATIVE Correlations to  Leadership Effectiveness</vt:lpstr>
      <vt:lpstr>REACTIVE Correlations to  Leadership Effectiveness</vt:lpstr>
      <vt:lpstr>Creative Competencies &amp; Reactive Tendencies</vt:lpstr>
      <vt:lpstr>Opposites: Controlling &amp; Relating</vt:lpstr>
      <vt:lpstr>Opposites: Complying &amp; Achieving</vt:lpstr>
      <vt:lpstr>Opposites: Protecting &amp; Self Awareness</vt:lpstr>
      <vt:lpstr>LCP Correlations to Leadership Effectiveness</vt:lpstr>
      <vt:lpstr>PowerPoint Presentation</vt:lpstr>
      <vt:lpstr>Leadership Effectiveness &amp; Business Performance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Leadership Effectiveness Scale &amp; Correlations</dc:title>
  <dc:creator>Douglas Day</dc:creator>
  <cp:lastModifiedBy>Douglas Day</cp:lastModifiedBy>
  <cp:revision>2</cp:revision>
  <dcterms:created xsi:type="dcterms:W3CDTF">2020-09-04T20:18:19Z</dcterms:created>
  <dcterms:modified xsi:type="dcterms:W3CDTF">2020-09-10T22:14:28Z</dcterms:modified>
</cp:coreProperties>
</file>