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50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slideLayouts/slideLayout49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slideLayouts/slideLayout39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8.xml" ContentType="application/vnd.openxmlformats-officedocument.presentationml.notesSlide+xml"/>
  <Default Extension="png" ContentType="image/png"/>
  <Override PartName="/ppt/slideLayouts/slideLayout55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8.xml" ContentType="application/vnd.openxmlformats-officedocument.presentationml.slideLayout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5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3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Layouts/slideLayout53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Layouts/slideLayout3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Layouts/slideLayout52.xml" ContentType="application/vnd.openxmlformats-officedocument.presentationml.slideLayout+xml"/>
  <Default Extension="jpeg" ContentType="image/jpeg"/>
  <Override PartName="/ppt/notesSlides/notesSlide11.xml" ContentType="application/vnd.openxmlformats-officedocument.presentationml.notesSlide+xml"/>
  <Override PartName="/ppt/slideLayouts/slideLayout3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Layouts/slideLayout58.xml" ContentType="application/vnd.openxmlformats-officedocument.presentationml.slideLayout+xml"/>
  <Default Extension="tiff" ContentType="image/tiff"/>
  <Override PartName="/ppt/notesSlides/notesSlide17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Default Extension="rels" ContentType="application/vnd.openxmlformats-package.relationships+xml"/>
  <Default Extension="pdf" ContentType="application/pdf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notesMasterIdLst>
    <p:notesMasterId r:id="rId19"/>
  </p:notesMasterIdLst>
  <p:sldIdLst>
    <p:sldId id="256" r:id="rId2"/>
    <p:sldId id="628" r:id="rId3"/>
    <p:sldId id="489" r:id="rId4"/>
    <p:sldId id="304" r:id="rId5"/>
    <p:sldId id="305" r:id="rId6"/>
    <p:sldId id="306" r:id="rId7"/>
    <p:sldId id="307" r:id="rId8"/>
    <p:sldId id="629" r:id="rId9"/>
    <p:sldId id="584" r:id="rId10"/>
    <p:sldId id="585" r:id="rId11"/>
    <p:sldId id="586" r:id="rId12"/>
    <p:sldId id="587" r:id="rId13"/>
    <p:sldId id="323" r:id="rId14"/>
    <p:sldId id="608" r:id="rId15"/>
    <p:sldId id="615" r:id="rId16"/>
    <p:sldId id="556" r:id="rId17"/>
    <p:sldId id="563" r:id="rId18"/>
  </p:sldIdLst>
  <p:sldSz cx="9144000" cy="6858000" type="screen4x3"/>
  <p:notesSz cx="6858000" cy="9144000"/>
  <p:defaultTextStyle>
    <a:defPPr>
      <a:defRPr lang="en-US"/>
    </a:defPPr>
    <a:lvl1pPr marL="0" algn="l" defTabSz="9124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41" algn="l" defTabSz="9124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476" algn="l" defTabSz="9124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717" algn="l" defTabSz="9124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954" algn="l" defTabSz="9124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194" algn="l" defTabSz="9124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431" algn="l" defTabSz="9124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672" algn="l" defTabSz="9124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9908" algn="l" defTabSz="9124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96244"/>
    <a:srgbClr val="274327"/>
    <a:srgbClr val="849FA8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22372" autoAdjust="0"/>
    <p:restoredTop sz="91362" autoAdjust="0"/>
  </p:normalViewPr>
  <p:slideViewPr>
    <p:cSldViewPr>
      <p:cViewPr varScale="1">
        <p:scale>
          <a:sx n="106" d="100"/>
          <a:sy n="106" d="100"/>
        </p:scale>
        <p:origin x="-52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orbel Regular" charset="0"/>
              </a:defRPr>
            </a:lvl1pPr>
          </a:lstStyle>
          <a:p>
            <a:fld id="{90DC5E3F-AEC2-43FF-9A29-956A4AC63842}" type="datetimeFigureOut">
              <a:rPr lang="en-US" smtClean="0"/>
              <a:pPr/>
              <a:t>5/3/18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orbel Regular" charset="0"/>
              </a:defRPr>
            </a:lvl1pPr>
          </a:lstStyle>
          <a:p>
            <a:fld id="{E7E526F4-CC3E-4079-A83E-939CDFE0894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118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476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1pPr>
    <a:lvl2pPr marL="456241" algn="l" defTabSz="912476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2pPr>
    <a:lvl3pPr marL="912476" algn="l" defTabSz="912476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3pPr>
    <a:lvl4pPr marL="1368717" algn="l" defTabSz="912476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4pPr>
    <a:lvl5pPr marL="1824954" algn="l" defTabSz="912476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5pPr>
    <a:lvl6pPr marL="2281194" algn="l" defTabSz="9124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431" algn="l" defTabSz="9124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672" algn="l" defTabSz="9124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908" algn="l" defTabSz="9124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44760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24828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6986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12</a:t>
            </a:fld>
            <a:endParaRPr lang="en-AU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03528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355BCE-FF85-4824-8896-60905E0B293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3013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5372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15</a:t>
            </a:fld>
            <a:endParaRPr lang="en-AU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089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16</a:t>
            </a:fld>
            <a:endParaRPr lang="en-AU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365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26F4-CC3E-4079-A83E-939CDFE0894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278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2</a:t>
            </a:fld>
            <a:endParaRPr lang="en-AU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970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831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70100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71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355BCE-FF85-4824-8896-60905E0B293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5272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355BCE-FF85-4824-8896-60905E0B293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5632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8</a:t>
            </a:fld>
            <a:endParaRPr lang="en-AU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9701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1118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angerin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9144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" y="0"/>
            <a:ext cx="4023817" cy="62484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295418"/>
            <a:ext cx="4419600" cy="1619251"/>
          </a:xfrm>
        </p:spPr>
        <p:txBody>
          <a:bodyPr anchor="b">
            <a:normAutofit/>
          </a:bodyPr>
          <a:lstStyle>
            <a:lvl1pPr algn="l">
              <a:defRPr sz="3200" b="0" i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Corbel Regular" charset="0"/>
              </a:defRPr>
            </a:lvl1pPr>
          </a:lstStyle>
          <a:p>
            <a:r>
              <a:rPr lang="en-US" dirty="0"/>
              <a:t>Title of PowerPoint document for FCG TLC will go here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7" y="3124200"/>
            <a:ext cx="4724401" cy="762000"/>
          </a:xfrm>
        </p:spPr>
        <p:txBody>
          <a:bodyPr>
            <a:noAutofit/>
          </a:bodyPr>
          <a:lstStyle>
            <a:lvl1pPr marL="0" indent="0" algn="l">
              <a:buNone/>
              <a:defRPr sz="1400" b="0" i="0" baseline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Corbel Regular" charset="0"/>
              </a:defRPr>
            </a:lvl1pPr>
            <a:lvl2pPr marL="456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AND IF THERE’S A SUBHEAD IT COULD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23820" y="5267777"/>
            <a:ext cx="5008250" cy="14962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26706915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anger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4023816" cy="62484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833120"/>
            <a:ext cx="4267200" cy="1143000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2057401"/>
            <a:ext cx="4267200" cy="35814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n-US" dirty="0" err="1" smtClean="0"/>
              <a:t>Certificación</a:t>
            </a:r>
            <a:endParaRPr lang="en-US" dirty="0"/>
          </a:p>
        </p:txBody>
      </p:sp>
      <p:sp>
        <p:nvSpPr>
          <p:cNvPr id="16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5305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angerine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7924800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14"/>
            <a:ext cx="3276600" cy="40386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09600" y="1600200"/>
            <a:ext cx="4724400" cy="4038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n-US" dirty="0" err="1" smtClean="0"/>
              <a:t>Certificación</a:t>
            </a:r>
            <a:endParaRPr lang="en-US" dirty="0"/>
          </a:p>
        </p:txBody>
      </p:sp>
      <p:sp>
        <p:nvSpPr>
          <p:cNvPr id="16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9560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angerine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219200"/>
            <a:ext cx="3505200" cy="11430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2362201"/>
            <a:ext cx="3505200" cy="32766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" y="1219200"/>
            <a:ext cx="4495800" cy="4419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n-US" dirty="0" err="1" smtClean="0"/>
              <a:t>Certificación</a:t>
            </a:r>
            <a:endParaRPr lang="en-US" dirty="0"/>
          </a:p>
        </p:txBody>
      </p:sp>
      <p:sp>
        <p:nvSpPr>
          <p:cNvPr id="16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57738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angerine-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7924800" cy="533400"/>
          </a:xfrm>
        </p:spPr>
        <p:txBody>
          <a:bodyPr anchor="t">
            <a:noAutofit/>
          </a:bodyPr>
          <a:lstStyle>
            <a:lvl1pPr algn="ctr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05018"/>
            <a:ext cx="5638800" cy="37338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3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4984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angerine-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251" y="1143000"/>
            <a:ext cx="8555508" cy="47244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3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95435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angerine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n-US" dirty="0" err="1" smtClean="0"/>
              <a:t>Certificación</a:t>
            </a:r>
            <a:endParaRPr lang="en-US" dirty="0"/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9808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angerin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n-US" dirty="0" err="1" smtClean="0"/>
              <a:t>Certificación</a:t>
            </a:r>
            <a:endParaRPr lang="en-US" dirty="0"/>
          </a:p>
        </p:txBody>
      </p:sp>
      <p:sp>
        <p:nvSpPr>
          <p:cNvPr id="12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76973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ky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171" y="-1"/>
            <a:ext cx="9144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" y="0"/>
            <a:ext cx="4023817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816" y="2057400"/>
            <a:ext cx="4891584" cy="1828800"/>
          </a:xfrm>
        </p:spPr>
        <p:txBody>
          <a:bodyPr anchor="ctr"/>
          <a:lstStyle>
            <a:lvl1pPr algn="l">
              <a:defRPr sz="4000" b="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0632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ky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4023816" cy="62484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419600" y="833120"/>
            <a:ext cx="4267200" cy="1143000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419600" y="2057401"/>
            <a:ext cx="4267200" cy="35814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n-US" dirty="0" err="1" smtClean="0"/>
              <a:t>Certificación</a:t>
            </a:r>
            <a:endParaRPr lang="en-US" dirty="0"/>
          </a:p>
        </p:txBody>
      </p:sp>
      <p:sp>
        <p:nvSpPr>
          <p:cNvPr id="16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0429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ky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7924800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5410200" y="1600214"/>
            <a:ext cx="3276600" cy="40386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09600" y="1600200"/>
            <a:ext cx="4724400" cy="4038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15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6702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ky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9144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" y="0"/>
            <a:ext cx="4023817" cy="62484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295418"/>
            <a:ext cx="4419600" cy="1619251"/>
          </a:xfrm>
        </p:spPr>
        <p:txBody>
          <a:bodyPr anchor="b">
            <a:normAutofit/>
          </a:bodyPr>
          <a:lstStyle>
            <a:lvl1pPr algn="l">
              <a:defRPr sz="3200" b="0" i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Corbel Regular" charset="0"/>
              </a:defRPr>
            </a:lvl1pPr>
          </a:lstStyle>
          <a:p>
            <a:r>
              <a:rPr lang="en-US" dirty="0"/>
              <a:t>Title of PowerPoint document for FCG TLC will go here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7" y="3124200"/>
            <a:ext cx="4724401" cy="762000"/>
          </a:xfrm>
        </p:spPr>
        <p:txBody>
          <a:bodyPr>
            <a:noAutofit/>
          </a:bodyPr>
          <a:lstStyle>
            <a:lvl1pPr marL="0" indent="0" algn="l">
              <a:buNone/>
              <a:defRPr sz="1400" b="0" i="0" baseline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Corbel Regular" charset="0"/>
              </a:defRPr>
            </a:lvl1pPr>
            <a:lvl2pPr marL="456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AND IF THERE’S A SUBHEAD IT COULD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38618" y="5272211"/>
            <a:ext cx="4978683" cy="14873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0510"/>
          <a:stretch/>
        </p:blipFill>
        <p:spPr>
          <a:xfrm>
            <a:off x="4038601" y="6172201"/>
            <a:ext cx="4978682" cy="58735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78201619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ky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181600" y="1219200"/>
            <a:ext cx="3505200" cy="11430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181600" y="2362201"/>
            <a:ext cx="3505200" cy="32766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" y="1219200"/>
            <a:ext cx="4495800" cy="4419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23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05983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ky-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7924800" cy="533400"/>
          </a:xfrm>
        </p:spPr>
        <p:txBody>
          <a:bodyPr anchor="t">
            <a:noAutofit/>
          </a:bodyPr>
          <a:lstStyle>
            <a:lvl1pPr algn="ctr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05018"/>
            <a:ext cx="5638800" cy="37338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16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58463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ky-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251" y="1143000"/>
            <a:ext cx="8555508" cy="47244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6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18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77340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ky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15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6673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ky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14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11371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ag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171" y="-1"/>
            <a:ext cx="91440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" y="0"/>
            <a:ext cx="4023817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816" y="2057400"/>
            <a:ext cx="4891584" cy="1828800"/>
          </a:xfrm>
        </p:spPr>
        <p:txBody>
          <a:bodyPr anchor="ctr"/>
          <a:lstStyle>
            <a:lvl1pPr algn="l">
              <a:defRPr sz="4000" b="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8177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ag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4023816" cy="62484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419600" y="833120"/>
            <a:ext cx="4267200" cy="1143000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419600" y="2057401"/>
            <a:ext cx="4267200" cy="35814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16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59058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age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7924800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5410200" y="1600214"/>
            <a:ext cx="3276600" cy="40386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09600" y="1600200"/>
            <a:ext cx="4724400" cy="4038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16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93619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age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32" name="TextBox 31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181600" y="1219200"/>
            <a:ext cx="3505200" cy="11430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181600" y="2362201"/>
            <a:ext cx="3505200" cy="32766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" y="1219200"/>
            <a:ext cx="4495800" cy="4419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16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3889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age-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7924800" cy="533400"/>
          </a:xfrm>
        </p:spPr>
        <p:txBody>
          <a:bodyPr anchor="t">
            <a:noAutofit/>
          </a:bodyPr>
          <a:lstStyle>
            <a:lvl1pPr algn="ctr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05018"/>
            <a:ext cx="5638800" cy="37338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16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519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ag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91440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" y="0"/>
            <a:ext cx="4023817" cy="62484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295418"/>
            <a:ext cx="4419600" cy="1619251"/>
          </a:xfrm>
        </p:spPr>
        <p:txBody>
          <a:bodyPr anchor="b">
            <a:normAutofit/>
          </a:bodyPr>
          <a:lstStyle>
            <a:lvl1pPr algn="l">
              <a:defRPr sz="3200" b="0" i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Corbel Regular" charset="0"/>
              </a:defRPr>
            </a:lvl1pPr>
          </a:lstStyle>
          <a:p>
            <a:r>
              <a:rPr lang="en-US" dirty="0"/>
              <a:t>Title of PowerPoint document for FCG TLC will go here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7" y="3124200"/>
            <a:ext cx="4724401" cy="762000"/>
          </a:xfrm>
        </p:spPr>
        <p:txBody>
          <a:bodyPr>
            <a:noAutofit/>
          </a:bodyPr>
          <a:lstStyle>
            <a:lvl1pPr marL="0" indent="0" algn="l">
              <a:buNone/>
              <a:defRPr sz="1400" b="0" i="0" baseline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Corbel Regular" charset="0"/>
              </a:defRPr>
            </a:lvl1pPr>
            <a:lvl2pPr marL="456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AND IF THERE’S A SUBHEAD IT COULD GO HERE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38618" y="5272211"/>
            <a:ext cx="4978683" cy="14873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0510"/>
          <a:stretch/>
        </p:blipFill>
        <p:spPr>
          <a:xfrm>
            <a:off x="4038601" y="6172201"/>
            <a:ext cx="4978682" cy="58735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72571553"/>
      </p:ext>
    </p:extLst>
  </p:cSld>
  <p:clrMapOvr>
    <a:masterClrMapping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age-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251" y="1143000"/>
            <a:ext cx="8555508" cy="47244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16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7734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age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911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ag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12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12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ranberry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171" y="-1"/>
            <a:ext cx="914400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" y="0"/>
            <a:ext cx="4023817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816" y="2057400"/>
            <a:ext cx="4891584" cy="1828800"/>
          </a:xfrm>
        </p:spPr>
        <p:txBody>
          <a:bodyPr anchor="ctr"/>
          <a:lstStyle>
            <a:lvl1pPr algn="l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9049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ranberry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4023816" cy="62484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419600" y="833120"/>
            <a:ext cx="4267200" cy="1143000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419600" y="2057401"/>
            <a:ext cx="4267200" cy="35814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453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ranberry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7924800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5410200" y="1600214"/>
            <a:ext cx="3276600" cy="40386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09600" y="1600200"/>
            <a:ext cx="4724400" cy="4038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6116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ranberry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181600" y="1219200"/>
            <a:ext cx="3505200" cy="11430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181600" y="2362201"/>
            <a:ext cx="3505200" cy="32766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" y="1219200"/>
            <a:ext cx="4495800" cy="4419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2423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ranberry-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7924800" cy="533400"/>
          </a:xfrm>
        </p:spPr>
        <p:txBody>
          <a:bodyPr anchor="t">
            <a:noAutofit/>
          </a:bodyPr>
          <a:lstStyle>
            <a:lvl1pPr algn="ctr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05018"/>
            <a:ext cx="5638800" cy="37338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2247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ranberry-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251" y="1143000"/>
            <a:ext cx="8555508" cy="47244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77340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ranberry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0175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ranberry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914400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" y="0"/>
            <a:ext cx="4023817" cy="62484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295418"/>
            <a:ext cx="4419600" cy="1619251"/>
          </a:xfrm>
        </p:spPr>
        <p:txBody>
          <a:bodyPr anchor="b">
            <a:normAutofit/>
          </a:bodyPr>
          <a:lstStyle>
            <a:lvl1pPr algn="l">
              <a:defRPr sz="3200" b="0" i="0">
                <a:solidFill>
                  <a:schemeClr val="bg1"/>
                </a:solidFill>
                <a:latin typeface="Corbel" panose="020B0503020204020204" pitchFamily="34" charset="0"/>
                <a:cs typeface="Corbel Regular" charset="0"/>
              </a:defRPr>
            </a:lvl1pPr>
          </a:lstStyle>
          <a:p>
            <a:r>
              <a:rPr lang="en-US" dirty="0"/>
              <a:t>Title of PowerPoint document for FCG TLC will go here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7" y="3124200"/>
            <a:ext cx="4724401" cy="762000"/>
          </a:xfrm>
        </p:spPr>
        <p:txBody>
          <a:bodyPr>
            <a:noAutofit/>
          </a:bodyPr>
          <a:lstStyle>
            <a:lvl1pPr marL="0" indent="0" algn="l">
              <a:buNone/>
              <a:defRPr sz="1400" b="0" i="0" baseline="0">
                <a:solidFill>
                  <a:schemeClr val="bg1"/>
                </a:solidFill>
                <a:latin typeface="Corbel" panose="020B0503020204020204" pitchFamily="34" charset="0"/>
                <a:cs typeface="Corbel Regular" charset="0"/>
              </a:defRPr>
            </a:lvl1pPr>
            <a:lvl2pPr marL="456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AND IF THERE’S A SUBHEAD IT COULD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23820" y="5267777"/>
            <a:ext cx="5008250" cy="14962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1194409"/>
      </p:ext>
    </p:extLst>
  </p:cSld>
  <p:clrMapOvr>
    <a:masterClrMapping/>
  </p:clrMapOvr>
  <p:hf sldNum="0"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ranberry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65929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anvas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171" y="-1"/>
            <a:ext cx="914400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" y="0"/>
            <a:ext cx="4023817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816" y="2057400"/>
            <a:ext cx="4891584" cy="1828800"/>
          </a:xfrm>
        </p:spPr>
        <p:txBody>
          <a:bodyPr anchor="ctr"/>
          <a:lstStyle>
            <a:lvl1pPr algn="l">
              <a:defRPr sz="4000" b="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4979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anvas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4023816" cy="62484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419600" y="833120"/>
            <a:ext cx="4267200" cy="1143000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419600" y="2057401"/>
            <a:ext cx="4267200" cy="35814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61005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anvas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7924800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5410200" y="1600214"/>
            <a:ext cx="3276600" cy="40386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09600" y="1600200"/>
            <a:ext cx="4724400" cy="4038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78890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anvas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181600" y="1219200"/>
            <a:ext cx="3505200" cy="11430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181600" y="2362201"/>
            <a:ext cx="3505200" cy="32766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" y="1219200"/>
            <a:ext cx="4495800" cy="4419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09876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anvas-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7924800" cy="533400"/>
          </a:xfrm>
        </p:spPr>
        <p:txBody>
          <a:bodyPr anchor="t">
            <a:noAutofit/>
          </a:bodyPr>
          <a:lstStyle>
            <a:lvl1pPr algn="ctr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05018"/>
            <a:ext cx="5638800" cy="37338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8207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anvas-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251" y="1143000"/>
            <a:ext cx="8555508" cy="47244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7186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anvas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022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anvas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18359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ffe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171" y="-1"/>
            <a:ext cx="914400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" y="0"/>
            <a:ext cx="4023817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816" y="2057400"/>
            <a:ext cx="4891584" cy="1828800"/>
          </a:xfrm>
        </p:spPr>
        <p:txBody>
          <a:bodyPr anchor="ctr"/>
          <a:lstStyle>
            <a:lvl1pPr algn="l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497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anvas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914400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" y="0"/>
            <a:ext cx="4023817" cy="62484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295418"/>
            <a:ext cx="4419600" cy="1619251"/>
          </a:xfrm>
        </p:spPr>
        <p:txBody>
          <a:bodyPr anchor="b">
            <a:normAutofit/>
          </a:bodyPr>
          <a:lstStyle>
            <a:lvl1pPr algn="l">
              <a:defRPr sz="3200" b="0" i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Corbel Regular" charset="0"/>
              </a:defRPr>
            </a:lvl1pPr>
          </a:lstStyle>
          <a:p>
            <a:r>
              <a:rPr lang="en-US" dirty="0"/>
              <a:t>Title of PowerPoint document for FCG TLC will go here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7" y="3124200"/>
            <a:ext cx="4724401" cy="762000"/>
          </a:xfrm>
        </p:spPr>
        <p:txBody>
          <a:bodyPr>
            <a:noAutofit/>
          </a:bodyPr>
          <a:lstStyle>
            <a:lvl1pPr marL="0" indent="0" algn="l">
              <a:buNone/>
              <a:defRPr sz="1400" b="0" i="0" baseline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Corbel Regular" charset="0"/>
              </a:defRPr>
            </a:lvl1pPr>
            <a:lvl2pPr marL="456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AND IF THERE’S A SUBHEAD IT COULD GO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23820" y="5267777"/>
            <a:ext cx="5008250" cy="14962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13716919"/>
      </p:ext>
    </p:extLst>
  </p:cSld>
  <p:clrMapOvr>
    <a:masterClrMapping/>
  </p:clrMapOvr>
  <p:hf sldNum="0" hdr="0" ftr="0"/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ffe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4023816" cy="62484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419600" y="833120"/>
            <a:ext cx="4267200" cy="1143000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419600" y="2057401"/>
            <a:ext cx="4267200" cy="35814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470276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ffee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7924800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410200" y="1600214"/>
            <a:ext cx="3276600" cy="40386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09600" y="1600200"/>
            <a:ext cx="4724400" cy="4038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23251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ffee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181600" y="1219200"/>
            <a:ext cx="3505200" cy="11430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181600" y="2362201"/>
            <a:ext cx="3505200" cy="32766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" y="1219200"/>
            <a:ext cx="4495800" cy="4419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748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ffee-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7924800" cy="533400"/>
          </a:xfrm>
        </p:spPr>
        <p:txBody>
          <a:bodyPr anchor="t">
            <a:noAutofit/>
          </a:bodyPr>
          <a:lstStyle>
            <a:lvl1pPr algn="ctr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05018"/>
            <a:ext cx="5638800" cy="37338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8853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ffee-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251" y="1143000"/>
            <a:ext cx="8555508" cy="47244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7186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ffee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0802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ffe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1"/>
            <a:ext cx="5486400" cy="261610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4" y="-9144"/>
            <a:ext cx="1720023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300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03880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sz="2000" b="0" i="0" dirty="0">
              <a:solidFill>
                <a:prstClr val="white"/>
              </a:solidFill>
              <a:latin typeface="Corbe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7924800" cy="533400"/>
          </a:xfrm>
        </p:spPr>
        <p:txBody>
          <a:bodyPr anchor="b">
            <a:noAutofit/>
          </a:bodyPr>
          <a:lstStyle>
            <a:lvl1pPr algn="l">
              <a:defRPr sz="3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905019"/>
            <a:ext cx="3276600" cy="3733801"/>
          </a:xfrm>
        </p:spPr>
        <p:txBody>
          <a:bodyPr>
            <a:normAutofit/>
          </a:bodyPr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09600" y="1905000"/>
            <a:ext cx="4724400" cy="3733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9"/>
            <a:ext cx="5486400" cy="261598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19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sz="2000" b="0" i="0" dirty="0">
              <a:solidFill>
                <a:prstClr val="white"/>
              </a:solidFill>
              <a:latin typeface="Corbel Regular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5" y="-9144"/>
            <a:ext cx="1720023" cy="349445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55092" y="12412"/>
            <a:ext cx="457200" cy="249171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000" b="0" i="0" smtClean="0">
                <a:solidFill>
                  <a:prstClr val="white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000" b="0" i="0" dirty="0">
              <a:solidFill>
                <a:prstClr val="white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299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700" smtClean="0">
                <a:latin typeface="+mn-lt"/>
              </a:defRPr>
            </a:lvl2pPr>
            <a:lvl3pPr>
              <a:defRPr lang="en-US" sz="1700" smtClean="0">
                <a:latin typeface="+mn-lt"/>
              </a:defRPr>
            </a:lvl3pPr>
            <a:lvl4pPr>
              <a:defRPr lang="en-US" sz="1700" smtClean="0">
                <a:latin typeface="+mn-lt"/>
              </a:defRPr>
            </a:lvl4pPr>
            <a:lvl5pPr>
              <a:defRPr lang="en-US" sz="17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47472" y="18"/>
            <a:ext cx="457200" cy="276987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prstClr val="white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2698"/>
            <a:ext cx="2133600" cy="64651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070221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sz="2000" b="0" i="0" dirty="0">
              <a:solidFill>
                <a:prstClr val="white"/>
              </a:solidFill>
              <a:latin typeface="Corbel Regular" charset="0"/>
            </a:endParaRP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159"/>
            <a:ext cx="5486400" cy="261598"/>
          </a:xfrm>
          <a:noFill/>
        </p:spPr>
        <p:txBody>
          <a:bodyPr vert="horz" wrap="square" lIns="91248" tIns="45625" rIns="91248" bIns="45625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9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sz="2000" b="0" i="0" dirty="0">
              <a:solidFill>
                <a:prstClr val="white"/>
              </a:solidFill>
              <a:latin typeface="Corbel Regular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11115" y="-9144"/>
            <a:ext cx="1720023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5092" y="12412"/>
            <a:ext cx="457200" cy="249171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fld id="{76716751-6515-4DC7-952D-D14732BA1D89}" type="slidenum">
              <a:rPr lang="en-US" sz="1000" b="0" i="0" smtClean="0">
                <a:solidFill>
                  <a:prstClr val="white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000" b="0" i="0" dirty="0">
              <a:solidFill>
                <a:prstClr val="white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299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700" smtClean="0">
                <a:latin typeface="+mn-lt"/>
              </a:defRPr>
            </a:lvl2pPr>
            <a:lvl3pPr>
              <a:defRPr lang="en-US" sz="1700" smtClean="0">
                <a:latin typeface="+mn-lt"/>
              </a:defRPr>
            </a:lvl3pPr>
            <a:lvl4pPr>
              <a:defRPr lang="en-US" sz="1700" smtClean="0">
                <a:latin typeface="+mn-lt"/>
              </a:defRPr>
            </a:lvl4pPr>
            <a:lvl5pPr>
              <a:defRPr lang="en-US" sz="17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47472" y="18"/>
            <a:ext cx="457200" cy="276987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en-US" sz="1200" b="0" i="0" dirty="0">
                <a:solidFill>
                  <a:prstClr val="white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2698"/>
            <a:ext cx="2133600" cy="64651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31588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anger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36" tIns="40215" rIns="80436" bIns="40215" rtlCol="0" anchor="ctr"/>
          <a:lstStyle/>
          <a:p>
            <a:pPr algn="ctr"/>
            <a:endParaRPr lang="en-US" sz="2000" b="0" i="0" dirty="0">
              <a:latin typeface="Corbel Regular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0" y="0"/>
            <a:ext cx="4023816" cy="62484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" y="6194503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36" tIns="40215" rIns="80436" bIns="40215" rtlCol="0" anchor="ctr"/>
          <a:lstStyle/>
          <a:p>
            <a:pPr algn="ctr"/>
            <a:endParaRPr lang="en-US" sz="2000" b="0" i="0" dirty="0">
              <a:latin typeface="Corbel Regular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911124" y="-9144"/>
            <a:ext cx="1720023" cy="349445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375206"/>
            <a:ext cx="5486400" cy="261503"/>
          </a:xfrm>
          <a:noFill/>
        </p:spPr>
        <p:txBody>
          <a:bodyPr vert="horz" wrap="square" lIns="91157" tIns="45578" rIns="91157" bIns="45578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THE PULSE PROCESS WEBINAR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55092" y="12433"/>
            <a:ext cx="457200" cy="235263"/>
          </a:xfrm>
          <a:prstGeom prst="rect">
            <a:avLst/>
          </a:prstGeom>
          <a:noFill/>
        </p:spPr>
        <p:txBody>
          <a:bodyPr wrap="square" lIns="80436" tIns="40215" rIns="80436" bIns="40215" rtlCol="0">
            <a:spAutoFit/>
          </a:bodyPr>
          <a:lstStyle/>
          <a:p>
            <a:pPr algn="ctr"/>
            <a:fld id="{76716751-6515-4DC7-952D-D14732BA1D89}" type="slidenum">
              <a:rPr lang="en-US" sz="10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0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35" y="18299"/>
            <a:ext cx="1710571" cy="26141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347472" y="26"/>
            <a:ext cx="457200" cy="266041"/>
          </a:xfrm>
          <a:prstGeom prst="rect">
            <a:avLst/>
          </a:prstGeom>
          <a:noFill/>
        </p:spPr>
        <p:txBody>
          <a:bodyPr wrap="square" lIns="80436" tIns="40215" rIns="80436" bIns="40215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6858000" y="6182698"/>
            <a:ext cx="2133600" cy="646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457200"/>
            <a:ext cx="8187571" cy="914400"/>
          </a:xfrm>
        </p:spPr>
        <p:txBody>
          <a:bodyPr anchor="ctr">
            <a:noAutofit/>
          </a:bodyPr>
          <a:lstStyle>
            <a:lvl1pPr algn="l"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463040"/>
            <a:ext cx="8187571" cy="457200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63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533400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452093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5_Tanger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13" tIns="44808" rIns="89613" bIns="44808" rtlCol="0" anchor="ctr"/>
          <a:lstStyle/>
          <a:p>
            <a:pPr algn="ctr"/>
            <a:endParaRPr lang="en-US" sz="1600" b="0" i="0" dirty="0">
              <a:latin typeface="Corbel Regular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0" y="0"/>
            <a:ext cx="4023816" cy="62484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" y="6194503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13" tIns="44808" rIns="89613" bIns="44808" rtlCol="0" anchor="ctr"/>
          <a:lstStyle/>
          <a:p>
            <a:pPr algn="ctr"/>
            <a:endParaRPr lang="en-US" sz="1600" b="0" i="0" dirty="0">
              <a:latin typeface="Corbel Regular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911124" y="-9144"/>
            <a:ext cx="1720023" cy="349445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381000" y="6369940"/>
            <a:ext cx="5486400" cy="272035"/>
          </a:xfrm>
          <a:noFill/>
        </p:spPr>
        <p:txBody>
          <a:bodyPr vert="horz" wrap="square" lIns="101561" tIns="50781" rIns="101561" bIns="50781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55092" y="12413"/>
            <a:ext cx="457200" cy="259946"/>
          </a:xfrm>
          <a:prstGeom prst="rect">
            <a:avLst/>
          </a:prstGeom>
          <a:noFill/>
        </p:spPr>
        <p:txBody>
          <a:bodyPr wrap="square" lIns="89613" tIns="44808" rIns="89613" bIns="44808" rtlCol="0">
            <a:spAutoFit/>
          </a:bodyPr>
          <a:lstStyle/>
          <a:p>
            <a:pPr algn="ctr"/>
            <a:fld id="{76716751-6515-4DC7-952D-D14732BA1D89}" type="slidenum">
              <a:rPr lang="en-US" sz="1100" b="0" i="0" smtClean="0">
                <a:solidFill>
                  <a:schemeClr val="bg1"/>
                </a:solidFill>
                <a:latin typeface="Corbel Regular" charset="0"/>
                <a:cs typeface="Arial" panose="020B0604020202020204" pitchFamily="34" charset="0"/>
              </a:rPr>
              <a:pPr algn="ctr"/>
              <a:t>‹Nr.›</a:t>
            </a:fld>
            <a:endParaRPr lang="en-US" sz="1100" b="0" i="0" dirty="0">
              <a:solidFill>
                <a:schemeClr val="bg1"/>
              </a:solidFill>
              <a:latin typeface="Corbel Regular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347472" y="5"/>
            <a:ext cx="457200" cy="275335"/>
          </a:xfrm>
          <a:prstGeom prst="rect">
            <a:avLst/>
          </a:prstGeom>
          <a:noFill/>
        </p:spPr>
        <p:txBody>
          <a:bodyPr wrap="square" lIns="89613" tIns="44808" rIns="89613" bIns="44808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Corbel Regular" charset="0"/>
                <a:cs typeface="Corbel Regular" charset="0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6858000" y="6182698"/>
            <a:ext cx="2133600" cy="646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457200"/>
            <a:ext cx="8187571" cy="914400"/>
          </a:xfrm>
        </p:spPr>
        <p:txBody>
          <a:bodyPr anchor="ctr">
            <a:noAutofit/>
          </a:bodyPr>
          <a:lstStyle>
            <a:lvl1pPr algn="l"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463040"/>
            <a:ext cx="8187571" cy="457200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33631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961236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angerine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6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16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911112" y="-9144"/>
            <a:ext cx="1720023" cy="34944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269" tIns="45635" rIns="91269" bIns="45635" rtlCol="0">
            <a:spAutoFit/>
          </a:bodyPr>
          <a:lstStyle/>
          <a:p>
            <a:pPr algn="ctr"/>
            <a:fld id="{76716751-6515-4DC7-952D-D14732BA1D89}" type="slidenum">
              <a:rPr lang="en-US" sz="11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‹Nr.›</a:t>
            </a:fld>
            <a:endParaRPr lang="en-US" sz="11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269" tIns="45635" rIns="91269" bIns="45635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47472" y="457200"/>
            <a:ext cx="7924800" cy="533400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9235" y="18290"/>
            <a:ext cx="1710571" cy="261588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Taller de </a:t>
            </a:r>
            <a:r>
              <a:rPr lang="es-ES" noProof="0" dirty="0" smtClean="0"/>
              <a:t>Certificación</a:t>
            </a:r>
            <a:endParaRPr lang="es-ES" noProof="0" dirty="0"/>
          </a:p>
        </p:txBody>
      </p:sp>
      <p:sp>
        <p:nvSpPr>
          <p:cNvPr id="17" name="Text Placeholder 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9808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7_Tangerine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9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911105" y="-9144"/>
            <a:ext cx="1720023" cy="34944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5092" y="12411"/>
            <a:ext cx="457200" cy="261610"/>
          </a:xfrm>
          <a:prstGeom prst="rect">
            <a:avLst/>
          </a:prstGeom>
          <a:noFill/>
        </p:spPr>
        <p:txBody>
          <a:bodyPr wrap="square" lIns="91344" tIns="45672" rIns="91344" bIns="45672" rtlCol="0">
            <a:spAutoFit/>
          </a:bodyPr>
          <a:lstStyle/>
          <a:p>
            <a:pPr algn="ctr"/>
            <a:fld id="{76716751-6515-4DC7-952D-D14732BA1D89}" type="slidenum">
              <a:rPr lang="en-US" sz="11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‹Nr.›</a:t>
            </a:fld>
            <a:endParaRPr lang="en-US" sz="11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47472" y="3"/>
            <a:ext cx="457200" cy="276999"/>
          </a:xfrm>
          <a:prstGeom prst="rect">
            <a:avLst/>
          </a:prstGeom>
          <a:noFill/>
        </p:spPr>
        <p:txBody>
          <a:bodyPr wrap="square" lIns="91344" tIns="45672" rIns="91344" bIns="45672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47472" y="457200"/>
            <a:ext cx="7924800" cy="533400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9808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0366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 Gra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6187252"/>
            <a:ext cx="2133600" cy="6374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18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angerin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171" y="-1"/>
            <a:ext cx="9144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8" y="6172201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8" y="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5" rIns="91248" bIns="45625" rtlCol="0" anchor="ctr"/>
          <a:lstStyle/>
          <a:p>
            <a:pPr algn="ctr"/>
            <a:endParaRPr lang="en-US" b="0" i="0" dirty="0">
              <a:latin typeface="Corbe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" y="0"/>
            <a:ext cx="4023817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816" y="2057400"/>
            <a:ext cx="4891584" cy="1828800"/>
          </a:xfrm>
        </p:spPr>
        <p:txBody>
          <a:bodyPr anchor="ctr"/>
          <a:lstStyle>
            <a:lvl1pPr algn="l">
              <a:defRPr sz="4000" b="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8829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63" Type="http://schemas.openxmlformats.org/officeDocument/2006/relationships/slideLayout" Target="../slideLayouts/slideLayout63.xml"/><Relationship Id="rId64" Type="http://schemas.openxmlformats.org/officeDocument/2006/relationships/theme" Target="../theme/theme1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48" tIns="45625" rIns="91248" bIns="4562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8"/>
            <a:ext cx="8229600" cy="4525963"/>
          </a:xfrm>
          <a:prstGeom prst="rect">
            <a:avLst/>
          </a:prstGeom>
        </p:spPr>
        <p:txBody>
          <a:bodyPr vert="horz" lIns="91248" tIns="45625" rIns="91248" bIns="456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248" tIns="45625" rIns="91248" bIns="45625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orbel Regular" charset="0"/>
              </a:defRPr>
            </a:lvl1pPr>
          </a:lstStyle>
          <a:p>
            <a:fld id="{35F0AE7F-93AA-4C38-9086-940D5FA43EF4}" type="datetimeFigureOut">
              <a:rPr lang="en-US" smtClean="0"/>
              <a:pPr/>
              <a:t>5/3/18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48" tIns="45625" rIns="91248" bIns="45625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48" tIns="45625" rIns="91248" bIns="45625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orbel Regular" charset="0"/>
              </a:defRPr>
            </a:lvl1pPr>
          </a:lstStyle>
          <a:p>
            <a:fld id="{4E547FC5-224D-4B2B-AB96-D4331BB3CBE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958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  <p:sldLayoutId r:id="rId14"/>
    <p:sldLayoutId r:id="rId15"/>
    <p:sldLayoutId r:id="rId16"/>
    <p:sldLayoutId r:id="rId17"/>
    <p:sldLayoutId r:id="rId18"/>
    <p:sldLayoutId r:id="rId19"/>
    <p:sldLayoutId r:id="rId20"/>
    <p:sldLayoutId r:id="rId21"/>
    <p:sldLayoutId r:id="rId22"/>
    <p:sldLayoutId r:id="rId23"/>
    <p:sldLayoutId r:id="rId24"/>
    <p:sldLayoutId r:id="rId25"/>
    <p:sldLayoutId r:id="rId26"/>
    <p:sldLayoutId r:id="rId27"/>
    <p:sldLayoutId r:id="rId28"/>
    <p:sldLayoutId r:id="rId29"/>
    <p:sldLayoutId r:id="rId30"/>
    <p:sldLayoutId r:id="rId31"/>
    <p:sldLayoutId r:id="rId32"/>
    <p:sldLayoutId r:id="rId33"/>
    <p:sldLayoutId r:id="rId34"/>
    <p:sldLayoutId r:id="rId35"/>
    <p:sldLayoutId r:id="rId36"/>
    <p:sldLayoutId r:id="rId37"/>
    <p:sldLayoutId r:id="rId38"/>
    <p:sldLayoutId r:id="rId39"/>
    <p:sldLayoutId r:id="rId40"/>
    <p:sldLayoutId r:id="rId41"/>
    <p:sldLayoutId r:id="rId42"/>
    <p:sldLayoutId r:id="rId43"/>
    <p:sldLayoutId r:id="rId44"/>
    <p:sldLayoutId r:id="rId45"/>
    <p:sldLayoutId r:id="rId46"/>
    <p:sldLayoutId r:id="rId47"/>
    <p:sldLayoutId r:id="rId48"/>
    <p:sldLayoutId r:id="rId49"/>
    <p:sldLayoutId r:id="rId50"/>
    <p:sldLayoutId r:id="rId51"/>
    <p:sldLayoutId r:id="rId52"/>
    <p:sldLayoutId r:id="rId53"/>
    <p:sldLayoutId r:id="rId54"/>
    <p:sldLayoutId r:id="rId55"/>
    <p:sldLayoutId r:id="rId56"/>
    <p:sldLayoutId r:id="rId57"/>
    <p:sldLayoutId r:id="rId58"/>
    <p:sldLayoutId r:id="rId59"/>
    <p:sldLayoutId r:id="rId60"/>
    <p:sldLayoutId r:id="rId61"/>
    <p:sldLayoutId r:id="rId62"/>
    <p:sldLayoutId r:id="rId63"/>
  </p:sldLayoutIdLst>
  <p:txStyles>
    <p:titleStyle>
      <a:lvl1pPr algn="ctr" defTabSz="9124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342179" indent="-342179" algn="l" defTabSz="91247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741386" indent="-285147" algn="l" defTabSz="91247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0597" indent="-228124" algn="l" defTabSz="9124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596836" indent="-228124" algn="l" defTabSz="91247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3073" indent="-228124" algn="l" defTabSz="91247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09313" indent="-228124" algn="l" defTabSz="9124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53" indent="-228124" algn="l" defTabSz="9124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91" indent="-228124" algn="l" defTabSz="9124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026" indent="-228124" algn="l" defTabSz="9124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41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76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17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54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94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431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72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08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d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191017" y="3429000"/>
            <a:ext cx="4724401" cy="762000"/>
          </a:xfrm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LEADERSHIP CIRCLE PROFILE</a:t>
            </a:r>
            <a:r>
              <a:rPr lang="en-US" sz="2400" baseline="30000" dirty="0" smtClean="0">
                <a:solidFill>
                  <a:srgbClr val="FFFFFF"/>
                </a:solidFill>
              </a:rPr>
              <a:t>TM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267200" y="2971800"/>
            <a:ext cx="487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EVOLUCIONANDO LA PRÁCTICA CONSCIENTE DEL LIDERAZGO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972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Slide093-0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802" y="990600"/>
            <a:ext cx="5229998" cy="5105400"/>
          </a:xfrm>
          <a:prstGeom prst="rect">
            <a:avLst/>
          </a:prstGeom>
        </p:spPr>
      </p:pic>
      <p:sp>
        <p:nvSpPr>
          <p:cNvPr id="9" name="Oval 6"/>
          <p:cNvSpPr>
            <a:spLocks/>
          </p:cNvSpPr>
          <p:nvPr/>
        </p:nvSpPr>
        <p:spPr bwMode="auto">
          <a:xfrm rot="5400000">
            <a:off x="4376209" y="43392"/>
            <a:ext cx="467783" cy="2514600"/>
          </a:xfrm>
          <a:prstGeom prst="ellipse">
            <a:avLst/>
          </a:prstGeom>
          <a:noFill/>
          <a:ln w="38100">
            <a:solidFill>
              <a:schemeClr val="accent4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AU" sz="1600" dirty="0">
              <a:solidFill>
                <a:srgbClr val="660033"/>
              </a:solidFill>
              <a:latin typeface="Corbel Regular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/>
          <a:lstStyle/>
          <a:p>
            <a:r>
              <a:rPr lang="es-ES" smtClean="0"/>
              <a:t>Escalas </a:t>
            </a:r>
            <a:br>
              <a:rPr lang="es-ES" smtClean="0"/>
            </a:br>
            <a:r>
              <a:rPr lang="es-ES" smtClean="0"/>
              <a:t>Resumen</a:t>
            </a:r>
            <a:endParaRPr lang="es-E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854585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Slide093-0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802" y="990600"/>
            <a:ext cx="5229998" cy="5105400"/>
          </a:xfrm>
          <a:prstGeom prst="rect">
            <a:avLst/>
          </a:prstGeom>
        </p:spPr>
      </p:pic>
      <p:sp>
        <p:nvSpPr>
          <p:cNvPr id="9" name="Oval 6"/>
          <p:cNvSpPr>
            <a:spLocks/>
          </p:cNvSpPr>
          <p:nvPr/>
        </p:nvSpPr>
        <p:spPr bwMode="auto">
          <a:xfrm>
            <a:off x="6553200" y="2286000"/>
            <a:ext cx="454024" cy="2590800"/>
          </a:xfrm>
          <a:prstGeom prst="ellipse">
            <a:avLst/>
          </a:prstGeom>
          <a:noFill/>
          <a:ln w="38100">
            <a:solidFill>
              <a:schemeClr val="accent4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AU" sz="1600" dirty="0">
              <a:solidFill>
                <a:srgbClr val="660033"/>
              </a:solidFill>
              <a:latin typeface="Corbel Regular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/>
          <a:lstStyle/>
          <a:p>
            <a:r>
              <a:rPr lang="en-US" dirty="0" err="1" smtClean="0"/>
              <a:t>Escalas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mtClean="0"/>
              <a:t>Resumen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427806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Slide093-0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802" y="990600"/>
            <a:ext cx="5229998" cy="5105400"/>
          </a:xfrm>
          <a:prstGeom prst="rect">
            <a:avLst/>
          </a:prstGeom>
        </p:spPr>
      </p:pic>
      <p:sp>
        <p:nvSpPr>
          <p:cNvPr id="9" name="Oval 6"/>
          <p:cNvSpPr>
            <a:spLocks/>
          </p:cNvSpPr>
          <p:nvPr/>
        </p:nvSpPr>
        <p:spPr bwMode="auto">
          <a:xfrm rot="5400000">
            <a:off x="4223809" y="4604808"/>
            <a:ext cx="467783" cy="2514600"/>
          </a:xfrm>
          <a:prstGeom prst="ellipse">
            <a:avLst/>
          </a:prstGeom>
          <a:noFill/>
          <a:ln w="38100">
            <a:solidFill>
              <a:schemeClr val="accent4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AU" sz="1600" dirty="0">
              <a:solidFill>
                <a:srgbClr val="660033"/>
              </a:solidFill>
              <a:latin typeface="Corbel Regular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/>
          <a:lstStyle/>
          <a:p>
            <a:r>
              <a:rPr lang="en-US" dirty="0" err="1" smtClean="0"/>
              <a:t>Escalas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mtClean="0"/>
              <a:t>Resumen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547454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04800" y="462280"/>
            <a:ext cx="8534400" cy="604520"/>
          </a:xfrm>
        </p:spPr>
        <p:txBody>
          <a:bodyPr/>
          <a:lstStyle/>
          <a:p>
            <a:r>
              <a:rPr lang="es-ES_tradnl" dirty="0" smtClean="0">
                <a:latin typeface="Corbel"/>
                <a:cs typeface="Corbel"/>
              </a:rPr>
              <a:t>Escala de Efectividad de Liderazgo</a:t>
            </a:r>
            <a:endParaRPr lang="es-ES_tradnl" dirty="0">
              <a:latin typeface="Corbel"/>
              <a:cs typeface="Corbel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1916842" y="1339366"/>
            <a:ext cx="6000338" cy="669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1359" tIns="40676" rIns="81359" bIns="40676">
            <a:spAutoFit/>
          </a:bodyPr>
          <a:lstStyle/>
          <a:p>
            <a:pPr eaLnBrk="0" hangingPunct="0">
              <a:lnSpc>
                <a:spcPct val="95000"/>
              </a:lnSpc>
              <a:buClr>
                <a:schemeClr val="folHlink"/>
              </a:buClr>
              <a:buSzPct val="70000"/>
              <a:defRPr/>
            </a:pPr>
            <a:r>
              <a:rPr lang="es-ES_tradnl" sz="2000" dirty="0" smtClean="0">
                <a:solidFill>
                  <a:srgbClr val="333333"/>
                </a:solidFill>
                <a:latin typeface="Corbel"/>
                <a:cs typeface="Corbel"/>
              </a:rPr>
              <a:t>Estoy satisfecho con la calidad de liderazgo que él/ella provee.</a:t>
            </a:r>
            <a:endParaRPr lang="es-ES_tradnl" sz="2000" dirty="0">
              <a:solidFill>
                <a:srgbClr val="333333"/>
              </a:solidFill>
              <a:latin typeface="Corbel"/>
              <a:cs typeface="Corbel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916842" y="2431299"/>
            <a:ext cx="6000338" cy="669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1359" tIns="40676" rIns="81359" bIns="40676">
            <a:spAutoFit/>
          </a:bodyPr>
          <a:lstStyle/>
          <a:p>
            <a:pPr eaLnBrk="0" hangingPunct="0">
              <a:lnSpc>
                <a:spcPct val="95000"/>
              </a:lnSpc>
              <a:buClr>
                <a:schemeClr val="folHlink"/>
              </a:buClr>
              <a:buSzPct val="70000"/>
              <a:defRPr/>
            </a:pPr>
            <a:r>
              <a:rPr lang="es-ES_tradnl" sz="2000" dirty="0" smtClean="0">
                <a:solidFill>
                  <a:srgbClr val="333333"/>
                </a:solidFill>
                <a:latin typeface="Corbel"/>
                <a:cs typeface="Corbel"/>
              </a:rPr>
              <a:t>Él/ella es el tipo de líder en el que otros deberían aspirar a convertirse.</a:t>
            </a:r>
            <a:endParaRPr lang="es-ES_tradnl" sz="2000" dirty="0">
              <a:solidFill>
                <a:srgbClr val="333333"/>
              </a:solidFill>
              <a:latin typeface="Corbel"/>
              <a:cs typeface="Corbel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1916842" y="4361698"/>
            <a:ext cx="6000338" cy="377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1359" tIns="40676" rIns="81359" bIns="40676">
            <a:spAutoFit/>
          </a:bodyPr>
          <a:lstStyle/>
          <a:p>
            <a:pPr eaLnBrk="0" hangingPunct="0">
              <a:lnSpc>
                <a:spcPct val="95000"/>
              </a:lnSpc>
              <a:buClr>
                <a:schemeClr val="folHlink"/>
              </a:buClr>
              <a:buSzPct val="70000"/>
              <a:defRPr/>
            </a:pPr>
            <a:r>
              <a:rPr lang="es-ES_tradnl" sz="2000" dirty="0" smtClean="0">
                <a:solidFill>
                  <a:srgbClr val="333333"/>
                </a:solidFill>
                <a:latin typeface="Corbel"/>
                <a:cs typeface="Corbel"/>
              </a:rPr>
              <a:t>Su liderazgo ayuda a la organización a progresar.</a:t>
            </a:r>
            <a:endParaRPr lang="es-ES_tradnl" sz="2000" dirty="0">
              <a:solidFill>
                <a:srgbClr val="333333"/>
              </a:solidFill>
              <a:latin typeface="Corbel"/>
              <a:cs typeface="Corbel"/>
            </a:endParaRPr>
          </a:p>
        </p:txBody>
      </p:sp>
      <p:sp>
        <p:nvSpPr>
          <p:cNvPr id="38" name="AutoShape 13"/>
          <p:cNvSpPr>
            <a:spLocks noChangeArrowheads="1"/>
          </p:cNvSpPr>
          <p:nvPr/>
        </p:nvSpPr>
        <p:spPr bwMode="auto">
          <a:xfrm>
            <a:off x="1387729" y="4331029"/>
            <a:ext cx="399892" cy="4102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01690" tIns="50845" rIns="101690" bIns="50845" anchor="ctr"/>
          <a:lstStyle/>
          <a:p>
            <a:pPr>
              <a:defRPr/>
            </a:pPr>
            <a:endParaRPr lang="es-ES_tradnl" dirty="0">
              <a:latin typeface="+mn-lt"/>
              <a:cs typeface="+mn-cs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464565" y="4162245"/>
            <a:ext cx="503756" cy="7468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>
            <a:spAutoFit/>
          </a:bodyPr>
          <a:lstStyle/>
          <a:p>
            <a:r>
              <a:rPr lang="es-ES_tradnl" sz="4900" dirty="0" smtClean="0">
                <a:solidFill>
                  <a:schemeClr val="accent4"/>
                </a:solidFill>
                <a:latin typeface="Wingdings" pitchFamily="2" charset="2"/>
              </a:rPr>
              <a:t>ü</a:t>
            </a:r>
            <a:endParaRPr lang="es-ES_tradnl" sz="4900" dirty="0">
              <a:solidFill>
                <a:schemeClr val="accent4"/>
              </a:solidFill>
              <a:latin typeface="Wingdings" pitchFamily="2" charset="2"/>
            </a:endParaRPr>
          </a:p>
        </p:txBody>
      </p:sp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1916842" y="3446272"/>
            <a:ext cx="6000338" cy="377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1359" tIns="40676" rIns="81359" bIns="40676">
            <a:spAutoFit/>
          </a:bodyPr>
          <a:lstStyle/>
          <a:p>
            <a:pPr eaLnBrk="0" hangingPunct="0">
              <a:lnSpc>
                <a:spcPct val="95000"/>
              </a:lnSpc>
              <a:buClr>
                <a:schemeClr val="folHlink"/>
              </a:buClr>
              <a:buSzPct val="70000"/>
              <a:defRPr/>
            </a:pPr>
            <a:r>
              <a:rPr lang="es-ES_tradnl" sz="2000" dirty="0" smtClean="0">
                <a:solidFill>
                  <a:srgbClr val="333333"/>
                </a:solidFill>
                <a:latin typeface="Corbel"/>
                <a:cs typeface="Corbel"/>
              </a:rPr>
              <a:t>Él/ella es un ejemplo de líder ideal.</a:t>
            </a:r>
            <a:endParaRPr lang="es-ES_tradnl" sz="2000" dirty="0">
              <a:solidFill>
                <a:srgbClr val="333333"/>
              </a:solidFill>
              <a:latin typeface="Corbel"/>
              <a:cs typeface="Corbel"/>
            </a:endParaRPr>
          </a:p>
        </p:txBody>
      </p:sp>
      <p:sp>
        <p:nvSpPr>
          <p:cNvPr id="45" name="AutoShape 19"/>
          <p:cNvSpPr>
            <a:spLocks noChangeArrowheads="1"/>
          </p:cNvSpPr>
          <p:nvPr/>
        </p:nvSpPr>
        <p:spPr bwMode="auto">
          <a:xfrm>
            <a:off x="1387729" y="3451149"/>
            <a:ext cx="399892" cy="4102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01690" tIns="50845" rIns="101690" bIns="50845" anchor="ctr"/>
          <a:lstStyle/>
          <a:p>
            <a:pPr>
              <a:defRPr/>
            </a:pPr>
            <a:endParaRPr lang="es-ES_tradnl" dirty="0">
              <a:latin typeface="+mn-lt"/>
              <a:cs typeface="+mn-cs"/>
            </a:endParaRPr>
          </a:p>
        </p:txBody>
      </p:sp>
      <p:sp>
        <p:nvSpPr>
          <p:cNvPr id="46" name="Rectangle 20"/>
          <p:cNvSpPr>
            <a:spLocks noChangeArrowheads="1"/>
          </p:cNvSpPr>
          <p:nvPr/>
        </p:nvSpPr>
        <p:spPr bwMode="auto">
          <a:xfrm>
            <a:off x="1464565" y="3282365"/>
            <a:ext cx="503756" cy="7468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>
            <a:spAutoFit/>
          </a:bodyPr>
          <a:lstStyle/>
          <a:p>
            <a:r>
              <a:rPr lang="es-ES_tradnl" sz="4900" dirty="0" smtClean="0">
                <a:solidFill>
                  <a:schemeClr val="accent4"/>
                </a:solidFill>
                <a:latin typeface="Wingdings" pitchFamily="2" charset="2"/>
              </a:rPr>
              <a:t>ü</a:t>
            </a:r>
            <a:endParaRPr lang="es-ES_tradnl" sz="4900" dirty="0">
              <a:solidFill>
                <a:schemeClr val="accent4"/>
              </a:solidFill>
              <a:latin typeface="Wingdings" pitchFamily="2" charset="2"/>
            </a:endParaRPr>
          </a:p>
        </p:txBody>
      </p:sp>
      <p:sp>
        <p:nvSpPr>
          <p:cNvPr id="47" name="AutoShape 22"/>
          <p:cNvSpPr>
            <a:spLocks noChangeArrowheads="1"/>
          </p:cNvSpPr>
          <p:nvPr/>
        </p:nvSpPr>
        <p:spPr bwMode="auto">
          <a:xfrm>
            <a:off x="1387729" y="2542984"/>
            <a:ext cx="399892" cy="4102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01690" tIns="50845" rIns="101690" bIns="50845" anchor="ctr"/>
          <a:lstStyle/>
          <a:p>
            <a:pPr>
              <a:defRPr/>
            </a:pPr>
            <a:endParaRPr lang="es-ES_tradnl" dirty="0">
              <a:latin typeface="+mn-lt"/>
              <a:cs typeface="+mn-cs"/>
            </a:endParaRPr>
          </a:p>
        </p:txBody>
      </p:sp>
      <p:sp>
        <p:nvSpPr>
          <p:cNvPr id="48" name="Rectangle 23"/>
          <p:cNvSpPr>
            <a:spLocks noChangeArrowheads="1"/>
          </p:cNvSpPr>
          <p:nvPr/>
        </p:nvSpPr>
        <p:spPr bwMode="auto">
          <a:xfrm>
            <a:off x="1427893" y="2382860"/>
            <a:ext cx="503756" cy="7468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>
            <a:spAutoFit/>
          </a:bodyPr>
          <a:lstStyle/>
          <a:p>
            <a:r>
              <a:rPr lang="es-ES_tradnl" sz="4900" dirty="0" smtClean="0">
                <a:solidFill>
                  <a:schemeClr val="accent4"/>
                </a:solidFill>
                <a:latin typeface="Wingdings" pitchFamily="2" charset="2"/>
              </a:rPr>
              <a:t>ü</a:t>
            </a:r>
            <a:endParaRPr lang="es-ES_tradnl" sz="4900" dirty="0">
              <a:solidFill>
                <a:schemeClr val="accent4"/>
              </a:solidFill>
              <a:latin typeface="Wingdings" pitchFamily="2" charset="2"/>
            </a:endParaRPr>
          </a:p>
        </p:txBody>
      </p:sp>
      <p:sp>
        <p:nvSpPr>
          <p:cNvPr id="49" name="AutoShape 25"/>
          <p:cNvSpPr>
            <a:spLocks noChangeArrowheads="1"/>
          </p:cNvSpPr>
          <p:nvPr/>
        </p:nvSpPr>
        <p:spPr bwMode="auto">
          <a:xfrm>
            <a:off x="1387729" y="1464183"/>
            <a:ext cx="399892" cy="4102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01690" tIns="50845" rIns="101690" bIns="50845" anchor="ctr"/>
          <a:lstStyle/>
          <a:p>
            <a:pPr>
              <a:defRPr/>
            </a:pPr>
            <a:endParaRPr lang="es-ES_tradnl" dirty="0">
              <a:latin typeface="+mn-lt"/>
              <a:cs typeface="+mn-cs"/>
            </a:endParaRPr>
          </a:p>
        </p:txBody>
      </p: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1440117" y="1295400"/>
            <a:ext cx="503756" cy="7468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>
            <a:spAutoFit/>
          </a:bodyPr>
          <a:lstStyle/>
          <a:p>
            <a:r>
              <a:rPr lang="es-ES_tradnl" sz="4900" dirty="0" smtClean="0">
                <a:solidFill>
                  <a:schemeClr val="accent4"/>
                </a:solidFill>
                <a:latin typeface="Wingdings" pitchFamily="2" charset="2"/>
              </a:rPr>
              <a:t>ü</a:t>
            </a:r>
            <a:endParaRPr lang="es-ES_tradnl" sz="4900" dirty="0">
              <a:solidFill>
                <a:schemeClr val="accent4"/>
              </a:solidFill>
              <a:latin typeface="Wingdings" pitchFamily="2" charset="2"/>
            </a:endParaRP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1916842" y="5109758"/>
            <a:ext cx="6000338" cy="669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1359" tIns="40676" rIns="81359" bIns="40676">
            <a:spAutoFit/>
          </a:bodyPr>
          <a:lstStyle/>
          <a:p>
            <a:pPr eaLnBrk="0" hangingPunct="0">
              <a:lnSpc>
                <a:spcPct val="95000"/>
              </a:lnSpc>
              <a:buClr>
                <a:schemeClr val="folHlink"/>
              </a:buClr>
              <a:buSzPct val="70000"/>
              <a:defRPr/>
            </a:pPr>
            <a:r>
              <a:rPr lang="es-ES_tradnl" sz="2000" dirty="0" smtClean="0">
                <a:solidFill>
                  <a:srgbClr val="333333"/>
                </a:solidFill>
                <a:latin typeface="Corbel"/>
                <a:cs typeface="Corbel"/>
              </a:rPr>
              <a:t>En general, él/ella provee un liderazgo muy efectivo.</a:t>
            </a:r>
            <a:endParaRPr lang="es-ES_tradnl" sz="2000" dirty="0">
              <a:solidFill>
                <a:srgbClr val="333333"/>
              </a:solidFill>
              <a:latin typeface="Corbel"/>
              <a:cs typeface="Corbel"/>
            </a:endParaRPr>
          </a:p>
        </p:txBody>
      </p:sp>
      <p:sp>
        <p:nvSpPr>
          <p:cNvPr id="52" name="AutoShape 31"/>
          <p:cNvSpPr>
            <a:spLocks noChangeArrowheads="1"/>
          </p:cNvSpPr>
          <p:nvPr/>
        </p:nvSpPr>
        <p:spPr bwMode="auto">
          <a:xfrm>
            <a:off x="1387729" y="5195124"/>
            <a:ext cx="399892" cy="4102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01690" tIns="50845" rIns="101690" bIns="50845" anchor="ctr"/>
          <a:lstStyle/>
          <a:p>
            <a:pPr>
              <a:defRPr/>
            </a:pPr>
            <a:endParaRPr lang="es-ES_tradnl" dirty="0">
              <a:latin typeface="+mn-lt"/>
              <a:cs typeface="+mn-cs"/>
            </a:endParaRPr>
          </a:p>
        </p:txBody>
      </p:sp>
      <p:sp>
        <p:nvSpPr>
          <p:cNvPr id="53" name="Rectangle 32"/>
          <p:cNvSpPr>
            <a:spLocks noChangeArrowheads="1"/>
          </p:cNvSpPr>
          <p:nvPr/>
        </p:nvSpPr>
        <p:spPr bwMode="auto">
          <a:xfrm>
            <a:off x="1464565" y="5026341"/>
            <a:ext cx="503756" cy="7468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>
            <a:spAutoFit/>
          </a:bodyPr>
          <a:lstStyle/>
          <a:p>
            <a:r>
              <a:rPr lang="es-ES_tradnl" sz="4900" dirty="0" smtClean="0">
                <a:solidFill>
                  <a:schemeClr val="accent4"/>
                </a:solidFill>
                <a:latin typeface="Wingdings" pitchFamily="2" charset="2"/>
              </a:rPr>
              <a:t>ü</a:t>
            </a:r>
            <a:endParaRPr lang="es-ES_tradnl" sz="4900" dirty="0">
              <a:solidFill>
                <a:schemeClr val="accent4"/>
              </a:solidFill>
              <a:latin typeface="Wingdings" pitchFamily="2" charset="2"/>
            </a:endParaRPr>
          </a:p>
        </p:txBody>
      </p:sp>
      <p:sp>
        <p:nvSpPr>
          <p:cNvPr id="2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0638996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8" grpId="0"/>
      <p:bldP spid="50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/>
          </p:cNvSpPr>
          <p:nvPr/>
        </p:nvSpPr>
        <p:spPr bwMode="auto">
          <a:xfrm>
            <a:off x="2743200" y="1185862"/>
            <a:ext cx="3276600" cy="3048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628" name="Picture 3"/>
          <p:cNvPicPr>
            <a:picLocks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17629" y="957262"/>
            <a:ext cx="6200775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 rot="16200000">
            <a:off x="-569912" y="3354387"/>
            <a:ext cx="4025900" cy="304800"/>
            <a:chOff x="0" y="0"/>
            <a:chExt cx="2536" cy="192"/>
          </a:xfrm>
        </p:grpSpPr>
        <p:sp>
          <p:nvSpPr>
            <p:cNvPr id="26675" name="Rectangle 5"/>
            <p:cNvSpPr>
              <a:spLocks/>
            </p:cNvSpPr>
            <p:nvPr/>
          </p:nvSpPr>
          <p:spPr bwMode="auto">
            <a:xfrm>
              <a:off x="0" y="0"/>
              <a:ext cx="2536" cy="192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sz="1400" b="1" dirty="0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6676" name="Rectangle 6"/>
            <p:cNvSpPr>
              <a:spLocks/>
            </p:cNvSpPr>
            <p:nvPr/>
          </p:nvSpPr>
          <p:spPr bwMode="auto">
            <a:xfrm>
              <a:off x="0" y="7"/>
              <a:ext cx="2536" cy="1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-5080" bIns="0" anchor="b">
              <a:prstTxWarp prst="textNoShape">
                <a:avLst/>
              </a:prstTxWarp>
            </a:bodyPr>
            <a:lstStyle/>
            <a:p>
              <a:pPr algn="ctr"/>
              <a:r>
                <a:rPr lang="es-ES_tradnl" sz="1400" b="1" dirty="0" smtClean="0">
                  <a:solidFill>
                    <a:srgbClr val="000000"/>
                  </a:solidFill>
                  <a:latin typeface="Corbel" panose="020B0503020204020204" pitchFamily="34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Efectividad del Liderazgo</a:t>
              </a:r>
              <a:endParaRPr lang="es-ES_tradnl" sz="1400" b="1" dirty="0">
                <a:solidFill>
                  <a:srgbClr val="000000"/>
                </a:solidFill>
                <a:latin typeface="Corbel" panose="020B0503020204020204" pitchFamily="34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981200" y="5638800"/>
            <a:ext cx="5105400" cy="304800"/>
            <a:chOff x="0" y="0"/>
            <a:chExt cx="3216" cy="192"/>
          </a:xfrm>
        </p:grpSpPr>
        <p:sp>
          <p:nvSpPr>
            <p:cNvPr id="26673" name="Rectangle 8"/>
            <p:cNvSpPr>
              <a:spLocks/>
            </p:cNvSpPr>
            <p:nvPr/>
          </p:nvSpPr>
          <p:spPr bwMode="auto">
            <a:xfrm>
              <a:off x="0" y="0"/>
              <a:ext cx="3216" cy="192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sz="1400" b="1" dirty="0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6674" name="Rectangle 9"/>
            <p:cNvSpPr>
              <a:spLocks/>
            </p:cNvSpPr>
            <p:nvPr/>
          </p:nvSpPr>
          <p:spPr bwMode="auto">
            <a:xfrm>
              <a:off x="0" y="0"/>
              <a:ext cx="3216" cy="1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 algn="ctr"/>
              <a:r>
                <a:rPr lang="es-ES_tradnl" sz="1400" b="1" dirty="0" smtClean="0">
                  <a:solidFill>
                    <a:srgbClr val="000000"/>
                  </a:solidFill>
                  <a:latin typeface="Corbel" panose="020B0503020204020204" pitchFamily="34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Competencias Creativas</a:t>
              </a:r>
              <a:endParaRPr lang="es-ES_tradnl" sz="1400" b="1" dirty="0">
                <a:solidFill>
                  <a:srgbClr val="000000"/>
                </a:solidFill>
                <a:latin typeface="Corbel" panose="020B0503020204020204" pitchFamily="34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sp>
        <p:nvSpPr>
          <p:cNvPr id="26631" name="Rectangle 10"/>
          <p:cNvSpPr>
            <a:spLocks/>
          </p:cNvSpPr>
          <p:nvPr/>
        </p:nvSpPr>
        <p:spPr bwMode="auto">
          <a:xfrm>
            <a:off x="7010409" y="5715000"/>
            <a:ext cx="803903" cy="430887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565" bIns="0">
            <a:prstTxWarp prst="textNoShape">
              <a:avLst/>
            </a:prstTxWarp>
            <a:spAutoFit/>
          </a:bodyPr>
          <a:lstStyle/>
          <a:p>
            <a:pPr marL="39616"/>
            <a:r>
              <a:rPr lang="es-ES_tradnl" sz="1400" dirty="0" smtClean="0">
                <a:solidFill>
                  <a:srgbClr val="000000"/>
                </a:solidFill>
                <a:latin typeface="Corbel" panose="020B0503020204020204" pitchFamily="34" charset="0"/>
                <a:ea typeface="Arial" pitchFamily="-20" charset="0"/>
                <a:cs typeface="Arial" pitchFamily="-20" charset="0"/>
                <a:sym typeface="Arial" pitchFamily="-20" charset="0"/>
              </a:rPr>
              <a:t>R = 0.93</a:t>
            </a:r>
          </a:p>
          <a:p>
            <a:pPr marL="39616"/>
            <a:r>
              <a:rPr lang="es-ES_tradnl" sz="1400" dirty="0" smtClean="0">
                <a:solidFill>
                  <a:srgbClr val="000000"/>
                </a:solidFill>
                <a:latin typeface="Corbel" panose="020B0503020204020204" pitchFamily="34" charset="0"/>
                <a:ea typeface="Arial" pitchFamily="-20" charset="0"/>
                <a:cs typeface="Arial" pitchFamily="-20" charset="0"/>
                <a:sym typeface="Arial" pitchFamily="-20" charset="0"/>
              </a:rPr>
              <a:t>Rsq = 0.86</a:t>
            </a:r>
            <a:endParaRPr lang="es-ES_tradnl" sz="1400" dirty="0">
              <a:solidFill>
                <a:srgbClr val="000000"/>
              </a:solidFill>
              <a:latin typeface="Corbel" panose="020B0503020204020204" pitchFamily="34" charset="0"/>
              <a:ea typeface="Arial" pitchFamily="-20" charset="0"/>
              <a:cs typeface="Arial" pitchFamily="-20" charset="0"/>
              <a:sym typeface="Arial" pitchFamily="-20" charset="0"/>
            </a:endParaRP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524001" y="1338262"/>
            <a:ext cx="395288" cy="274638"/>
            <a:chOff x="0" y="0"/>
            <a:chExt cx="249" cy="173"/>
          </a:xfrm>
        </p:grpSpPr>
        <p:sp>
          <p:nvSpPr>
            <p:cNvPr id="26671" name="Rectangle 12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672" name="Rectangle 13"/>
            <p:cNvSpPr>
              <a:spLocks/>
            </p:cNvSpPr>
            <p:nvPr/>
          </p:nvSpPr>
          <p:spPr bwMode="auto">
            <a:xfrm>
              <a:off x="1" y="0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5.0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524001" y="1947862"/>
            <a:ext cx="395288" cy="274638"/>
            <a:chOff x="0" y="0"/>
            <a:chExt cx="249" cy="173"/>
          </a:xfrm>
        </p:grpSpPr>
        <p:sp>
          <p:nvSpPr>
            <p:cNvPr id="26669" name="Rectangle 15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670" name="Rectangle 16"/>
            <p:cNvSpPr>
              <a:spLocks/>
            </p:cNvSpPr>
            <p:nvPr/>
          </p:nvSpPr>
          <p:spPr bwMode="auto">
            <a:xfrm>
              <a:off x="1" y="0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4.5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524001" y="2622566"/>
            <a:ext cx="395288" cy="274637"/>
            <a:chOff x="0" y="0"/>
            <a:chExt cx="249" cy="173"/>
          </a:xfrm>
        </p:grpSpPr>
        <p:sp>
          <p:nvSpPr>
            <p:cNvPr id="26667" name="Rectangle 18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668" name="Rectangle 19"/>
            <p:cNvSpPr>
              <a:spLocks/>
            </p:cNvSpPr>
            <p:nvPr/>
          </p:nvSpPr>
          <p:spPr bwMode="auto">
            <a:xfrm>
              <a:off x="1" y="0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4.0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524001" y="3265487"/>
            <a:ext cx="395288" cy="274638"/>
            <a:chOff x="0" y="0"/>
            <a:chExt cx="249" cy="173"/>
          </a:xfrm>
        </p:grpSpPr>
        <p:sp>
          <p:nvSpPr>
            <p:cNvPr id="26665" name="Rectangle 21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666" name="Rectangle 22"/>
            <p:cNvSpPr>
              <a:spLocks/>
            </p:cNvSpPr>
            <p:nvPr/>
          </p:nvSpPr>
          <p:spPr bwMode="auto">
            <a:xfrm>
              <a:off x="1" y="0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3.5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1524001" y="3906837"/>
            <a:ext cx="395288" cy="274638"/>
            <a:chOff x="0" y="0"/>
            <a:chExt cx="249" cy="173"/>
          </a:xfrm>
        </p:grpSpPr>
        <p:sp>
          <p:nvSpPr>
            <p:cNvPr id="26663" name="Rectangle 24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664" name="Rectangle 25"/>
            <p:cNvSpPr>
              <a:spLocks/>
            </p:cNvSpPr>
            <p:nvPr/>
          </p:nvSpPr>
          <p:spPr bwMode="auto">
            <a:xfrm>
              <a:off x="1" y="0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3.0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1524001" y="4549791"/>
            <a:ext cx="395288" cy="274637"/>
            <a:chOff x="0" y="0"/>
            <a:chExt cx="249" cy="173"/>
          </a:xfrm>
        </p:grpSpPr>
        <p:sp>
          <p:nvSpPr>
            <p:cNvPr id="26661" name="Rectangle 27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662" name="Rectangle 28"/>
            <p:cNvSpPr>
              <a:spLocks/>
            </p:cNvSpPr>
            <p:nvPr/>
          </p:nvSpPr>
          <p:spPr bwMode="auto">
            <a:xfrm>
              <a:off x="1" y="0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2.5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1524001" y="5224462"/>
            <a:ext cx="395288" cy="274638"/>
            <a:chOff x="0" y="0"/>
            <a:chExt cx="249" cy="173"/>
          </a:xfrm>
        </p:grpSpPr>
        <p:sp>
          <p:nvSpPr>
            <p:cNvPr id="26659" name="Rectangle 30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660" name="Rectangle 31"/>
            <p:cNvSpPr>
              <a:spLocks/>
            </p:cNvSpPr>
            <p:nvPr/>
          </p:nvSpPr>
          <p:spPr bwMode="auto">
            <a:xfrm>
              <a:off x="1" y="0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2.0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1828800" y="5376862"/>
            <a:ext cx="457200" cy="274638"/>
            <a:chOff x="0" y="0"/>
            <a:chExt cx="288" cy="173"/>
          </a:xfrm>
        </p:grpSpPr>
        <p:sp>
          <p:nvSpPr>
            <p:cNvPr id="26657" name="Rectangle 33"/>
            <p:cNvSpPr>
              <a:spLocks/>
            </p:cNvSpPr>
            <p:nvPr/>
          </p:nvSpPr>
          <p:spPr bwMode="auto">
            <a:xfrm>
              <a:off x="0" y="0"/>
              <a:ext cx="288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658" name="Rectangle 34"/>
            <p:cNvSpPr>
              <a:spLocks/>
            </p:cNvSpPr>
            <p:nvPr/>
          </p:nvSpPr>
          <p:spPr bwMode="auto">
            <a:xfrm>
              <a:off x="0" y="0"/>
              <a:ext cx="28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>
                <a:spcBef>
                  <a:spcPts val="700"/>
                </a:spcBef>
              </a:pPr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2.5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2776538" y="5376862"/>
            <a:ext cx="457200" cy="274638"/>
            <a:chOff x="0" y="0"/>
            <a:chExt cx="288" cy="173"/>
          </a:xfrm>
        </p:grpSpPr>
        <p:sp>
          <p:nvSpPr>
            <p:cNvPr id="26655" name="Rectangle 36"/>
            <p:cNvSpPr>
              <a:spLocks/>
            </p:cNvSpPr>
            <p:nvPr/>
          </p:nvSpPr>
          <p:spPr bwMode="auto">
            <a:xfrm>
              <a:off x="0" y="0"/>
              <a:ext cx="288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656" name="Rectangle 37"/>
            <p:cNvSpPr>
              <a:spLocks/>
            </p:cNvSpPr>
            <p:nvPr/>
          </p:nvSpPr>
          <p:spPr bwMode="auto">
            <a:xfrm>
              <a:off x="0" y="0"/>
              <a:ext cx="28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>
                <a:spcBef>
                  <a:spcPts val="700"/>
                </a:spcBef>
              </a:pPr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3.0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3832225" y="5376862"/>
            <a:ext cx="457200" cy="274638"/>
            <a:chOff x="0" y="0"/>
            <a:chExt cx="288" cy="173"/>
          </a:xfrm>
        </p:grpSpPr>
        <p:sp>
          <p:nvSpPr>
            <p:cNvPr id="26653" name="Rectangle 39"/>
            <p:cNvSpPr>
              <a:spLocks/>
            </p:cNvSpPr>
            <p:nvPr/>
          </p:nvSpPr>
          <p:spPr bwMode="auto">
            <a:xfrm>
              <a:off x="0" y="0"/>
              <a:ext cx="288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654" name="Rectangle 40"/>
            <p:cNvSpPr>
              <a:spLocks/>
            </p:cNvSpPr>
            <p:nvPr/>
          </p:nvSpPr>
          <p:spPr bwMode="auto">
            <a:xfrm>
              <a:off x="0" y="0"/>
              <a:ext cx="28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>
                <a:spcBef>
                  <a:spcPts val="700"/>
                </a:spcBef>
              </a:pPr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3.5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4876800" y="5376862"/>
            <a:ext cx="457200" cy="274638"/>
            <a:chOff x="0" y="0"/>
            <a:chExt cx="288" cy="173"/>
          </a:xfrm>
        </p:grpSpPr>
        <p:sp>
          <p:nvSpPr>
            <p:cNvPr id="26651" name="Rectangle 42"/>
            <p:cNvSpPr>
              <a:spLocks/>
            </p:cNvSpPr>
            <p:nvPr/>
          </p:nvSpPr>
          <p:spPr bwMode="auto">
            <a:xfrm>
              <a:off x="0" y="0"/>
              <a:ext cx="288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652" name="Rectangle 43"/>
            <p:cNvSpPr>
              <a:spLocks/>
            </p:cNvSpPr>
            <p:nvPr/>
          </p:nvSpPr>
          <p:spPr bwMode="auto">
            <a:xfrm>
              <a:off x="0" y="0"/>
              <a:ext cx="28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>
                <a:spcBef>
                  <a:spcPts val="700"/>
                </a:spcBef>
              </a:pPr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4.0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5911850" y="5376862"/>
            <a:ext cx="457200" cy="274638"/>
            <a:chOff x="0" y="0"/>
            <a:chExt cx="288" cy="173"/>
          </a:xfrm>
        </p:grpSpPr>
        <p:sp>
          <p:nvSpPr>
            <p:cNvPr id="26649" name="Rectangle 45"/>
            <p:cNvSpPr>
              <a:spLocks/>
            </p:cNvSpPr>
            <p:nvPr/>
          </p:nvSpPr>
          <p:spPr bwMode="auto">
            <a:xfrm>
              <a:off x="0" y="0"/>
              <a:ext cx="288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650" name="Rectangle 46"/>
            <p:cNvSpPr>
              <a:spLocks/>
            </p:cNvSpPr>
            <p:nvPr/>
          </p:nvSpPr>
          <p:spPr bwMode="auto">
            <a:xfrm>
              <a:off x="0" y="0"/>
              <a:ext cx="28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>
                <a:spcBef>
                  <a:spcPts val="700"/>
                </a:spcBef>
              </a:pPr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4.5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6934200" y="5359416"/>
            <a:ext cx="457200" cy="274637"/>
            <a:chOff x="0" y="0"/>
            <a:chExt cx="288" cy="173"/>
          </a:xfrm>
        </p:grpSpPr>
        <p:sp>
          <p:nvSpPr>
            <p:cNvPr id="26647" name="Rectangle 48"/>
            <p:cNvSpPr>
              <a:spLocks/>
            </p:cNvSpPr>
            <p:nvPr/>
          </p:nvSpPr>
          <p:spPr bwMode="auto">
            <a:xfrm>
              <a:off x="0" y="0"/>
              <a:ext cx="288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648" name="Rectangle 49"/>
            <p:cNvSpPr>
              <a:spLocks/>
            </p:cNvSpPr>
            <p:nvPr/>
          </p:nvSpPr>
          <p:spPr bwMode="auto">
            <a:xfrm>
              <a:off x="0" y="0"/>
              <a:ext cx="28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16">
                <a:spcBef>
                  <a:spcPts val="700"/>
                </a:spcBef>
              </a:pPr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5.0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sp>
        <p:nvSpPr>
          <p:cNvPr id="26645" name="Rectangle 50"/>
          <p:cNvSpPr>
            <a:spLocks noGrp="1" noChangeArrowheads="1"/>
          </p:cNvSpPr>
          <p:nvPr>
            <p:ph type="title"/>
          </p:nvPr>
        </p:nvSpPr>
        <p:spPr>
          <a:xfrm>
            <a:off x="347472" y="457200"/>
            <a:ext cx="8491728" cy="533400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tx1">
                    <a:lumMod val="50000"/>
                  </a:schemeClr>
                </a:solidFill>
                <a:latin typeface="Corbel"/>
                <a:cs typeface="Corbel"/>
              </a:rPr>
              <a:t>Efectividad de Liderazgo y Creativo</a:t>
            </a:r>
            <a:endParaRPr lang="es-ES_tradnl" dirty="0">
              <a:solidFill>
                <a:schemeClr val="tx1">
                  <a:lumMod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26646" name="Rectangle 51"/>
          <p:cNvSpPr>
            <a:spLocks/>
          </p:cNvSpPr>
          <p:nvPr/>
        </p:nvSpPr>
        <p:spPr bwMode="auto">
          <a:xfrm>
            <a:off x="2819400" y="1109662"/>
            <a:ext cx="3505200" cy="2286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541231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/>
          <p:cNvPicPr>
            <a:picLocks noChangeArrowheads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905000" y="863601"/>
            <a:ext cx="57658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52" name="Rectangle 3"/>
          <p:cNvSpPr>
            <a:spLocks/>
          </p:cNvSpPr>
          <p:nvPr/>
        </p:nvSpPr>
        <p:spPr bwMode="auto">
          <a:xfrm>
            <a:off x="3149600" y="990600"/>
            <a:ext cx="3276600" cy="3048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01" name="Rectangle 6"/>
          <p:cNvSpPr>
            <a:spLocks/>
          </p:cNvSpPr>
          <p:nvPr/>
        </p:nvSpPr>
        <p:spPr bwMode="auto">
          <a:xfrm rot="16200000">
            <a:off x="-387350" y="3327400"/>
            <a:ext cx="4025900" cy="20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-5077" bIns="0" anchor="b">
            <a:prstTxWarp prst="textNoShape">
              <a:avLst/>
            </a:prstTxWarp>
          </a:bodyPr>
          <a:lstStyle/>
          <a:p>
            <a:pPr algn="ctr"/>
            <a:r>
              <a:rPr lang="es-ES_tradnl" sz="1400" b="1" dirty="0" smtClean="0">
                <a:solidFill>
                  <a:srgbClr val="000000"/>
                </a:solidFill>
                <a:latin typeface="Corbel" panose="020B0503020204020204" pitchFamily="34" charset="0"/>
                <a:ea typeface="Arial" pitchFamily="-20" charset="0"/>
                <a:cs typeface="Arial" pitchFamily="-20" charset="0"/>
                <a:sym typeface="Arial" pitchFamily="-20" charset="0"/>
              </a:rPr>
              <a:t>Efectividad del Liderazgo</a:t>
            </a:r>
            <a:endParaRPr lang="es-ES_tradnl" sz="1400" b="1" dirty="0">
              <a:solidFill>
                <a:srgbClr val="000000"/>
              </a:solidFill>
              <a:latin typeface="Corbel" panose="020B0503020204020204" pitchFamily="34" charset="0"/>
              <a:ea typeface="Arial" pitchFamily="-20" charset="0"/>
              <a:cs typeface="Arial" pitchFamily="-20" charset="0"/>
              <a:sym typeface="Arial" pitchFamily="-20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59000" y="5638800"/>
            <a:ext cx="5181600" cy="304800"/>
            <a:chOff x="0" y="0"/>
            <a:chExt cx="3264" cy="192"/>
          </a:xfrm>
        </p:grpSpPr>
        <p:sp>
          <p:nvSpPr>
            <p:cNvPr id="27698" name="Rectangle 8"/>
            <p:cNvSpPr>
              <a:spLocks/>
            </p:cNvSpPr>
            <p:nvPr/>
          </p:nvSpPr>
          <p:spPr bwMode="auto">
            <a:xfrm>
              <a:off x="0" y="0"/>
              <a:ext cx="3264" cy="192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sz="1400" b="1" dirty="0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7699" name="Rectangle 9"/>
            <p:cNvSpPr>
              <a:spLocks/>
            </p:cNvSpPr>
            <p:nvPr/>
          </p:nvSpPr>
          <p:spPr bwMode="auto">
            <a:xfrm>
              <a:off x="0" y="0"/>
              <a:ext cx="3264" cy="1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 algn="ctr"/>
              <a:r>
                <a:rPr lang="es-ES_tradnl" sz="1400" b="1" dirty="0" smtClean="0">
                  <a:solidFill>
                    <a:srgbClr val="000000"/>
                  </a:solidFill>
                  <a:latin typeface="Corbel" panose="020B0503020204020204" pitchFamily="34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Puntuación Media en Reactivo</a:t>
              </a:r>
            </a:p>
            <a:p>
              <a:pPr marL="39647" algn="ctr"/>
              <a:endParaRPr lang="es-ES_tradnl" sz="1400" b="1" dirty="0">
                <a:solidFill>
                  <a:srgbClr val="000000"/>
                </a:solidFill>
                <a:latin typeface="Corbel" panose="020B0503020204020204" pitchFamily="34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sp>
        <p:nvSpPr>
          <p:cNvPr id="27655" name="Rectangle 10"/>
          <p:cNvSpPr>
            <a:spLocks/>
          </p:cNvSpPr>
          <p:nvPr/>
        </p:nvSpPr>
        <p:spPr bwMode="auto">
          <a:xfrm>
            <a:off x="7264407" y="5638800"/>
            <a:ext cx="892476" cy="430887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597" bIns="0">
            <a:prstTxWarp prst="textNoShape">
              <a:avLst/>
            </a:prstTxWarp>
            <a:spAutoFit/>
          </a:bodyPr>
          <a:lstStyle/>
          <a:p>
            <a:pPr marL="39647"/>
            <a:r>
              <a:rPr lang="es-ES_tradnl" sz="1400" dirty="0" smtClean="0">
                <a:solidFill>
                  <a:srgbClr val="000000"/>
                </a:solidFill>
                <a:latin typeface="Corbel" panose="020B0503020204020204" pitchFamily="34" charset="0"/>
                <a:ea typeface="Arial" pitchFamily="-20" charset="0"/>
                <a:cs typeface="Arial" pitchFamily="-20" charset="0"/>
                <a:sym typeface="Arial" pitchFamily="-20" charset="0"/>
              </a:rPr>
              <a:t>R = -0.68</a:t>
            </a:r>
          </a:p>
          <a:p>
            <a:pPr marL="39647"/>
            <a:r>
              <a:rPr lang="es-ES_tradnl" sz="1400" dirty="0" smtClean="0">
                <a:solidFill>
                  <a:srgbClr val="000000"/>
                </a:solidFill>
                <a:latin typeface="Corbel" panose="020B0503020204020204" pitchFamily="34" charset="0"/>
                <a:ea typeface="Arial" pitchFamily="-20" charset="0"/>
                <a:cs typeface="Arial" pitchFamily="-20" charset="0"/>
                <a:sym typeface="Arial" pitchFamily="-20" charset="0"/>
              </a:rPr>
              <a:t>Rsq = 0.462</a:t>
            </a:r>
            <a:endParaRPr lang="es-ES_tradnl" sz="1400" dirty="0">
              <a:solidFill>
                <a:srgbClr val="000000"/>
              </a:solidFill>
              <a:latin typeface="Corbel" panose="020B0503020204020204" pitchFamily="34" charset="0"/>
              <a:ea typeface="Arial" pitchFamily="-20" charset="0"/>
              <a:cs typeface="Arial" pitchFamily="-20" charset="0"/>
              <a:sym typeface="Arial" pitchFamily="-20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63717" y="1295403"/>
            <a:ext cx="395287" cy="317499"/>
            <a:chOff x="0" y="-27"/>
            <a:chExt cx="249" cy="200"/>
          </a:xfrm>
        </p:grpSpPr>
        <p:sp>
          <p:nvSpPr>
            <p:cNvPr id="27696" name="Rectangle 12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697" name="Rectangle 13"/>
            <p:cNvSpPr>
              <a:spLocks/>
            </p:cNvSpPr>
            <p:nvPr/>
          </p:nvSpPr>
          <p:spPr bwMode="auto">
            <a:xfrm>
              <a:off x="1" y="-27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5.0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63717" y="1936750"/>
            <a:ext cx="395287" cy="274638"/>
            <a:chOff x="0" y="0"/>
            <a:chExt cx="249" cy="173"/>
          </a:xfrm>
        </p:grpSpPr>
        <p:sp>
          <p:nvSpPr>
            <p:cNvPr id="27694" name="Rectangle 15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695" name="Rectangle 16"/>
            <p:cNvSpPr>
              <a:spLocks/>
            </p:cNvSpPr>
            <p:nvPr/>
          </p:nvSpPr>
          <p:spPr bwMode="auto">
            <a:xfrm>
              <a:off x="1" y="0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4.5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763717" y="2590800"/>
            <a:ext cx="395287" cy="274638"/>
            <a:chOff x="0" y="0"/>
            <a:chExt cx="249" cy="173"/>
          </a:xfrm>
        </p:grpSpPr>
        <p:sp>
          <p:nvSpPr>
            <p:cNvPr id="27692" name="Rectangle 18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693" name="Rectangle 19"/>
            <p:cNvSpPr>
              <a:spLocks/>
            </p:cNvSpPr>
            <p:nvPr/>
          </p:nvSpPr>
          <p:spPr bwMode="auto">
            <a:xfrm>
              <a:off x="1" y="0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4.0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763717" y="3232150"/>
            <a:ext cx="395287" cy="274638"/>
            <a:chOff x="0" y="0"/>
            <a:chExt cx="249" cy="173"/>
          </a:xfrm>
        </p:grpSpPr>
        <p:sp>
          <p:nvSpPr>
            <p:cNvPr id="27690" name="Rectangle 21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691" name="Rectangle 22"/>
            <p:cNvSpPr>
              <a:spLocks/>
            </p:cNvSpPr>
            <p:nvPr/>
          </p:nvSpPr>
          <p:spPr bwMode="auto">
            <a:xfrm>
              <a:off x="1" y="0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3.5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763717" y="3875097"/>
            <a:ext cx="395287" cy="274637"/>
            <a:chOff x="0" y="0"/>
            <a:chExt cx="249" cy="173"/>
          </a:xfrm>
        </p:grpSpPr>
        <p:sp>
          <p:nvSpPr>
            <p:cNvPr id="27688" name="Rectangle 24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689" name="Rectangle 25"/>
            <p:cNvSpPr>
              <a:spLocks/>
            </p:cNvSpPr>
            <p:nvPr/>
          </p:nvSpPr>
          <p:spPr bwMode="auto">
            <a:xfrm>
              <a:off x="1" y="0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3.0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1763717" y="4527550"/>
            <a:ext cx="395287" cy="274638"/>
            <a:chOff x="0" y="0"/>
            <a:chExt cx="249" cy="173"/>
          </a:xfrm>
        </p:grpSpPr>
        <p:sp>
          <p:nvSpPr>
            <p:cNvPr id="27686" name="Rectangle 27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687" name="Rectangle 28"/>
            <p:cNvSpPr>
              <a:spLocks/>
            </p:cNvSpPr>
            <p:nvPr/>
          </p:nvSpPr>
          <p:spPr bwMode="auto">
            <a:xfrm>
              <a:off x="1" y="0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2.5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1763717" y="5105403"/>
            <a:ext cx="395287" cy="317499"/>
            <a:chOff x="0" y="-27"/>
            <a:chExt cx="249" cy="200"/>
          </a:xfrm>
        </p:grpSpPr>
        <p:sp>
          <p:nvSpPr>
            <p:cNvPr id="27684" name="Rectangle 30"/>
            <p:cNvSpPr>
              <a:spLocks/>
            </p:cNvSpPr>
            <p:nvPr/>
          </p:nvSpPr>
          <p:spPr bwMode="auto">
            <a:xfrm>
              <a:off x="0" y="0"/>
              <a:ext cx="249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685" name="Rectangle 31"/>
            <p:cNvSpPr>
              <a:spLocks/>
            </p:cNvSpPr>
            <p:nvPr/>
          </p:nvSpPr>
          <p:spPr bwMode="auto">
            <a:xfrm>
              <a:off x="1" y="-27"/>
              <a:ext cx="24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 algn="r"/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2.0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2057400" y="5275272"/>
            <a:ext cx="457200" cy="274637"/>
            <a:chOff x="0" y="0"/>
            <a:chExt cx="288" cy="173"/>
          </a:xfrm>
        </p:grpSpPr>
        <p:sp>
          <p:nvSpPr>
            <p:cNvPr id="27682" name="Rectangle 33"/>
            <p:cNvSpPr>
              <a:spLocks/>
            </p:cNvSpPr>
            <p:nvPr/>
          </p:nvSpPr>
          <p:spPr bwMode="auto">
            <a:xfrm>
              <a:off x="0" y="0"/>
              <a:ext cx="288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683" name="Rectangle 34"/>
            <p:cNvSpPr>
              <a:spLocks/>
            </p:cNvSpPr>
            <p:nvPr/>
          </p:nvSpPr>
          <p:spPr bwMode="auto">
            <a:xfrm>
              <a:off x="0" y="0"/>
              <a:ext cx="28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>
                <a:spcBef>
                  <a:spcPts val="700"/>
                </a:spcBef>
              </a:pPr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1.0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3081338" y="5275272"/>
            <a:ext cx="457200" cy="274637"/>
            <a:chOff x="0" y="0"/>
            <a:chExt cx="288" cy="173"/>
          </a:xfrm>
        </p:grpSpPr>
        <p:sp>
          <p:nvSpPr>
            <p:cNvPr id="27680" name="Rectangle 36"/>
            <p:cNvSpPr>
              <a:spLocks/>
            </p:cNvSpPr>
            <p:nvPr/>
          </p:nvSpPr>
          <p:spPr bwMode="auto">
            <a:xfrm>
              <a:off x="0" y="0"/>
              <a:ext cx="288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681" name="Rectangle 37"/>
            <p:cNvSpPr>
              <a:spLocks/>
            </p:cNvSpPr>
            <p:nvPr/>
          </p:nvSpPr>
          <p:spPr bwMode="auto">
            <a:xfrm>
              <a:off x="0" y="0"/>
              <a:ext cx="28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>
                <a:spcBef>
                  <a:spcPts val="700"/>
                </a:spcBef>
              </a:pPr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1.5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4148138" y="5257800"/>
            <a:ext cx="457200" cy="274638"/>
            <a:chOff x="0" y="0"/>
            <a:chExt cx="288" cy="173"/>
          </a:xfrm>
        </p:grpSpPr>
        <p:sp>
          <p:nvSpPr>
            <p:cNvPr id="27678" name="Rectangle 39"/>
            <p:cNvSpPr>
              <a:spLocks/>
            </p:cNvSpPr>
            <p:nvPr/>
          </p:nvSpPr>
          <p:spPr bwMode="auto">
            <a:xfrm>
              <a:off x="0" y="0"/>
              <a:ext cx="288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679" name="Rectangle 40"/>
            <p:cNvSpPr>
              <a:spLocks/>
            </p:cNvSpPr>
            <p:nvPr/>
          </p:nvSpPr>
          <p:spPr bwMode="auto">
            <a:xfrm>
              <a:off x="0" y="0"/>
              <a:ext cx="28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>
                <a:spcBef>
                  <a:spcPts val="700"/>
                </a:spcBef>
              </a:pPr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2.0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5181600" y="5257800"/>
            <a:ext cx="457200" cy="274638"/>
            <a:chOff x="0" y="0"/>
            <a:chExt cx="288" cy="173"/>
          </a:xfrm>
        </p:grpSpPr>
        <p:sp>
          <p:nvSpPr>
            <p:cNvPr id="27676" name="Rectangle 42"/>
            <p:cNvSpPr>
              <a:spLocks/>
            </p:cNvSpPr>
            <p:nvPr/>
          </p:nvSpPr>
          <p:spPr bwMode="auto">
            <a:xfrm>
              <a:off x="0" y="0"/>
              <a:ext cx="288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677" name="Rectangle 43"/>
            <p:cNvSpPr>
              <a:spLocks/>
            </p:cNvSpPr>
            <p:nvPr/>
          </p:nvSpPr>
          <p:spPr bwMode="auto">
            <a:xfrm>
              <a:off x="0" y="0"/>
              <a:ext cx="28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>
                <a:spcBef>
                  <a:spcPts val="700"/>
                </a:spcBef>
              </a:pPr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2.5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14" name="Group 44"/>
          <p:cNvGrpSpPr>
            <a:grpSpLocks/>
          </p:cNvGrpSpPr>
          <p:nvPr/>
        </p:nvGrpSpPr>
        <p:grpSpPr bwMode="auto">
          <a:xfrm>
            <a:off x="6216650" y="5257800"/>
            <a:ext cx="457200" cy="274638"/>
            <a:chOff x="0" y="0"/>
            <a:chExt cx="288" cy="173"/>
          </a:xfrm>
        </p:grpSpPr>
        <p:sp>
          <p:nvSpPr>
            <p:cNvPr id="27674" name="Rectangle 45"/>
            <p:cNvSpPr>
              <a:spLocks/>
            </p:cNvSpPr>
            <p:nvPr/>
          </p:nvSpPr>
          <p:spPr bwMode="auto">
            <a:xfrm>
              <a:off x="0" y="0"/>
              <a:ext cx="288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675" name="Rectangle 46"/>
            <p:cNvSpPr>
              <a:spLocks/>
            </p:cNvSpPr>
            <p:nvPr/>
          </p:nvSpPr>
          <p:spPr bwMode="auto">
            <a:xfrm>
              <a:off x="0" y="0"/>
              <a:ext cx="28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>
                <a:spcBef>
                  <a:spcPts val="700"/>
                </a:spcBef>
              </a:pPr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3.0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grpSp>
        <p:nvGrpSpPr>
          <p:cNvPr id="15" name="Group 47"/>
          <p:cNvGrpSpPr>
            <a:grpSpLocks/>
          </p:cNvGrpSpPr>
          <p:nvPr/>
        </p:nvGrpSpPr>
        <p:grpSpPr bwMode="auto">
          <a:xfrm>
            <a:off x="7239000" y="5257800"/>
            <a:ext cx="457200" cy="274638"/>
            <a:chOff x="0" y="0"/>
            <a:chExt cx="288" cy="173"/>
          </a:xfrm>
        </p:grpSpPr>
        <p:sp>
          <p:nvSpPr>
            <p:cNvPr id="27672" name="Rectangle 48"/>
            <p:cNvSpPr>
              <a:spLocks/>
            </p:cNvSpPr>
            <p:nvPr/>
          </p:nvSpPr>
          <p:spPr bwMode="auto">
            <a:xfrm>
              <a:off x="0" y="0"/>
              <a:ext cx="288" cy="17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673" name="Rectangle 49"/>
            <p:cNvSpPr>
              <a:spLocks/>
            </p:cNvSpPr>
            <p:nvPr/>
          </p:nvSpPr>
          <p:spPr bwMode="auto">
            <a:xfrm>
              <a:off x="0" y="0"/>
              <a:ext cx="28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47">
                <a:spcBef>
                  <a:spcPts val="700"/>
                </a:spcBef>
              </a:pPr>
              <a:r>
                <a:rPr lang="es-ES_tradnl" sz="1200" dirty="0" smtClean="0">
                  <a:solidFill>
                    <a:srgbClr val="000000"/>
                  </a:solidFill>
                  <a:latin typeface="Arial" pitchFamily="-20" charset="0"/>
                  <a:ea typeface="Arial" pitchFamily="-20" charset="0"/>
                  <a:cs typeface="Arial" pitchFamily="-20" charset="0"/>
                  <a:sym typeface="Arial" pitchFamily="-20" charset="0"/>
                </a:rPr>
                <a:t>3.5</a:t>
              </a:r>
              <a:endParaRPr lang="es-ES_tradnl" sz="1200" dirty="0">
                <a:solidFill>
                  <a:srgbClr val="000000"/>
                </a:solidFill>
                <a:latin typeface="Arial" pitchFamily="-20" charset="0"/>
                <a:ea typeface="Arial" pitchFamily="-20" charset="0"/>
                <a:cs typeface="Arial" pitchFamily="-20" charset="0"/>
                <a:sym typeface="Arial" pitchFamily="-20" charset="0"/>
              </a:endParaRPr>
            </a:p>
          </p:txBody>
        </p:sp>
      </p:grpSp>
      <p:sp>
        <p:nvSpPr>
          <p:cNvPr id="27670" name="Rectangle 51"/>
          <p:cNvSpPr>
            <a:spLocks/>
          </p:cNvSpPr>
          <p:nvPr/>
        </p:nvSpPr>
        <p:spPr bwMode="auto">
          <a:xfrm>
            <a:off x="3073400" y="990600"/>
            <a:ext cx="3429000" cy="2286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 dirty="0">
              <a:latin typeface="Calibri"/>
            </a:endParaRPr>
          </a:p>
        </p:txBody>
      </p:sp>
      <p:sp>
        <p:nvSpPr>
          <p:cNvPr id="27671" name="Rectangle 52"/>
          <p:cNvSpPr>
            <a:spLocks/>
          </p:cNvSpPr>
          <p:nvPr/>
        </p:nvSpPr>
        <p:spPr bwMode="auto">
          <a:xfrm>
            <a:off x="6273800" y="1155700"/>
            <a:ext cx="381000" cy="152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Rectangle 50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533400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rgbClr val="303031"/>
                </a:solidFill>
                <a:latin typeface="Carbel"/>
                <a:cs typeface="Carbel"/>
              </a:rPr>
              <a:t>Efectividad de Liderazgo y Reactivo</a:t>
            </a:r>
            <a:endParaRPr lang="es-ES_tradnl" dirty="0">
              <a:solidFill>
                <a:srgbClr val="303031"/>
              </a:solidFill>
              <a:latin typeface="Carbel"/>
              <a:cs typeface="Carbel"/>
            </a:endParaRPr>
          </a:p>
        </p:txBody>
      </p:sp>
      <p:sp>
        <p:nvSpPr>
          <p:cNvPr id="53" name="Text Placeholder 1"/>
          <p:cNvSpPr txBox="1">
            <a:spLocks/>
          </p:cNvSpPr>
          <p:nvPr/>
        </p:nvSpPr>
        <p:spPr>
          <a:xfrm>
            <a:off x="381000" y="6375162"/>
            <a:ext cx="5486400" cy="261588"/>
          </a:xfrm>
          <a:prstGeom prst="rect">
            <a:avLst/>
          </a:prstGeom>
        </p:spPr>
        <p:txBody>
          <a:bodyPr vert="horz" lIns="91248" tIns="45625" rIns="91248" bIns="45625" rtlCol="0"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marL="342179" marR="0" lvl="0" indent="-342179" algn="l" defTabSz="91247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CERTIFICACIÓN LEADERSHIP CIRCLE PROFILE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20000"/>
                  <a:lumOff val="80000"/>
                </a:scheme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499235" y="18290"/>
            <a:ext cx="3463165" cy="286510"/>
          </a:xfrm>
          <a:prstGeom prst="rect">
            <a:avLst/>
          </a:prstGeom>
        </p:spPr>
        <p:txBody>
          <a:bodyPr vert="horz" lIns="91248" tIns="45625" rIns="91248" bIns="45625" rtlCol="0"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pPr marL="342179" marR="0" lvl="0" indent="-342179" algn="l" defTabSz="91247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Evolucionando la práctica consciente del Liderazgo 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971694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1"/>
          <p:cNvSpPr txBox="1">
            <a:spLocks/>
          </p:cNvSpPr>
          <p:nvPr/>
        </p:nvSpPr>
        <p:spPr>
          <a:xfrm>
            <a:off x="381000" y="6375162"/>
            <a:ext cx="5486400" cy="261588"/>
          </a:xfrm>
          <a:prstGeom prst="rect">
            <a:avLst/>
          </a:prstGeom>
        </p:spPr>
        <p:txBody>
          <a:bodyPr vert="horz" lIns="91248" tIns="45625" rIns="91248" bIns="45625" rtlCol="0"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marL="342179" marR="0" lvl="0" indent="-342179" algn="l" defTabSz="91247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smtClean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CERTIFICACIÓN LEADERSHIP CIRCLE PROFILE</a:t>
            </a:r>
            <a:endParaRPr kumimoji="0" lang="es-ES" sz="1100" b="0" i="0" u="none" strike="noStrike" kern="1200" cap="none" spc="0" normalizeH="0" baseline="0">
              <a:ln>
                <a:noFill/>
              </a:ln>
              <a:solidFill>
                <a:schemeClr val="tx1">
                  <a:lumMod val="20000"/>
                  <a:lumOff val="80000"/>
                </a:scheme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63" name="Imagen 62" descr="perfil-en-blanco-LC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10369" t="16667" r="7833" b="23333"/>
              <a:stretch>
                <a:fillRect/>
              </a:stretch>
            </p:blipFill>
          </mc:Choice>
          <mc:Fallback>
            <p:blipFill>
              <a:blip r:embed="rId4"/>
              <a:srcRect l="10369" t="16667" r="7833" b="23333"/>
              <a:stretch>
                <a:fillRect/>
              </a:stretch>
            </p:blipFill>
          </mc:Fallback>
        </mc:AlternateContent>
        <p:spPr>
          <a:xfrm>
            <a:off x="228600" y="457200"/>
            <a:ext cx="5410200" cy="5615876"/>
          </a:xfrm>
          <a:prstGeom prst="rect">
            <a:avLst/>
          </a:prstGeom>
        </p:spPr>
      </p:pic>
      <p:sp>
        <p:nvSpPr>
          <p:cNvPr id="64" name="Title 4"/>
          <p:cNvSpPr>
            <a:spLocks noGrp="1"/>
          </p:cNvSpPr>
          <p:nvPr>
            <p:ph type="title"/>
          </p:nvPr>
        </p:nvSpPr>
        <p:spPr>
          <a:xfrm>
            <a:off x="5399641" y="457200"/>
            <a:ext cx="3744359" cy="533400"/>
          </a:xfrm>
        </p:spPr>
        <p:txBody>
          <a:bodyPr/>
          <a:lstStyle/>
          <a:p>
            <a:r>
              <a:rPr lang="es-ES" dirty="0" smtClean="0"/>
              <a:t>Gr</a:t>
            </a:r>
            <a:r>
              <a:rPr lang="es-ES" dirty="0" smtClean="0"/>
              <a:t>áfico </a:t>
            </a:r>
            <a:r>
              <a:rPr lang="es-ES" dirty="0" smtClean="0"/>
              <a:t>Leadership </a:t>
            </a:r>
            <a:r>
              <a:rPr lang="es-ES" dirty="0" smtClean="0"/>
              <a:t>Circle </a:t>
            </a:r>
            <a:r>
              <a:rPr lang="es-ES" dirty="0" smtClean="0"/>
              <a:t>Profile</a:t>
            </a:r>
            <a:r>
              <a:rPr lang="es-ES" baseline="30000" dirty="0" smtClean="0"/>
              <a:t>TM</a:t>
            </a:r>
            <a:br>
              <a:rPr lang="es-ES" baseline="30000" dirty="0" smtClean="0"/>
            </a:br>
            <a:r>
              <a:rPr lang="es-ES" sz="2800" dirty="0" smtClean="0"/>
              <a:t>CONSTRUCTO</a:t>
            </a:r>
            <a:endParaRPr lang="es-ES" dirty="0"/>
          </a:p>
        </p:txBody>
      </p:sp>
      <p:sp>
        <p:nvSpPr>
          <p:cNvPr id="6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902869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913" t="10598" r="1834" b="-1426"/>
          <a:stretch/>
        </p:blipFill>
        <p:spPr>
          <a:xfrm>
            <a:off x="0" y="304803"/>
            <a:ext cx="9144000" cy="5978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71599" y="3733801"/>
            <a:ext cx="187108" cy="457390"/>
          </a:xfrm>
          <a:prstGeom prst="rect">
            <a:avLst/>
          </a:prstGeom>
          <a:noFill/>
        </p:spPr>
        <p:txBody>
          <a:bodyPr wrap="none" lIns="91152" tIns="45578" rIns="91152" bIns="45578" rtlCol="0">
            <a:spAutoFit/>
          </a:bodyPr>
          <a:lstStyle/>
          <a:p>
            <a:endParaRPr lang="en-US" sz="2400" dirty="0">
              <a:solidFill>
                <a:srgbClr val="000000"/>
              </a:solidFill>
              <a:latin typeface="Times" pitchFamily="-20" charset="0"/>
              <a:cs typeface="Arial"/>
              <a:sym typeface="Times" pitchFamily="-2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648200"/>
            <a:ext cx="9144000" cy="2209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35" rIns="91269" bIns="45635" rtlCol="0" anchor="ctr"/>
          <a:lstStyle/>
          <a:p>
            <a:pPr algn="ctr"/>
            <a:endParaRPr lang="en-US" dirty="0">
              <a:latin typeface="Corbel Regular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600200" y="4800600"/>
            <a:ext cx="6019800" cy="179839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009170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lide093-0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802" y="990600"/>
            <a:ext cx="5229998" cy="5105400"/>
          </a:xfrm>
          <a:prstGeom prst="rect">
            <a:avLst/>
          </a:prstGeom>
        </p:spPr>
      </p:pic>
      <p:sp>
        <p:nvSpPr>
          <p:cNvPr id="10" name="Text Placeholder 1"/>
          <p:cNvSpPr txBox="1">
            <a:spLocks/>
          </p:cNvSpPr>
          <p:nvPr/>
        </p:nvSpPr>
        <p:spPr>
          <a:xfrm>
            <a:off x="381000" y="6375162"/>
            <a:ext cx="5486400" cy="261588"/>
          </a:xfrm>
          <a:prstGeom prst="rect">
            <a:avLst/>
          </a:prstGeom>
        </p:spPr>
        <p:txBody>
          <a:bodyPr vert="horz" lIns="91248" tIns="45625" rIns="91248" bIns="45625" rtlCol="0"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marL="342179" marR="0" lvl="0" indent="-342179" algn="l" defTabSz="91247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smtClean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CERTIFICACIÓN LEADERSHIP CIRCLE PROFILE</a:t>
            </a:r>
            <a:endParaRPr kumimoji="0" lang="es-ES" sz="1100" b="0" i="0" u="none" strike="noStrike" kern="1200" cap="none" spc="0" normalizeH="0" baseline="0">
              <a:ln>
                <a:noFill/>
              </a:ln>
              <a:solidFill>
                <a:schemeClr val="tx1">
                  <a:lumMod val="20000"/>
                  <a:lumOff val="80000"/>
                </a:scheme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/>
          <a:lstStyle/>
          <a:p>
            <a:r>
              <a:rPr lang="es-ES" dirty="0" smtClean="0"/>
              <a:t>Leadership Circle Profile</a:t>
            </a:r>
            <a:r>
              <a:rPr lang="es-ES" baseline="30000" dirty="0" smtClean="0"/>
              <a:t>TM</a:t>
            </a:r>
            <a:endParaRPr lang="es-ES" baseline="30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930944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047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13847"/>
            <a:ext cx="5651591" cy="56387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/>
          <a:lstStyle/>
          <a:p>
            <a:r>
              <a:rPr lang="es-ES" dirty="0" smtClean="0"/>
              <a:t>Creativo y</a:t>
            </a:r>
            <a:br>
              <a:rPr lang="es-ES" dirty="0" smtClean="0"/>
            </a:br>
            <a:r>
              <a:rPr lang="es-ES" dirty="0" smtClean="0"/>
              <a:t>Reactivo</a:t>
            </a:r>
            <a:endParaRPr lang="es-E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864683" y="3698456"/>
            <a:ext cx="426206" cy="16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463" tIns="40229" rIns="80463" bIns="40229">
            <a:spAutoFit/>
          </a:bodyPr>
          <a:lstStyle/>
          <a:p>
            <a:r>
              <a:rPr lang="en-US" sz="5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Identity</a:t>
            </a:r>
            <a:endParaRPr lang="en-US" sz="5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382315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382219" y="462280"/>
            <a:ext cx="8717280" cy="604520"/>
          </a:xfrm>
        </p:spPr>
        <p:txBody>
          <a:bodyPr/>
          <a:lstStyle/>
          <a:p>
            <a:r>
              <a:rPr lang="es-ES_tradnl" dirty="0" smtClean="0">
                <a:latin typeface="Corbel"/>
                <a:cs typeface="Corbel"/>
              </a:rPr>
              <a:t>Personas y</a:t>
            </a:r>
            <a:br>
              <a:rPr lang="es-ES_tradnl" dirty="0" smtClean="0">
                <a:latin typeface="Corbel"/>
                <a:cs typeface="Corbel"/>
              </a:rPr>
            </a:br>
            <a:r>
              <a:rPr lang="es-ES_tradnl" dirty="0" smtClean="0">
                <a:latin typeface="Corbel"/>
                <a:cs typeface="Corbel"/>
              </a:rPr>
              <a:t>Tarea</a:t>
            </a:r>
            <a:endParaRPr lang="es-ES_tradnl" dirty="0">
              <a:latin typeface="Corbel"/>
              <a:cs typeface="Corbel"/>
            </a:endParaRPr>
          </a:p>
        </p:txBody>
      </p:sp>
      <p:pic>
        <p:nvPicPr>
          <p:cNvPr id="10" name="Imagen 9" descr="People-Task-Spanish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533400"/>
            <a:ext cx="5486400" cy="5486400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934643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4 Cuadrantes</a:t>
            </a:r>
            <a:endParaRPr lang="es-ES"/>
          </a:p>
        </p:txBody>
      </p:sp>
      <p:pic>
        <p:nvPicPr>
          <p:cNvPr id="7" name="Imagen 6" descr="Combined-Cover-Spanish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0" y="457200"/>
            <a:ext cx="5638800" cy="5638800"/>
          </a:xfrm>
          <a:prstGeom prst="rect">
            <a:avLst/>
          </a:prstGeom>
        </p:spPr>
      </p:pic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553762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7932" y="668211"/>
            <a:ext cx="2679466" cy="1200137"/>
          </a:xfrm>
          <a:prstGeom prst="rect">
            <a:avLst/>
          </a:prstGeom>
          <a:noFill/>
        </p:spPr>
        <p:txBody>
          <a:bodyPr lIns="91248" tIns="45625" rIns="91248" bIns="45625">
            <a:spAutoFit/>
          </a:bodyPr>
          <a:lstStyle/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Relación generosa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Fomenta el trabajo en equipo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Colaborador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Mentoring y Desarrollo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Inteligencia Interpersonal</a:t>
            </a:r>
            <a:endParaRPr lang="es-ES" sz="1400" i="1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7945" y="2093918"/>
            <a:ext cx="1748817" cy="953915"/>
          </a:xfrm>
          <a:prstGeom prst="rect">
            <a:avLst/>
          </a:prstGeom>
          <a:noFill/>
        </p:spPr>
        <p:txBody>
          <a:bodyPr lIns="91248" tIns="45625" rIns="91248" bIns="45625">
            <a:spAutoFit/>
          </a:bodyPr>
          <a:lstStyle/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Lider Abnegado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Equilibrio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Compostura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Autodidacta</a:t>
            </a:r>
            <a:endParaRPr lang="es-ES" sz="1400" i="1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7936" y="3256763"/>
            <a:ext cx="2066974" cy="523028"/>
          </a:xfrm>
          <a:prstGeom prst="rect">
            <a:avLst/>
          </a:prstGeom>
          <a:noFill/>
        </p:spPr>
        <p:txBody>
          <a:bodyPr wrap="none" lIns="91248" tIns="45625" rIns="91248" bIns="45625">
            <a:spAutoFit/>
          </a:bodyPr>
          <a:lstStyle/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Integridad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Autenticidad con Valentía</a:t>
            </a:r>
            <a:endParaRPr lang="es-ES" sz="1400" i="1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7938" y="4042906"/>
            <a:ext cx="2014025" cy="738472"/>
          </a:xfrm>
          <a:prstGeom prst="rect">
            <a:avLst/>
          </a:prstGeom>
          <a:noFill/>
        </p:spPr>
        <p:txBody>
          <a:bodyPr wrap="none" lIns="91248" tIns="45625" rIns="91248" bIns="45625">
            <a:spAutoFit/>
          </a:bodyPr>
          <a:lstStyle/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Interés por la Comunidad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Productividad Sostenible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Pensamiento Sistémico</a:t>
            </a:r>
            <a:endParaRPr lang="es-ES" sz="1400" i="1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932" y="5031773"/>
            <a:ext cx="1808101" cy="953915"/>
          </a:xfrm>
          <a:prstGeom prst="rect">
            <a:avLst/>
          </a:prstGeom>
          <a:noFill/>
        </p:spPr>
        <p:txBody>
          <a:bodyPr wrap="none" lIns="91248" tIns="45625" rIns="91248" bIns="45625">
            <a:spAutoFit/>
          </a:bodyPr>
          <a:lstStyle/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Enfoque Estratégico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Con Propósito y Visión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Logra Resultados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Decisiones</a:t>
            </a:r>
          </a:p>
          <a:p>
            <a:pPr>
              <a:defRPr/>
            </a:pPr>
            <a:endParaRPr lang="es-ES" sz="1400" i="1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48" y="440174"/>
            <a:ext cx="1329782" cy="321585"/>
          </a:xfrm>
          <a:prstGeom prst="rect">
            <a:avLst/>
          </a:prstGeom>
          <a:noFill/>
        </p:spPr>
        <p:txBody>
          <a:bodyPr wrap="none" lIns="91248" tIns="45625" rIns="91248" bIns="45625">
            <a:spAutoFit/>
          </a:bodyPr>
          <a:lstStyle/>
          <a:p>
            <a:pPr>
              <a:defRPr/>
            </a:pPr>
            <a:r>
              <a:rPr lang="es-ES" sz="1500" b="1" spc="194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Relaciones</a:t>
            </a:r>
            <a:endParaRPr lang="es-ES" sz="1500" b="1" spc="194" dirty="0">
              <a:solidFill>
                <a:schemeClr val="accent2">
                  <a:lumMod val="50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354" y="1845395"/>
            <a:ext cx="1952273" cy="321585"/>
          </a:xfrm>
          <a:prstGeom prst="rect">
            <a:avLst/>
          </a:prstGeom>
          <a:noFill/>
        </p:spPr>
        <p:txBody>
          <a:bodyPr wrap="none" lIns="91248" tIns="45625" rIns="91248" bIns="45625">
            <a:spAutoFit/>
          </a:bodyPr>
          <a:lstStyle/>
          <a:p>
            <a:pPr>
              <a:defRPr/>
            </a:pPr>
            <a:r>
              <a:rPr lang="es-ES" sz="1500" b="1" spc="194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Autoconsciencia</a:t>
            </a:r>
            <a:endParaRPr lang="es-ES" sz="1500" b="1" spc="194" dirty="0">
              <a:solidFill>
                <a:schemeClr val="accent2">
                  <a:lumMod val="50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52" y="3028734"/>
            <a:ext cx="1584766" cy="321585"/>
          </a:xfrm>
          <a:prstGeom prst="rect">
            <a:avLst/>
          </a:prstGeom>
          <a:noFill/>
        </p:spPr>
        <p:txBody>
          <a:bodyPr wrap="none" lIns="91248" tIns="45625" rIns="91248" bIns="45625">
            <a:spAutoFit/>
          </a:bodyPr>
          <a:lstStyle/>
          <a:p>
            <a:pPr>
              <a:defRPr/>
            </a:pPr>
            <a:r>
              <a:rPr lang="es-ES" sz="1500" b="1" spc="194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Autenticidad</a:t>
            </a:r>
            <a:endParaRPr lang="es-ES" sz="1500" b="1" spc="194" dirty="0">
              <a:solidFill>
                <a:schemeClr val="accent2">
                  <a:lumMod val="50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358" y="3824115"/>
            <a:ext cx="2501005" cy="322974"/>
          </a:xfrm>
          <a:prstGeom prst="rect">
            <a:avLst/>
          </a:prstGeom>
          <a:noFill/>
        </p:spPr>
        <p:txBody>
          <a:bodyPr wrap="none" lIns="91248" tIns="45625" rIns="91248" bIns="45625">
            <a:spAutoFit/>
          </a:bodyPr>
          <a:lstStyle/>
          <a:p>
            <a:pPr>
              <a:defRPr/>
            </a:pPr>
            <a:r>
              <a:rPr lang="es-ES" sz="1500" b="1" spc="194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Consciencia Sistémica</a:t>
            </a:r>
            <a:endParaRPr lang="es-ES" sz="1500" b="1" spc="194" dirty="0">
              <a:solidFill>
                <a:schemeClr val="accent2">
                  <a:lumMod val="50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707" y="4803748"/>
            <a:ext cx="792011" cy="321585"/>
          </a:xfrm>
          <a:prstGeom prst="rect">
            <a:avLst/>
          </a:prstGeom>
          <a:noFill/>
        </p:spPr>
        <p:txBody>
          <a:bodyPr wrap="none" lIns="91248" tIns="45625" rIns="91248" bIns="45625">
            <a:spAutoFit/>
          </a:bodyPr>
          <a:lstStyle/>
          <a:p>
            <a:pPr>
              <a:defRPr/>
            </a:pPr>
            <a:r>
              <a:rPr lang="es-ES" sz="1500" b="1" spc="194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Logro</a:t>
            </a:r>
            <a:endParaRPr lang="es-ES" sz="1500" b="1" spc="194" dirty="0">
              <a:solidFill>
                <a:schemeClr val="accent2">
                  <a:lumMod val="50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23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s-ES" smtClean="0"/>
              <a:t>CERTIFICACIÓN LEADERSHIP CIRCLE PROFILE</a:t>
            </a:r>
            <a:endParaRPr lang="es-ES" dirty="0"/>
          </a:p>
        </p:txBody>
      </p:sp>
      <p:pic>
        <p:nvPicPr>
          <p:cNvPr id="17" name="Picture 16" descr="Slide050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57200"/>
            <a:ext cx="5575219" cy="5562600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21748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56715" y="1841973"/>
            <a:ext cx="2679466" cy="984693"/>
          </a:xfrm>
          <a:prstGeom prst="rect">
            <a:avLst/>
          </a:prstGeom>
          <a:noFill/>
        </p:spPr>
        <p:txBody>
          <a:bodyPr lIns="91248" tIns="45625" rIns="91248" bIns="45625">
            <a:spAutoFit/>
          </a:bodyPr>
          <a:lstStyle/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Conservador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Complaciente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Perteneciente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Pasivo</a:t>
            </a:r>
            <a:endParaRPr lang="es-ES" sz="1400" i="1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56734" y="3154741"/>
            <a:ext cx="1748817" cy="738472"/>
          </a:xfrm>
          <a:prstGeom prst="rect">
            <a:avLst/>
          </a:prstGeom>
          <a:noFill/>
        </p:spPr>
        <p:txBody>
          <a:bodyPr lIns="91248" tIns="45625" rIns="91248" bIns="45625">
            <a:spAutoFit/>
          </a:bodyPr>
          <a:lstStyle/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Distancia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Crítico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Arrogante</a:t>
            </a:r>
            <a:endParaRPr lang="es-ES" sz="1400" i="1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6723" y="4291861"/>
            <a:ext cx="1213475" cy="953915"/>
          </a:xfrm>
          <a:prstGeom prst="rect">
            <a:avLst/>
          </a:prstGeom>
          <a:noFill/>
        </p:spPr>
        <p:txBody>
          <a:bodyPr wrap="none" lIns="91248" tIns="45625" rIns="91248" bIns="45625">
            <a:spAutoFit/>
          </a:bodyPr>
          <a:lstStyle/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Autocrático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Ambición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Sobre-exigido</a:t>
            </a:r>
          </a:p>
          <a:p>
            <a:pPr>
              <a:defRPr/>
            </a:pPr>
            <a:r>
              <a:rPr lang="es-ES" sz="1400" i="1" smtClean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Perfecto</a:t>
            </a:r>
            <a:endParaRPr lang="es-ES" sz="1400" i="1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5136" y="1615485"/>
            <a:ext cx="1679558" cy="321585"/>
          </a:xfrm>
          <a:prstGeom prst="rect">
            <a:avLst/>
          </a:prstGeom>
          <a:noFill/>
        </p:spPr>
        <p:txBody>
          <a:bodyPr wrap="none" lIns="91248" tIns="45625" rIns="91248" bIns="45625">
            <a:spAutoFit/>
          </a:bodyPr>
          <a:lstStyle/>
          <a:p>
            <a:pPr>
              <a:defRPr/>
            </a:pPr>
            <a:r>
              <a:rPr lang="es-ES" sz="1500" b="1" spc="194" smtClean="0">
                <a:solidFill>
                  <a:srgbClr val="C00000"/>
                </a:solidFill>
                <a:latin typeface="Corbel" panose="020B0503020204020204" pitchFamily="34" charset="0"/>
                <a:cs typeface="Arial" pitchFamily="34" charset="0"/>
              </a:rPr>
              <a:t>Cumplimiento</a:t>
            </a:r>
            <a:endParaRPr lang="es-ES" sz="1500" b="1" spc="194" dirty="0">
              <a:solidFill>
                <a:srgbClr val="C00000"/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5144" y="2929792"/>
            <a:ext cx="1296912" cy="322974"/>
          </a:xfrm>
          <a:prstGeom prst="rect">
            <a:avLst/>
          </a:prstGeom>
          <a:noFill/>
        </p:spPr>
        <p:txBody>
          <a:bodyPr wrap="none" lIns="91248" tIns="45625" rIns="91248" bIns="45625">
            <a:spAutoFit/>
          </a:bodyPr>
          <a:lstStyle/>
          <a:p>
            <a:pPr>
              <a:defRPr/>
            </a:pPr>
            <a:r>
              <a:rPr lang="es-ES" sz="1500" b="1" spc="194" smtClean="0">
                <a:solidFill>
                  <a:srgbClr val="C00000"/>
                </a:solidFill>
                <a:latin typeface="Corbel" panose="020B0503020204020204" pitchFamily="34" charset="0"/>
                <a:cs typeface="Arial" pitchFamily="34" charset="0"/>
              </a:rPr>
              <a:t>Protección</a:t>
            </a:r>
            <a:endParaRPr lang="es-ES" sz="1500" b="1" spc="194" dirty="0">
              <a:solidFill>
                <a:srgbClr val="C00000"/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5153" y="4063830"/>
            <a:ext cx="977855" cy="321585"/>
          </a:xfrm>
          <a:prstGeom prst="rect">
            <a:avLst/>
          </a:prstGeom>
          <a:noFill/>
        </p:spPr>
        <p:txBody>
          <a:bodyPr wrap="none" lIns="91248" tIns="45625" rIns="91248" bIns="45625">
            <a:spAutoFit/>
          </a:bodyPr>
          <a:lstStyle/>
          <a:p>
            <a:pPr>
              <a:defRPr/>
            </a:pPr>
            <a:r>
              <a:rPr lang="es-ES" sz="1500" b="1" spc="194" smtClean="0">
                <a:solidFill>
                  <a:srgbClr val="C00000"/>
                </a:solidFill>
                <a:latin typeface="Corbel" panose="020B0503020204020204" pitchFamily="34" charset="0"/>
                <a:cs typeface="Arial" pitchFamily="34" charset="0"/>
              </a:rPr>
              <a:t>Control</a:t>
            </a:r>
            <a:endParaRPr lang="es-ES" sz="1500" b="1" spc="194" dirty="0">
              <a:solidFill>
                <a:srgbClr val="C00000"/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s-ES" smtClean="0"/>
              <a:t>CERTIFICACIÓN LEADERSHIP CIRCLE PROFILE</a:t>
            </a:r>
            <a:endParaRPr lang="es-ES" dirty="0"/>
          </a:p>
        </p:txBody>
      </p:sp>
      <p:pic>
        <p:nvPicPr>
          <p:cNvPr id="11" name="Picture 10" descr="Slide05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57201"/>
            <a:ext cx="5562772" cy="5550182"/>
          </a:xfrm>
          <a:prstGeom prst="rect">
            <a:avLst/>
          </a:prstGeom>
        </p:spPr>
      </p:pic>
      <p:sp>
        <p:nvSpPr>
          <p:cNvPr id="1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8367463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lide093-0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802" y="990600"/>
            <a:ext cx="5229998" cy="5105400"/>
          </a:xfrm>
          <a:prstGeom prst="rect">
            <a:avLst/>
          </a:prstGeom>
        </p:spPr>
      </p:pic>
      <p:sp>
        <p:nvSpPr>
          <p:cNvPr id="10" name="Text Placeholder 1"/>
          <p:cNvSpPr txBox="1">
            <a:spLocks/>
          </p:cNvSpPr>
          <p:nvPr/>
        </p:nvSpPr>
        <p:spPr>
          <a:xfrm>
            <a:off x="381000" y="6375162"/>
            <a:ext cx="5486400" cy="261588"/>
          </a:xfrm>
          <a:prstGeom prst="rect">
            <a:avLst/>
          </a:prstGeom>
        </p:spPr>
        <p:txBody>
          <a:bodyPr vert="horz" lIns="91248" tIns="45625" rIns="91248" bIns="45625" rtlCol="0"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marL="342179" marR="0" lvl="0" indent="-342179" algn="l" defTabSz="91247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smtClean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CERTIFICACIÓN LEADERSHIP CIRCLE PROFILE</a:t>
            </a:r>
            <a:endParaRPr kumimoji="0" lang="es-ES" sz="1100" b="0" i="0" u="none" strike="noStrike" kern="1200" cap="none" spc="0" normalizeH="0" baseline="0">
              <a:ln>
                <a:noFill/>
              </a:ln>
              <a:solidFill>
                <a:schemeClr val="tx1">
                  <a:lumMod val="20000"/>
                  <a:lumOff val="80000"/>
                </a:scheme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/>
          <a:lstStyle/>
          <a:p>
            <a:r>
              <a:rPr lang="es-ES" dirty="0" smtClean="0"/>
              <a:t>Leadership Circle Profile</a:t>
            </a:r>
            <a:r>
              <a:rPr lang="es-ES" baseline="30000" dirty="0" smtClean="0"/>
              <a:t>TM</a:t>
            </a:r>
            <a:endParaRPr lang="es-ES" baseline="30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930944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Slide093-0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802" y="990600"/>
            <a:ext cx="5229998" cy="510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251" y="457200"/>
            <a:ext cx="8555508" cy="533400"/>
          </a:xfrm>
        </p:spPr>
        <p:txBody>
          <a:bodyPr/>
          <a:lstStyle/>
          <a:p>
            <a:r>
              <a:rPr lang="es-ES" smtClean="0"/>
              <a:t>Escalas </a:t>
            </a:r>
            <a:br>
              <a:rPr lang="es-ES" smtClean="0"/>
            </a:br>
            <a:r>
              <a:rPr lang="es-ES" smtClean="0"/>
              <a:t>Resumen</a:t>
            </a:r>
            <a:endParaRPr lang="es-ES"/>
          </a:p>
        </p:txBody>
      </p:sp>
      <p:sp>
        <p:nvSpPr>
          <p:cNvPr id="9" name="Oval 6"/>
          <p:cNvSpPr>
            <a:spLocks/>
          </p:cNvSpPr>
          <p:nvPr/>
        </p:nvSpPr>
        <p:spPr bwMode="auto">
          <a:xfrm>
            <a:off x="2060576" y="2209800"/>
            <a:ext cx="454024" cy="2590800"/>
          </a:xfrm>
          <a:prstGeom prst="ellipse">
            <a:avLst/>
          </a:prstGeom>
          <a:noFill/>
          <a:ln w="38100">
            <a:solidFill>
              <a:schemeClr val="accent4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AU" sz="1600" dirty="0">
              <a:solidFill>
                <a:srgbClr val="660033"/>
              </a:solidFill>
              <a:latin typeface="Corbel Regular" charset="0"/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6375162"/>
            <a:ext cx="5486400" cy="261588"/>
          </a:xfrm>
        </p:spPr>
        <p:txBody>
          <a:bodyPr>
            <a:noAutofit/>
          </a:bodyPr>
          <a:lstStyle>
            <a:lvl1pPr>
              <a:buFontTx/>
              <a:buNone/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CERTIFICACIÓN LEADERSHIP </a:t>
            </a:r>
            <a:r>
              <a:rPr lang="en-US" dirty="0"/>
              <a:t>CIRCLE </a:t>
            </a:r>
            <a:r>
              <a:rPr lang="en-US" dirty="0" smtClean="0"/>
              <a:t>PROFILE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9235" y="18290"/>
            <a:ext cx="3463165" cy="286510"/>
          </a:xfrm>
        </p:spPr>
        <p:txBody>
          <a:bodyPr>
            <a:noAutofit/>
          </a:bodyPr>
          <a:lstStyle>
            <a:lvl1pPr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Evolucionando la práctica consciente del Liderazgo </a:t>
            </a:r>
            <a:endParaRPr lang="es-ES" noProof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600977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CG TLC Color Scheme">
      <a:dk1>
        <a:srgbClr val="5F6062"/>
      </a:dk1>
      <a:lt1>
        <a:sysClr val="window" lastClr="FFFFFF"/>
      </a:lt1>
      <a:dk2>
        <a:srgbClr val="AEAFB0"/>
      </a:dk2>
      <a:lt2>
        <a:srgbClr val="FFFFFF"/>
      </a:lt2>
      <a:accent1>
        <a:srgbClr val="F9A25E"/>
      </a:accent1>
      <a:accent2>
        <a:srgbClr val="B7D1ED"/>
      </a:accent2>
      <a:accent3>
        <a:srgbClr val="D2D6AB"/>
      </a:accent3>
      <a:accent4>
        <a:srgbClr val="B50938"/>
      </a:accent4>
      <a:accent5>
        <a:srgbClr val="B9AB97"/>
      </a:accent5>
      <a:accent6>
        <a:srgbClr val="80561B"/>
      </a:accent6>
      <a:hlink>
        <a:srgbClr val="B7D1ED"/>
      </a:hlink>
      <a:folHlink>
        <a:srgbClr val="D2D6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30365</TotalTime>
  <Words>392</Words>
  <Application>Microsoft Macintosh PowerPoint</Application>
  <PresentationFormat>Presentación en pantalla (4:3)</PresentationFormat>
  <Paragraphs>145</Paragraphs>
  <Slides>17</Slides>
  <Notes>17</Notes>
  <HiddenSlides>0</HiddenSlides>
  <MMClips>0</MMClips>
  <ScaleCrop>false</ScaleCrop>
  <HeadingPairs>
    <vt:vector size="4" baseType="variant"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Office Theme</vt:lpstr>
      <vt:lpstr>EVOLUCIONANDO LA PRÁCTICA CONSCIENTE DEL LIDERAZGO</vt:lpstr>
      <vt:lpstr>Leadership Circle ProfileTM</vt:lpstr>
      <vt:lpstr>Creativo y Reactivo</vt:lpstr>
      <vt:lpstr>Personas y Tarea</vt:lpstr>
      <vt:lpstr>4 Cuadrantes</vt:lpstr>
      <vt:lpstr>Diapositiva 6</vt:lpstr>
      <vt:lpstr>Diapositiva 7</vt:lpstr>
      <vt:lpstr>Leadership Circle ProfileTM</vt:lpstr>
      <vt:lpstr>Escalas  Resumen</vt:lpstr>
      <vt:lpstr>Escalas  Resumen</vt:lpstr>
      <vt:lpstr>Escalas  Resumen</vt:lpstr>
      <vt:lpstr>Escalas  Resumen</vt:lpstr>
      <vt:lpstr>Escala de Efectividad de Liderazgo</vt:lpstr>
      <vt:lpstr>Efectividad de Liderazgo y Creativo</vt:lpstr>
      <vt:lpstr>Efectividad de Liderazgo y Reactivo</vt:lpstr>
      <vt:lpstr>Gráfico Leadership Circle ProfileTM CONSTRUCTO</vt:lpstr>
      <vt:lpstr>Diapositiva 17</vt:lpstr>
    </vt:vector>
  </TitlesOfParts>
  <Manager/>
  <Company>Full Circle Group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Douglas Day</dc:creator>
  <cp:keywords/>
  <dc:description/>
  <cp:lastModifiedBy>Yolanda López Osuna</cp:lastModifiedBy>
  <cp:revision>620</cp:revision>
  <dcterms:created xsi:type="dcterms:W3CDTF">2018-03-05T19:19:35Z</dcterms:created>
  <dcterms:modified xsi:type="dcterms:W3CDTF">2018-03-05T19:27:27Z</dcterms:modified>
  <cp:category/>
</cp:coreProperties>
</file>