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30"/>
  </p:notesMasterIdLst>
  <p:sldIdLst>
    <p:sldId id="2222" r:id="rId3"/>
    <p:sldId id="263" r:id="rId4"/>
    <p:sldId id="406" r:id="rId5"/>
    <p:sldId id="2223" r:id="rId6"/>
    <p:sldId id="2232" r:id="rId7"/>
    <p:sldId id="2206" r:id="rId8"/>
    <p:sldId id="2230" r:id="rId9"/>
    <p:sldId id="527" r:id="rId10"/>
    <p:sldId id="2229" r:id="rId11"/>
    <p:sldId id="2205" r:id="rId12"/>
    <p:sldId id="2207" r:id="rId13"/>
    <p:sldId id="2208" r:id="rId14"/>
    <p:sldId id="2209" r:id="rId15"/>
    <p:sldId id="2210" r:id="rId16"/>
    <p:sldId id="2212" r:id="rId17"/>
    <p:sldId id="2213" r:id="rId18"/>
    <p:sldId id="2189" r:id="rId19"/>
    <p:sldId id="2228" r:id="rId20"/>
    <p:sldId id="2224" r:id="rId21"/>
    <p:sldId id="2215" r:id="rId22"/>
    <p:sldId id="2216" r:id="rId23"/>
    <p:sldId id="2217" r:id="rId24"/>
    <p:sldId id="2227" r:id="rId25"/>
    <p:sldId id="2219" r:id="rId26"/>
    <p:sldId id="2220" r:id="rId27"/>
    <p:sldId id="259" r:id="rId28"/>
    <p:sldId id="2163" r:id="rId29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8F4"/>
    <a:srgbClr val="09A7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0F18A6-FBD6-40D5-BB15-C228BF438433}" v="4" dt="2020-11-01T18:26:21.9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68"/>
    </p:cViewPr>
  </p:sorterViewPr>
  <p:notesViewPr>
    <p:cSldViewPr snapToGrid="0">
      <p:cViewPr varScale="1">
        <p:scale>
          <a:sx n="84" d="100"/>
          <a:sy n="84" d="100"/>
        </p:scale>
        <p:origin x="384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5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5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6DDC4A-D3EA-4239-9592-B4FC483ECEDA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F6149810-ADA6-4CCE-97A6-8CF0D70A4811}">
      <dgm:prSet/>
      <dgm:spPr/>
      <dgm:t>
        <a:bodyPr/>
        <a:lstStyle/>
        <a:p>
          <a:pPr>
            <a:defRPr b="1"/>
          </a:pPr>
          <a:r>
            <a:rPr lang="en-US" b="1" dirty="0"/>
            <a:t>Don’t</a:t>
          </a:r>
          <a:r>
            <a:rPr lang="en-US" dirty="0"/>
            <a:t> obsess about what you don’t like.</a:t>
          </a:r>
        </a:p>
      </dgm:t>
    </dgm:pt>
    <dgm:pt modelId="{0C351AC8-25F7-4570-B5B4-A3EA98CFAE0E}" type="parTrans" cxnId="{A1D6C2A3-1278-44C1-8C64-4C739A689AAE}">
      <dgm:prSet/>
      <dgm:spPr/>
      <dgm:t>
        <a:bodyPr/>
        <a:lstStyle/>
        <a:p>
          <a:endParaRPr lang="en-US"/>
        </a:p>
      </dgm:t>
    </dgm:pt>
    <dgm:pt modelId="{D762088F-0B2A-4D75-B719-31177ABCD7C2}" type="sibTrans" cxnId="{A1D6C2A3-1278-44C1-8C64-4C739A689AAE}">
      <dgm:prSet/>
      <dgm:spPr/>
      <dgm:t>
        <a:bodyPr/>
        <a:lstStyle/>
        <a:p>
          <a:endParaRPr lang="en-US"/>
        </a:p>
      </dgm:t>
    </dgm:pt>
    <dgm:pt modelId="{CED376F3-F274-4B7D-BF70-3D466D01ADD1}">
      <dgm:prSet/>
      <dgm:spPr/>
      <dgm:t>
        <a:bodyPr/>
        <a:lstStyle/>
        <a:p>
          <a:pPr>
            <a:defRPr b="1"/>
          </a:pPr>
          <a:r>
            <a:rPr lang="en-US" b="1"/>
            <a:t>Don’t</a:t>
          </a:r>
          <a:r>
            <a:rPr lang="en-US"/>
            <a:t> boil the ocean.</a:t>
          </a:r>
        </a:p>
      </dgm:t>
    </dgm:pt>
    <dgm:pt modelId="{7E360D62-2323-4AA0-9B3D-25DF2E96D0EE}" type="parTrans" cxnId="{34C93A3D-914B-4261-A7A0-9154A6E997BA}">
      <dgm:prSet/>
      <dgm:spPr/>
      <dgm:t>
        <a:bodyPr/>
        <a:lstStyle/>
        <a:p>
          <a:endParaRPr lang="en-US"/>
        </a:p>
      </dgm:t>
    </dgm:pt>
    <dgm:pt modelId="{4B3CEA91-140E-47A3-898E-F6A33EE0CFF2}" type="sibTrans" cxnId="{34C93A3D-914B-4261-A7A0-9154A6E997BA}">
      <dgm:prSet/>
      <dgm:spPr/>
      <dgm:t>
        <a:bodyPr/>
        <a:lstStyle/>
        <a:p>
          <a:endParaRPr lang="en-US"/>
        </a:p>
      </dgm:t>
    </dgm:pt>
    <dgm:pt modelId="{29801F36-EFA9-412C-9522-124011EA46C7}">
      <dgm:prSet/>
      <dgm:spPr/>
      <dgm:t>
        <a:bodyPr/>
        <a:lstStyle/>
        <a:p>
          <a:pPr>
            <a:defRPr b="1"/>
          </a:pPr>
          <a:r>
            <a:rPr lang="en-US" b="1"/>
            <a:t>Do</a:t>
          </a:r>
          <a:r>
            <a:rPr lang="en-US"/>
            <a:t> choose “One Big Thing” to work toward.</a:t>
          </a:r>
        </a:p>
      </dgm:t>
    </dgm:pt>
    <dgm:pt modelId="{8CD1DAB5-C6BE-4BB1-B538-51A36D253CA7}" type="parTrans" cxnId="{EBA80D44-4D14-4DD1-9E61-36661C9FCFFA}">
      <dgm:prSet/>
      <dgm:spPr/>
      <dgm:t>
        <a:bodyPr/>
        <a:lstStyle/>
        <a:p>
          <a:endParaRPr lang="en-US"/>
        </a:p>
      </dgm:t>
    </dgm:pt>
    <dgm:pt modelId="{AF4588B3-AD2B-4661-94A9-C68B76FD7C7C}" type="sibTrans" cxnId="{EBA80D44-4D14-4DD1-9E61-36661C9FCFFA}">
      <dgm:prSet/>
      <dgm:spPr/>
      <dgm:t>
        <a:bodyPr/>
        <a:lstStyle/>
        <a:p>
          <a:endParaRPr lang="en-US"/>
        </a:p>
      </dgm:t>
    </dgm:pt>
    <dgm:pt modelId="{5B65595F-7B33-4768-B54F-01294B15215F}">
      <dgm:prSet/>
      <dgm:spPr/>
      <dgm:t>
        <a:bodyPr/>
        <a:lstStyle/>
        <a:p>
          <a:pPr>
            <a:defRPr b="1"/>
          </a:pPr>
          <a:r>
            <a:rPr lang="en-US" b="1"/>
            <a:t>Do</a:t>
          </a:r>
          <a:r>
            <a:rPr lang="en-US"/>
            <a:t> select two supporting behavior changes:</a:t>
          </a:r>
        </a:p>
      </dgm:t>
    </dgm:pt>
    <dgm:pt modelId="{265B523D-83EF-4287-9EC4-017CD893DB85}" type="parTrans" cxnId="{8C14F57A-431F-40B2-A39E-D856533B5644}">
      <dgm:prSet/>
      <dgm:spPr/>
      <dgm:t>
        <a:bodyPr/>
        <a:lstStyle/>
        <a:p>
          <a:endParaRPr lang="en-US"/>
        </a:p>
      </dgm:t>
    </dgm:pt>
    <dgm:pt modelId="{EC3AAF94-C159-4338-BC95-C44DB3D1FDB6}" type="sibTrans" cxnId="{8C14F57A-431F-40B2-A39E-D856533B5644}">
      <dgm:prSet/>
      <dgm:spPr/>
      <dgm:t>
        <a:bodyPr/>
        <a:lstStyle/>
        <a:p>
          <a:endParaRPr lang="en-US"/>
        </a:p>
      </dgm:t>
    </dgm:pt>
    <dgm:pt modelId="{A5E80B90-4B74-4BA4-92AB-2CC0660D572B}">
      <dgm:prSet/>
      <dgm:spPr/>
      <dgm:t>
        <a:bodyPr/>
        <a:lstStyle/>
        <a:p>
          <a:r>
            <a:rPr lang="en-US"/>
            <a:t>do more of… </a:t>
          </a:r>
        </a:p>
      </dgm:t>
    </dgm:pt>
    <dgm:pt modelId="{001BD96C-6730-4925-9301-2DB6B27C582B}" type="parTrans" cxnId="{A33ACF93-9621-4F08-8B63-E5F2AB44BA9D}">
      <dgm:prSet/>
      <dgm:spPr/>
      <dgm:t>
        <a:bodyPr/>
        <a:lstStyle/>
        <a:p>
          <a:endParaRPr lang="en-US"/>
        </a:p>
      </dgm:t>
    </dgm:pt>
    <dgm:pt modelId="{09341EB6-6404-4048-BB62-753898A3AF2B}" type="sibTrans" cxnId="{A33ACF93-9621-4F08-8B63-E5F2AB44BA9D}">
      <dgm:prSet/>
      <dgm:spPr/>
      <dgm:t>
        <a:bodyPr/>
        <a:lstStyle/>
        <a:p>
          <a:endParaRPr lang="en-US"/>
        </a:p>
      </dgm:t>
    </dgm:pt>
    <dgm:pt modelId="{4B6C0966-6D7D-4A0C-A588-EDAF59DABD05}">
      <dgm:prSet/>
      <dgm:spPr/>
      <dgm:t>
        <a:bodyPr/>
        <a:lstStyle/>
        <a:p>
          <a:r>
            <a:rPr lang="en-US"/>
            <a:t>do less of…</a:t>
          </a:r>
        </a:p>
      </dgm:t>
    </dgm:pt>
    <dgm:pt modelId="{97674442-E22C-46C0-896E-756253DB33AD}" type="parTrans" cxnId="{6EFEBBDF-D331-4706-AC11-16F970627AC3}">
      <dgm:prSet/>
      <dgm:spPr/>
      <dgm:t>
        <a:bodyPr/>
        <a:lstStyle/>
        <a:p>
          <a:endParaRPr lang="en-US"/>
        </a:p>
      </dgm:t>
    </dgm:pt>
    <dgm:pt modelId="{C970910E-943C-41CC-B305-2C2BA5E1B6E6}" type="sibTrans" cxnId="{6EFEBBDF-D331-4706-AC11-16F970627AC3}">
      <dgm:prSet/>
      <dgm:spPr/>
      <dgm:t>
        <a:bodyPr/>
        <a:lstStyle/>
        <a:p>
          <a:endParaRPr lang="en-US"/>
        </a:p>
      </dgm:t>
    </dgm:pt>
    <dgm:pt modelId="{D93884CE-1C06-4946-902E-AF306A5CF4F0}">
      <dgm:prSet/>
      <dgm:spPr/>
      <dgm:t>
        <a:bodyPr/>
        <a:lstStyle/>
        <a:p>
          <a:pPr>
            <a:defRPr b="1"/>
          </a:pPr>
          <a:r>
            <a:rPr lang="en-US" b="1"/>
            <a:t>Do</a:t>
          </a:r>
          <a:r>
            <a:rPr lang="en-US"/>
            <a:t> declare it to those you work with.</a:t>
          </a:r>
        </a:p>
      </dgm:t>
    </dgm:pt>
    <dgm:pt modelId="{6D852B3D-88EF-4682-9FF0-EB82DFB8DF76}" type="parTrans" cxnId="{2344A7C7-CE88-45F5-B96C-4A0F88ECA5FD}">
      <dgm:prSet/>
      <dgm:spPr/>
      <dgm:t>
        <a:bodyPr/>
        <a:lstStyle/>
        <a:p>
          <a:endParaRPr lang="en-US"/>
        </a:p>
      </dgm:t>
    </dgm:pt>
    <dgm:pt modelId="{AD520162-E2DD-4257-8F95-CBD5C353C96B}" type="sibTrans" cxnId="{2344A7C7-CE88-45F5-B96C-4A0F88ECA5FD}">
      <dgm:prSet/>
      <dgm:spPr/>
      <dgm:t>
        <a:bodyPr/>
        <a:lstStyle/>
        <a:p>
          <a:endParaRPr lang="en-US"/>
        </a:p>
      </dgm:t>
    </dgm:pt>
    <dgm:pt modelId="{F4522656-95AF-4E56-82E8-29FEEB12940F}">
      <dgm:prSet/>
      <dgm:spPr/>
      <dgm:t>
        <a:bodyPr/>
        <a:lstStyle/>
        <a:p>
          <a:pPr>
            <a:defRPr b="1"/>
          </a:pPr>
          <a:r>
            <a:rPr lang="en-US" b="1"/>
            <a:t>Do</a:t>
          </a:r>
          <a:r>
            <a:rPr lang="en-US"/>
            <a:t> ask them for support.</a:t>
          </a:r>
        </a:p>
      </dgm:t>
    </dgm:pt>
    <dgm:pt modelId="{E64CEDA3-2AD6-436F-95B2-E3ECB04F1EE6}" type="parTrans" cxnId="{34BC16C7-60CF-4A83-90EA-0C44A27E8F2B}">
      <dgm:prSet/>
      <dgm:spPr/>
      <dgm:t>
        <a:bodyPr/>
        <a:lstStyle/>
        <a:p>
          <a:endParaRPr lang="en-US"/>
        </a:p>
      </dgm:t>
    </dgm:pt>
    <dgm:pt modelId="{A049828A-393A-4109-A9B8-504609F2E9B1}" type="sibTrans" cxnId="{34BC16C7-60CF-4A83-90EA-0C44A27E8F2B}">
      <dgm:prSet/>
      <dgm:spPr/>
      <dgm:t>
        <a:bodyPr/>
        <a:lstStyle/>
        <a:p>
          <a:endParaRPr lang="en-US"/>
        </a:p>
      </dgm:t>
    </dgm:pt>
    <dgm:pt modelId="{D13C4070-239A-49D3-8126-77FD399AD23B}">
      <dgm:prSet/>
      <dgm:spPr/>
      <dgm:t>
        <a:bodyPr/>
        <a:lstStyle/>
        <a:p>
          <a:pPr>
            <a:defRPr b="1"/>
          </a:pPr>
          <a:r>
            <a:rPr lang="en-US" b="1" dirty="0"/>
            <a:t>Do </a:t>
          </a:r>
          <a:r>
            <a:rPr lang="en-US" dirty="0"/>
            <a:t>continue to explore underlying beliefs &amp; assumptions.</a:t>
          </a:r>
        </a:p>
      </dgm:t>
    </dgm:pt>
    <dgm:pt modelId="{A1706AEC-95C8-46B1-B3ED-80E524BCFA13}" type="parTrans" cxnId="{C4C20F0B-0E71-452D-8D65-23ECCB05F697}">
      <dgm:prSet/>
      <dgm:spPr/>
      <dgm:t>
        <a:bodyPr/>
        <a:lstStyle/>
        <a:p>
          <a:endParaRPr lang="en-US"/>
        </a:p>
      </dgm:t>
    </dgm:pt>
    <dgm:pt modelId="{D1D3203E-5BF0-4DD7-A22B-85ABCF5B10C8}" type="sibTrans" cxnId="{C4C20F0B-0E71-452D-8D65-23ECCB05F697}">
      <dgm:prSet/>
      <dgm:spPr/>
      <dgm:t>
        <a:bodyPr/>
        <a:lstStyle/>
        <a:p>
          <a:endParaRPr lang="en-US"/>
        </a:p>
      </dgm:t>
    </dgm:pt>
    <dgm:pt modelId="{6198F54B-1E71-471A-AFAF-E2B98F1BA613}" type="pres">
      <dgm:prSet presAssocID="{D66DDC4A-D3EA-4239-9592-B4FC483ECEDA}" presName="root" presStyleCnt="0">
        <dgm:presLayoutVars>
          <dgm:dir/>
          <dgm:resizeHandles val="exact"/>
        </dgm:presLayoutVars>
      </dgm:prSet>
      <dgm:spPr/>
    </dgm:pt>
    <dgm:pt modelId="{B8059662-0FF2-4951-83E5-3D960362581C}" type="pres">
      <dgm:prSet presAssocID="{F6149810-ADA6-4CCE-97A6-8CF0D70A4811}" presName="compNode" presStyleCnt="0"/>
      <dgm:spPr/>
    </dgm:pt>
    <dgm:pt modelId="{4E133F0E-A89A-4FE7-AF6A-6B430BBD0B4A}" type="pres">
      <dgm:prSet presAssocID="{F6149810-ADA6-4CCE-97A6-8CF0D70A4811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d Face with No Fill"/>
        </a:ext>
      </dgm:extLst>
    </dgm:pt>
    <dgm:pt modelId="{50676DCB-CE4D-4953-AC08-7BE15AF48515}" type="pres">
      <dgm:prSet presAssocID="{F6149810-ADA6-4CCE-97A6-8CF0D70A4811}" presName="iconSpace" presStyleCnt="0"/>
      <dgm:spPr/>
    </dgm:pt>
    <dgm:pt modelId="{22530F93-BD15-4C20-8083-8DB1CC3A8EBC}" type="pres">
      <dgm:prSet presAssocID="{F6149810-ADA6-4CCE-97A6-8CF0D70A4811}" presName="parTx" presStyleLbl="revTx" presStyleIdx="0" presStyleCnt="14">
        <dgm:presLayoutVars>
          <dgm:chMax val="0"/>
          <dgm:chPref val="0"/>
        </dgm:presLayoutVars>
      </dgm:prSet>
      <dgm:spPr/>
    </dgm:pt>
    <dgm:pt modelId="{5CEC5FEB-5127-4094-8D95-621D60D36371}" type="pres">
      <dgm:prSet presAssocID="{F6149810-ADA6-4CCE-97A6-8CF0D70A4811}" presName="txSpace" presStyleCnt="0"/>
      <dgm:spPr/>
    </dgm:pt>
    <dgm:pt modelId="{AD89A3F8-9BB5-4F61-9F99-87E4B66BB2F8}" type="pres">
      <dgm:prSet presAssocID="{F6149810-ADA6-4CCE-97A6-8CF0D70A4811}" presName="desTx" presStyleLbl="revTx" presStyleIdx="1" presStyleCnt="14">
        <dgm:presLayoutVars/>
      </dgm:prSet>
      <dgm:spPr/>
    </dgm:pt>
    <dgm:pt modelId="{5A25402B-BBFF-4546-A075-8611D0671074}" type="pres">
      <dgm:prSet presAssocID="{D762088F-0B2A-4D75-B719-31177ABCD7C2}" presName="sibTrans" presStyleCnt="0"/>
      <dgm:spPr/>
    </dgm:pt>
    <dgm:pt modelId="{73605E00-9D53-48BB-961B-6F9ECE4986BE}" type="pres">
      <dgm:prSet presAssocID="{CED376F3-F274-4B7D-BF70-3D466D01ADD1}" presName="compNode" presStyleCnt="0"/>
      <dgm:spPr/>
    </dgm:pt>
    <dgm:pt modelId="{E509BA86-2FBD-48A0-99B1-B1E2E7A12A81}" type="pres">
      <dgm:prSet presAssocID="{CED376F3-F274-4B7D-BF70-3D466D01ADD1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bbles"/>
        </a:ext>
      </dgm:extLst>
    </dgm:pt>
    <dgm:pt modelId="{3709110A-DADC-48A4-9689-20A9A7BCD57C}" type="pres">
      <dgm:prSet presAssocID="{CED376F3-F274-4B7D-BF70-3D466D01ADD1}" presName="iconSpace" presStyleCnt="0"/>
      <dgm:spPr/>
    </dgm:pt>
    <dgm:pt modelId="{CAC2626E-855F-4907-AE3A-37156DEF3659}" type="pres">
      <dgm:prSet presAssocID="{CED376F3-F274-4B7D-BF70-3D466D01ADD1}" presName="parTx" presStyleLbl="revTx" presStyleIdx="2" presStyleCnt="14">
        <dgm:presLayoutVars>
          <dgm:chMax val="0"/>
          <dgm:chPref val="0"/>
        </dgm:presLayoutVars>
      </dgm:prSet>
      <dgm:spPr/>
    </dgm:pt>
    <dgm:pt modelId="{A0CAFF9E-5DA6-433D-9400-491D839AEC58}" type="pres">
      <dgm:prSet presAssocID="{CED376F3-F274-4B7D-BF70-3D466D01ADD1}" presName="txSpace" presStyleCnt="0"/>
      <dgm:spPr/>
    </dgm:pt>
    <dgm:pt modelId="{2D6FBF18-B947-4466-A4B6-3A29282402F8}" type="pres">
      <dgm:prSet presAssocID="{CED376F3-F274-4B7D-BF70-3D466D01ADD1}" presName="desTx" presStyleLbl="revTx" presStyleIdx="3" presStyleCnt="14">
        <dgm:presLayoutVars/>
      </dgm:prSet>
      <dgm:spPr/>
    </dgm:pt>
    <dgm:pt modelId="{C3F76478-75B3-4452-8452-168AC7B9FE03}" type="pres">
      <dgm:prSet presAssocID="{4B3CEA91-140E-47A3-898E-F6A33EE0CFF2}" presName="sibTrans" presStyleCnt="0"/>
      <dgm:spPr/>
    </dgm:pt>
    <dgm:pt modelId="{E96B844C-5463-407B-9076-8E516BC8AC5B}" type="pres">
      <dgm:prSet presAssocID="{29801F36-EFA9-412C-9522-124011EA46C7}" presName="compNode" presStyleCnt="0"/>
      <dgm:spPr/>
    </dgm:pt>
    <dgm:pt modelId="{10FA18F0-5D73-4731-8910-608AD0BB2539}" type="pres">
      <dgm:prSet presAssocID="{29801F36-EFA9-412C-9522-124011EA46C7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tecting Hand"/>
        </a:ext>
      </dgm:extLst>
    </dgm:pt>
    <dgm:pt modelId="{371BFF4D-D388-4A4C-B95F-C8733C4C9243}" type="pres">
      <dgm:prSet presAssocID="{29801F36-EFA9-412C-9522-124011EA46C7}" presName="iconSpace" presStyleCnt="0"/>
      <dgm:spPr/>
    </dgm:pt>
    <dgm:pt modelId="{92452D06-A070-4577-B96D-819E7886677A}" type="pres">
      <dgm:prSet presAssocID="{29801F36-EFA9-412C-9522-124011EA46C7}" presName="parTx" presStyleLbl="revTx" presStyleIdx="4" presStyleCnt="14">
        <dgm:presLayoutVars>
          <dgm:chMax val="0"/>
          <dgm:chPref val="0"/>
        </dgm:presLayoutVars>
      </dgm:prSet>
      <dgm:spPr/>
    </dgm:pt>
    <dgm:pt modelId="{ADB4168C-231B-45E0-A9B1-A1EF4F3323C8}" type="pres">
      <dgm:prSet presAssocID="{29801F36-EFA9-412C-9522-124011EA46C7}" presName="txSpace" presStyleCnt="0"/>
      <dgm:spPr/>
    </dgm:pt>
    <dgm:pt modelId="{39F20E42-E077-4538-83DD-B61C366A0E06}" type="pres">
      <dgm:prSet presAssocID="{29801F36-EFA9-412C-9522-124011EA46C7}" presName="desTx" presStyleLbl="revTx" presStyleIdx="5" presStyleCnt="14">
        <dgm:presLayoutVars/>
      </dgm:prSet>
      <dgm:spPr/>
    </dgm:pt>
    <dgm:pt modelId="{783922CD-90F3-4A9F-8E6C-55B1547F7D77}" type="pres">
      <dgm:prSet presAssocID="{AF4588B3-AD2B-4661-94A9-C68B76FD7C7C}" presName="sibTrans" presStyleCnt="0"/>
      <dgm:spPr/>
    </dgm:pt>
    <dgm:pt modelId="{8DF283C7-56F3-44C5-8FC2-3AFF0CE613AB}" type="pres">
      <dgm:prSet presAssocID="{5B65595F-7B33-4768-B54F-01294B15215F}" presName="compNode" presStyleCnt="0"/>
      <dgm:spPr/>
    </dgm:pt>
    <dgm:pt modelId="{CC838671-0438-4C7D-98B1-944659D2A06A}" type="pres">
      <dgm:prSet presAssocID="{5B65595F-7B33-4768-B54F-01294B15215F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9435B71A-B480-4D0A-A522-B124E4DE32AC}" type="pres">
      <dgm:prSet presAssocID="{5B65595F-7B33-4768-B54F-01294B15215F}" presName="iconSpace" presStyleCnt="0"/>
      <dgm:spPr/>
    </dgm:pt>
    <dgm:pt modelId="{461CFBD0-5B57-4154-BA88-8F2C21BC24DD}" type="pres">
      <dgm:prSet presAssocID="{5B65595F-7B33-4768-B54F-01294B15215F}" presName="parTx" presStyleLbl="revTx" presStyleIdx="6" presStyleCnt="14">
        <dgm:presLayoutVars>
          <dgm:chMax val="0"/>
          <dgm:chPref val="0"/>
        </dgm:presLayoutVars>
      </dgm:prSet>
      <dgm:spPr/>
    </dgm:pt>
    <dgm:pt modelId="{DC6FA1B6-82B9-46E5-8BEE-F0A98F77749C}" type="pres">
      <dgm:prSet presAssocID="{5B65595F-7B33-4768-B54F-01294B15215F}" presName="txSpace" presStyleCnt="0"/>
      <dgm:spPr/>
    </dgm:pt>
    <dgm:pt modelId="{F158CB0C-230A-47F8-9B5F-DBBD400FF2E3}" type="pres">
      <dgm:prSet presAssocID="{5B65595F-7B33-4768-B54F-01294B15215F}" presName="desTx" presStyleLbl="revTx" presStyleIdx="7" presStyleCnt="14">
        <dgm:presLayoutVars/>
      </dgm:prSet>
      <dgm:spPr/>
    </dgm:pt>
    <dgm:pt modelId="{C7B1231A-BDDE-46CB-8AC2-582761E6D7B6}" type="pres">
      <dgm:prSet presAssocID="{EC3AAF94-C159-4338-BC95-C44DB3D1FDB6}" presName="sibTrans" presStyleCnt="0"/>
      <dgm:spPr/>
    </dgm:pt>
    <dgm:pt modelId="{3B547D35-54E8-4164-B1EB-BF3754A37421}" type="pres">
      <dgm:prSet presAssocID="{D93884CE-1C06-4946-902E-AF306A5CF4F0}" presName="compNode" presStyleCnt="0"/>
      <dgm:spPr/>
    </dgm:pt>
    <dgm:pt modelId="{D473C0BA-B792-48CA-AC2E-CC02C4E04235}" type="pres">
      <dgm:prSet presAssocID="{D93884CE-1C06-4946-902E-AF306A5CF4F0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CA865850-B482-4099-820F-E9FB4D94676C}" type="pres">
      <dgm:prSet presAssocID="{D93884CE-1C06-4946-902E-AF306A5CF4F0}" presName="iconSpace" presStyleCnt="0"/>
      <dgm:spPr/>
    </dgm:pt>
    <dgm:pt modelId="{3BD91AF5-7B15-41CA-B4DC-2A43993213DB}" type="pres">
      <dgm:prSet presAssocID="{D93884CE-1C06-4946-902E-AF306A5CF4F0}" presName="parTx" presStyleLbl="revTx" presStyleIdx="8" presStyleCnt="14">
        <dgm:presLayoutVars>
          <dgm:chMax val="0"/>
          <dgm:chPref val="0"/>
        </dgm:presLayoutVars>
      </dgm:prSet>
      <dgm:spPr/>
    </dgm:pt>
    <dgm:pt modelId="{9925451F-E63D-4133-B72E-784AF5E10F34}" type="pres">
      <dgm:prSet presAssocID="{D93884CE-1C06-4946-902E-AF306A5CF4F0}" presName="txSpace" presStyleCnt="0"/>
      <dgm:spPr/>
    </dgm:pt>
    <dgm:pt modelId="{3C352297-01EB-4E2D-9169-AFBA9248D64B}" type="pres">
      <dgm:prSet presAssocID="{D93884CE-1C06-4946-902E-AF306A5CF4F0}" presName="desTx" presStyleLbl="revTx" presStyleIdx="9" presStyleCnt="14">
        <dgm:presLayoutVars/>
      </dgm:prSet>
      <dgm:spPr/>
    </dgm:pt>
    <dgm:pt modelId="{8E3BD02A-34FC-4713-835A-023F0AEE1248}" type="pres">
      <dgm:prSet presAssocID="{AD520162-E2DD-4257-8F95-CBD5C353C96B}" presName="sibTrans" presStyleCnt="0"/>
      <dgm:spPr/>
    </dgm:pt>
    <dgm:pt modelId="{75AB04DF-2440-4893-9E59-95C41AF3BC2F}" type="pres">
      <dgm:prSet presAssocID="{F4522656-95AF-4E56-82E8-29FEEB12940F}" presName="compNode" presStyleCnt="0"/>
      <dgm:spPr/>
    </dgm:pt>
    <dgm:pt modelId="{5FEE3798-F51C-4158-8DFC-61EA19DAE46C}" type="pres">
      <dgm:prSet presAssocID="{F4522656-95AF-4E56-82E8-29FEEB12940F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9AFA6135-5FB4-46DE-AAEC-67249799ED6F}" type="pres">
      <dgm:prSet presAssocID="{F4522656-95AF-4E56-82E8-29FEEB12940F}" presName="iconSpace" presStyleCnt="0"/>
      <dgm:spPr/>
    </dgm:pt>
    <dgm:pt modelId="{8C067B1C-1DFF-43C7-B7EF-59EFF57DAF62}" type="pres">
      <dgm:prSet presAssocID="{F4522656-95AF-4E56-82E8-29FEEB12940F}" presName="parTx" presStyleLbl="revTx" presStyleIdx="10" presStyleCnt="14">
        <dgm:presLayoutVars>
          <dgm:chMax val="0"/>
          <dgm:chPref val="0"/>
        </dgm:presLayoutVars>
      </dgm:prSet>
      <dgm:spPr/>
    </dgm:pt>
    <dgm:pt modelId="{931B048F-827A-497C-A3F9-6E46CE282452}" type="pres">
      <dgm:prSet presAssocID="{F4522656-95AF-4E56-82E8-29FEEB12940F}" presName="txSpace" presStyleCnt="0"/>
      <dgm:spPr/>
    </dgm:pt>
    <dgm:pt modelId="{9D1BA076-C665-4FD1-89B2-7E74AA264B33}" type="pres">
      <dgm:prSet presAssocID="{F4522656-95AF-4E56-82E8-29FEEB12940F}" presName="desTx" presStyleLbl="revTx" presStyleIdx="11" presStyleCnt="14">
        <dgm:presLayoutVars/>
      </dgm:prSet>
      <dgm:spPr/>
    </dgm:pt>
    <dgm:pt modelId="{7EAF0551-CA5B-4B99-8907-A69F7A0E7473}" type="pres">
      <dgm:prSet presAssocID="{A049828A-393A-4109-A9B8-504609F2E9B1}" presName="sibTrans" presStyleCnt="0"/>
      <dgm:spPr/>
    </dgm:pt>
    <dgm:pt modelId="{123B5BFA-76BB-4A0E-8C76-E87B8BB2DF04}" type="pres">
      <dgm:prSet presAssocID="{D13C4070-239A-49D3-8126-77FD399AD23B}" presName="compNode" presStyleCnt="0"/>
      <dgm:spPr/>
    </dgm:pt>
    <dgm:pt modelId="{C443804E-DD68-4235-9BA5-E21C145031D8}" type="pres">
      <dgm:prSet presAssocID="{D13C4070-239A-49D3-8126-77FD399AD23B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finity"/>
        </a:ext>
      </dgm:extLst>
    </dgm:pt>
    <dgm:pt modelId="{ACBDC780-D0BC-4573-8936-424031BA5361}" type="pres">
      <dgm:prSet presAssocID="{D13C4070-239A-49D3-8126-77FD399AD23B}" presName="iconSpace" presStyleCnt="0"/>
      <dgm:spPr/>
    </dgm:pt>
    <dgm:pt modelId="{0B0EB950-AD2A-4437-B2FC-AAAA1A111925}" type="pres">
      <dgm:prSet presAssocID="{D13C4070-239A-49D3-8126-77FD399AD23B}" presName="parTx" presStyleLbl="revTx" presStyleIdx="12" presStyleCnt="14">
        <dgm:presLayoutVars>
          <dgm:chMax val="0"/>
          <dgm:chPref val="0"/>
        </dgm:presLayoutVars>
      </dgm:prSet>
      <dgm:spPr/>
    </dgm:pt>
    <dgm:pt modelId="{AE9F6959-BD34-41C1-BEB1-2EEC8103CA32}" type="pres">
      <dgm:prSet presAssocID="{D13C4070-239A-49D3-8126-77FD399AD23B}" presName="txSpace" presStyleCnt="0"/>
      <dgm:spPr/>
    </dgm:pt>
    <dgm:pt modelId="{9205C485-0E7B-40CA-AB85-6D6D16EFDE72}" type="pres">
      <dgm:prSet presAssocID="{D13C4070-239A-49D3-8126-77FD399AD23B}" presName="desTx" presStyleLbl="revTx" presStyleIdx="13" presStyleCnt="14">
        <dgm:presLayoutVars/>
      </dgm:prSet>
      <dgm:spPr/>
    </dgm:pt>
  </dgm:ptLst>
  <dgm:cxnLst>
    <dgm:cxn modelId="{C4C20F0B-0E71-452D-8D65-23ECCB05F697}" srcId="{D66DDC4A-D3EA-4239-9592-B4FC483ECEDA}" destId="{D13C4070-239A-49D3-8126-77FD399AD23B}" srcOrd="6" destOrd="0" parTransId="{A1706AEC-95C8-46B1-B3ED-80E524BCFA13}" sibTransId="{D1D3203E-5BF0-4DD7-A22B-85ABCF5B10C8}"/>
    <dgm:cxn modelId="{AF486D1F-8117-4905-A211-6BA30465F3F9}" type="presOf" srcId="{CED376F3-F274-4B7D-BF70-3D466D01ADD1}" destId="{CAC2626E-855F-4907-AE3A-37156DEF3659}" srcOrd="0" destOrd="0" presId="urn:microsoft.com/office/officeart/2018/2/layout/IconLabelDescriptionList"/>
    <dgm:cxn modelId="{9105202C-8259-4E07-9D64-C31E35B715CE}" type="presOf" srcId="{D66DDC4A-D3EA-4239-9592-B4FC483ECEDA}" destId="{6198F54B-1E71-471A-AFAF-E2B98F1BA613}" srcOrd="0" destOrd="0" presId="urn:microsoft.com/office/officeart/2018/2/layout/IconLabelDescriptionList"/>
    <dgm:cxn modelId="{80771D36-D5ED-44D9-8972-811EC3B8711D}" type="presOf" srcId="{D93884CE-1C06-4946-902E-AF306A5CF4F0}" destId="{3BD91AF5-7B15-41CA-B4DC-2A43993213DB}" srcOrd="0" destOrd="0" presId="urn:microsoft.com/office/officeart/2018/2/layout/IconLabelDescriptionList"/>
    <dgm:cxn modelId="{34C93A3D-914B-4261-A7A0-9154A6E997BA}" srcId="{D66DDC4A-D3EA-4239-9592-B4FC483ECEDA}" destId="{CED376F3-F274-4B7D-BF70-3D466D01ADD1}" srcOrd="1" destOrd="0" parTransId="{7E360D62-2323-4AA0-9B3D-25DF2E96D0EE}" sibTransId="{4B3CEA91-140E-47A3-898E-F6A33EE0CFF2}"/>
    <dgm:cxn modelId="{CF85D042-D2C9-47A4-828E-A7FD77167064}" type="presOf" srcId="{A5E80B90-4B74-4BA4-92AB-2CC0660D572B}" destId="{F158CB0C-230A-47F8-9B5F-DBBD400FF2E3}" srcOrd="0" destOrd="0" presId="urn:microsoft.com/office/officeart/2018/2/layout/IconLabelDescriptionList"/>
    <dgm:cxn modelId="{EBA80D44-4D14-4DD1-9E61-36661C9FCFFA}" srcId="{D66DDC4A-D3EA-4239-9592-B4FC483ECEDA}" destId="{29801F36-EFA9-412C-9522-124011EA46C7}" srcOrd="2" destOrd="0" parTransId="{8CD1DAB5-C6BE-4BB1-B538-51A36D253CA7}" sibTransId="{AF4588B3-AD2B-4661-94A9-C68B76FD7C7C}"/>
    <dgm:cxn modelId="{E4F94766-8A94-4ACF-A739-6A668D045E24}" type="presOf" srcId="{5B65595F-7B33-4768-B54F-01294B15215F}" destId="{461CFBD0-5B57-4154-BA88-8F2C21BC24DD}" srcOrd="0" destOrd="0" presId="urn:microsoft.com/office/officeart/2018/2/layout/IconLabelDescriptionList"/>
    <dgm:cxn modelId="{04F58B6F-9FCC-46A0-93EF-68917241CED0}" type="presOf" srcId="{F4522656-95AF-4E56-82E8-29FEEB12940F}" destId="{8C067B1C-1DFF-43C7-B7EF-59EFF57DAF62}" srcOrd="0" destOrd="0" presId="urn:microsoft.com/office/officeart/2018/2/layout/IconLabelDescriptionList"/>
    <dgm:cxn modelId="{8C14F57A-431F-40B2-A39E-D856533B5644}" srcId="{D66DDC4A-D3EA-4239-9592-B4FC483ECEDA}" destId="{5B65595F-7B33-4768-B54F-01294B15215F}" srcOrd="3" destOrd="0" parTransId="{265B523D-83EF-4287-9EC4-017CD893DB85}" sibTransId="{EC3AAF94-C159-4338-BC95-C44DB3D1FDB6}"/>
    <dgm:cxn modelId="{A33ACF93-9621-4F08-8B63-E5F2AB44BA9D}" srcId="{5B65595F-7B33-4768-B54F-01294B15215F}" destId="{A5E80B90-4B74-4BA4-92AB-2CC0660D572B}" srcOrd="0" destOrd="0" parTransId="{001BD96C-6730-4925-9301-2DB6B27C582B}" sibTransId="{09341EB6-6404-4048-BB62-753898A3AF2B}"/>
    <dgm:cxn modelId="{A1D6C2A3-1278-44C1-8C64-4C739A689AAE}" srcId="{D66DDC4A-D3EA-4239-9592-B4FC483ECEDA}" destId="{F6149810-ADA6-4CCE-97A6-8CF0D70A4811}" srcOrd="0" destOrd="0" parTransId="{0C351AC8-25F7-4570-B5B4-A3EA98CFAE0E}" sibTransId="{D762088F-0B2A-4D75-B719-31177ABCD7C2}"/>
    <dgm:cxn modelId="{61906AAC-8F2D-4394-911B-DD610314E06E}" type="presOf" srcId="{29801F36-EFA9-412C-9522-124011EA46C7}" destId="{92452D06-A070-4577-B96D-819E7886677A}" srcOrd="0" destOrd="0" presId="urn:microsoft.com/office/officeart/2018/2/layout/IconLabelDescriptionList"/>
    <dgm:cxn modelId="{34BC16C7-60CF-4A83-90EA-0C44A27E8F2B}" srcId="{D66DDC4A-D3EA-4239-9592-B4FC483ECEDA}" destId="{F4522656-95AF-4E56-82E8-29FEEB12940F}" srcOrd="5" destOrd="0" parTransId="{E64CEDA3-2AD6-436F-95B2-E3ECB04F1EE6}" sibTransId="{A049828A-393A-4109-A9B8-504609F2E9B1}"/>
    <dgm:cxn modelId="{2344A7C7-CE88-45F5-B96C-4A0F88ECA5FD}" srcId="{D66DDC4A-D3EA-4239-9592-B4FC483ECEDA}" destId="{D93884CE-1C06-4946-902E-AF306A5CF4F0}" srcOrd="4" destOrd="0" parTransId="{6D852B3D-88EF-4682-9FF0-EB82DFB8DF76}" sibTransId="{AD520162-E2DD-4257-8F95-CBD5C353C96B}"/>
    <dgm:cxn modelId="{6EFEBBDF-D331-4706-AC11-16F970627AC3}" srcId="{5B65595F-7B33-4768-B54F-01294B15215F}" destId="{4B6C0966-6D7D-4A0C-A588-EDAF59DABD05}" srcOrd="1" destOrd="0" parTransId="{97674442-E22C-46C0-896E-756253DB33AD}" sibTransId="{C970910E-943C-41CC-B305-2C2BA5E1B6E6}"/>
    <dgm:cxn modelId="{46D737E4-5BC3-44A0-8C94-62127E1278C8}" type="presOf" srcId="{D13C4070-239A-49D3-8126-77FD399AD23B}" destId="{0B0EB950-AD2A-4437-B2FC-AAAA1A111925}" srcOrd="0" destOrd="0" presId="urn:microsoft.com/office/officeart/2018/2/layout/IconLabelDescriptionList"/>
    <dgm:cxn modelId="{5EAB0AEA-DB08-4025-823F-029C4F057713}" type="presOf" srcId="{4B6C0966-6D7D-4A0C-A588-EDAF59DABD05}" destId="{F158CB0C-230A-47F8-9B5F-DBBD400FF2E3}" srcOrd="0" destOrd="1" presId="urn:microsoft.com/office/officeart/2018/2/layout/IconLabelDescriptionList"/>
    <dgm:cxn modelId="{56C8F5F8-651F-4B6E-8FA1-976372B20E31}" type="presOf" srcId="{F6149810-ADA6-4CCE-97A6-8CF0D70A4811}" destId="{22530F93-BD15-4C20-8083-8DB1CC3A8EBC}" srcOrd="0" destOrd="0" presId="urn:microsoft.com/office/officeart/2018/2/layout/IconLabelDescriptionList"/>
    <dgm:cxn modelId="{D2EFC1BC-A9CA-40E1-90E1-91E4952B7C47}" type="presParOf" srcId="{6198F54B-1E71-471A-AFAF-E2B98F1BA613}" destId="{B8059662-0FF2-4951-83E5-3D960362581C}" srcOrd="0" destOrd="0" presId="urn:microsoft.com/office/officeart/2018/2/layout/IconLabelDescriptionList"/>
    <dgm:cxn modelId="{ECB370E7-9A97-4C70-88C5-9023D0761A05}" type="presParOf" srcId="{B8059662-0FF2-4951-83E5-3D960362581C}" destId="{4E133F0E-A89A-4FE7-AF6A-6B430BBD0B4A}" srcOrd="0" destOrd="0" presId="urn:microsoft.com/office/officeart/2018/2/layout/IconLabelDescriptionList"/>
    <dgm:cxn modelId="{27DE23D3-D849-44F3-981A-7393215D0D73}" type="presParOf" srcId="{B8059662-0FF2-4951-83E5-3D960362581C}" destId="{50676DCB-CE4D-4953-AC08-7BE15AF48515}" srcOrd="1" destOrd="0" presId="urn:microsoft.com/office/officeart/2018/2/layout/IconLabelDescriptionList"/>
    <dgm:cxn modelId="{97B1CEE6-896D-478C-B5E1-3818BC8851B5}" type="presParOf" srcId="{B8059662-0FF2-4951-83E5-3D960362581C}" destId="{22530F93-BD15-4C20-8083-8DB1CC3A8EBC}" srcOrd="2" destOrd="0" presId="urn:microsoft.com/office/officeart/2018/2/layout/IconLabelDescriptionList"/>
    <dgm:cxn modelId="{05F6A405-7F95-4145-BDBF-BADF5E702A92}" type="presParOf" srcId="{B8059662-0FF2-4951-83E5-3D960362581C}" destId="{5CEC5FEB-5127-4094-8D95-621D60D36371}" srcOrd="3" destOrd="0" presId="urn:microsoft.com/office/officeart/2018/2/layout/IconLabelDescriptionList"/>
    <dgm:cxn modelId="{3BBE8B89-61D3-440B-83F2-FEAFD7F2EAF0}" type="presParOf" srcId="{B8059662-0FF2-4951-83E5-3D960362581C}" destId="{AD89A3F8-9BB5-4F61-9F99-87E4B66BB2F8}" srcOrd="4" destOrd="0" presId="urn:microsoft.com/office/officeart/2018/2/layout/IconLabelDescriptionList"/>
    <dgm:cxn modelId="{DF423A4D-B920-4663-9015-1D26CA2F86D9}" type="presParOf" srcId="{6198F54B-1E71-471A-AFAF-E2B98F1BA613}" destId="{5A25402B-BBFF-4546-A075-8611D0671074}" srcOrd="1" destOrd="0" presId="urn:microsoft.com/office/officeart/2018/2/layout/IconLabelDescriptionList"/>
    <dgm:cxn modelId="{CBF54490-3B23-4766-8F52-4EB67A757A55}" type="presParOf" srcId="{6198F54B-1E71-471A-AFAF-E2B98F1BA613}" destId="{73605E00-9D53-48BB-961B-6F9ECE4986BE}" srcOrd="2" destOrd="0" presId="urn:microsoft.com/office/officeart/2018/2/layout/IconLabelDescriptionList"/>
    <dgm:cxn modelId="{B830C3DD-185A-4C47-9251-22ED31BEBD90}" type="presParOf" srcId="{73605E00-9D53-48BB-961B-6F9ECE4986BE}" destId="{E509BA86-2FBD-48A0-99B1-B1E2E7A12A81}" srcOrd="0" destOrd="0" presId="urn:microsoft.com/office/officeart/2018/2/layout/IconLabelDescriptionList"/>
    <dgm:cxn modelId="{B29769C2-4812-4F3A-B9C2-5D034044E077}" type="presParOf" srcId="{73605E00-9D53-48BB-961B-6F9ECE4986BE}" destId="{3709110A-DADC-48A4-9689-20A9A7BCD57C}" srcOrd="1" destOrd="0" presId="urn:microsoft.com/office/officeart/2018/2/layout/IconLabelDescriptionList"/>
    <dgm:cxn modelId="{39F78430-8575-48BD-A282-E71457118AF2}" type="presParOf" srcId="{73605E00-9D53-48BB-961B-6F9ECE4986BE}" destId="{CAC2626E-855F-4907-AE3A-37156DEF3659}" srcOrd="2" destOrd="0" presId="urn:microsoft.com/office/officeart/2018/2/layout/IconLabelDescriptionList"/>
    <dgm:cxn modelId="{60D8FBA4-1F0C-48B7-AC9B-03F4A113A550}" type="presParOf" srcId="{73605E00-9D53-48BB-961B-6F9ECE4986BE}" destId="{A0CAFF9E-5DA6-433D-9400-491D839AEC58}" srcOrd="3" destOrd="0" presId="urn:microsoft.com/office/officeart/2018/2/layout/IconLabelDescriptionList"/>
    <dgm:cxn modelId="{DE7D04E1-554D-4B24-81FB-DC61CA8EE7DE}" type="presParOf" srcId="{73605E00-9D53-48BB-961B-6F9ECE4986BE}" destId="{2D6FBF18-B947-4466-A4B6-3A29282402F8}" srcOrd="4" destOrd="0" presId="urn:microsoft.com/office/officeart/2018/2/layout/IconLabelDescriptionList"/>
    <dgm:cxn modelId="{EB383B1D-5D30-4E9C-9059-52D56FB30996}" type="presParOf" srcId="{6198F54B-1E71-471A-AFAF-E2B98F1BA613}" destId="{C3F76478-75B3-4452-8452-168AC7B9FE03}" srcOrd="3" destOrd="0" presId="urn:microsoft.com/office/officeart/2018/2/layout/IconLabelDescriptionList"/>
    <dgm:cxn modelId="{96247782-2307-4428-888A-89918EBACBA8}" type="presParOf" srcId="{6198F54B-1E71-471A-AFAF-E2B98F1BA613}" destId="{E96B844C-5463-407B-9076-8E516BC8AC5B}" srcOrd="4" destOrd="0" presId="urn:microsoft.com/office/officeart/2018/2/layout/IconLabelDescriptionList"/>
    <dgm:cxn modelId="{2F18F401-657A-48C1-90FA-6219006BD550}" type="presParOf" srcId="{E96B844C-5463-407B-9076-8E516BC8AC5B}" destId="{10FA18F0-5D73-4731-8910-608AD0BB2539}" srcOrd="0" destOrd="0" presId="urn:microsoft.com/office/officeart/2018/2/layout/IconLabelDescriptionList"/>
    <dgm:cxn modelId="{B5F99D4D-7440-4637-B068-AA843C9C1D91}" type="presParOf" srcId="{E96B844C-5463-407B-9076-8E516BC8AC5B}" destId="{371BFF4D-D388-4A4C-B95F-C8733C4C9243}" srcOrd="1" destOrd="0" presId="urn:microsoft.com/office/officeart/2018/2/layout/IconLabelDescriptionList"/>
    <dgm:cxn modelId="{AC376D9A-65B2-472C-A02F-28AC8E7B99D6}" type="presParOf" srcId="{E96B844C-5463-407B-9076-8E516BC8AC5B}" destId="{92452D06-A070-4577-B96D-819E7886677A}" srcOrd="2" destOrd="0" presId="urn:microsoft.com/office/officeart/2018/2/layout/IconLabelDescriptionList"/>
    <dgm:cxn modelId="{9AB57A10-644F-4242-8777-70121018D6C2}" type="presParOf" srcId="{E96B844C-5463-407B-9076-8E516BC8AC5B}" destId="{ADB4168C-231B-45E0-A9B1-A1EF4F3323C8}" srcOrd="3" destOrd="0" presId="urn:microsoft.com/office/officeart/2018/2/layout/IconLabelDescriptionList"/>
    <dgm:cxn modelId="{4275983D-4AEF-481B-9B83-A5E05C93231F}" type="presParOf" srcId="{E96B844C-5463-407B-9076-8E516BC8AC5B}" destId="{39F20E42-E077-4538-83DD-B61C366A0E06}" srcOrd="4" destOrd="0" presId="urn:microsoft.com/office/officeart/2018/2/layout/IconLabelDescriptionList"/>
    <dgm:cxn modelId="{BF5D8A33-22D0-4C66-81A3-5DD78AE76367}" type="presParOf" srcId="{6198F54B-1E71-471A-AFAF-E2B98F1BA613}" destId="{783922CD-90F3-4A9F-8E6C-55B1547F7D77}" srcOrd="5" destOrd="0" presId="urn:microsoft.com/office/officeart/2018/2/layout/IconLabelDescriptionList"/>
    <dgm:cxn modelId="{01196CD3-5C33-47D3-8E6B-FBD794D79E43}" type="presParOf" srcId="{6198F54B-1E71-471A-AFAF-E2B98F1BA613}" destId="{8DF283C7-56F3-44C5-8FC2-3AFF0CE613AB}" srcOrd="6" destOrd="0" presId="urn:microsoft.com/office/officeart/2018/2/layout/IconLabelDescriptionList"/>
    <dgm:cxn modelId="{C56A4046-02C9-4ABB-9620-9A01A0B3D4A7}" type="presParOf" srcId="{8DF283C7-56F3-44C5-8FC2-3AFF0CE613AB}" destId="{CC838671-0438-4C7D-98B1-944659D2A06A}" srcOrd="0" destOrd="0" presId="urn:microsoft.com/office/officeart/2018/2/layout/IconLabelDescriptionList"/>
    <dgm:cxn modelId="{14AE1A30-0C04-4637-8CE9-332F4DA36B17}" type="presParOf" srcId="{8DF283C7-56F3-44C5-8FC2-3AFF0CE613AB}" destId="{9435B71A-B480-4D0A-A522-B124E4DE32AC}" srcOrd="1" destOrd="0" presId="urn:microsoft.com/office/officeart/2018/2/layout/IconLabelDescriptionList"/>
    <dgm:cxn modelId="{F98728E2-720A-4075-BA72-740DC7C743E4}" type="presParOf" srcId="{8DF283C7-56F3-44C5-8FC2-3AFF0CE613AB}" destId="{461CFBD0-5B57-4154-BA88-8F2C21BC24DD}" srcOrd="2" destOrd="0" presId="urn:microsoft.com/office/officeart/2018/2/layout/IconLabelDescriptionList"/>
    <dgm:cxn modelId="{C4A39E84-D5FF-40CF-960F-89D9B46F11DD}" type="presParOf" srcId="{8DF283C7-56F3-44C5-8FC2-3AFF0CE613AB}" destId="{DC6FA1B6-82B9-46E5-8BEE-F0A98F77749C}" srcOrd="3" destOrd="0" presId="urn:microsoft.com/office/officeart/2018/2/layout/IconLabelDescriptionList"/>
    <dgm:cxn modelId="{FC0FEADA-142E-4495-ACF0-27CF44DB9766}" type="presParOf" srcId="{8DF283C7-56F3-44C5-8FC2-3AFF0CE613AB}" destId="{F158CB0C-230A-47F8-9B5F-DBBD400FF2E3}" srcOrd="4" destOrd="0" presId="urn:microsoft.com/office/officeart/2018/2/layout/IconLabelDescriptionList"/>
    <dgm:cxn modelId="{62534497-9280-4EE9-BCC9-CD6049BFBADB}" type="presParOf" srcId="{6198F54B-1E71-471A-AFAF-E2B98F1BA613}" destId="{C7B1231A-BDDE-46CB-8AC2-582761E6D7B6}" srcOrd="7" destOrd="0" presId="urn:microsoft.com/office/officeart/2018/2/layout/IconLabelDescriptionList"/>
    <dgm:cxn modelId="{C416F37F-1750-48CD-A899-173CBE9955EE}" type="presParOf" srcId="{6198F54B-1E71-471A-AFAF-E2B98F1BA613}" destId="{3B547D35-54E8-4164-B1EB-BF3754A37421}" srcOrd="8" destOrd="0" presId="urn:microsoft.com/office/officeart/2018/2/layout/IconLabelDescriptionList"/>
    <dgm:cxn modelId="{D3CC6303-415F-4D26-85F2-94E12BA51CD6}" type="presParOf" srcId="{3B547D35-54E8-4164-B1EB-BF3754A37421}" destId="{D473C0BA-B792-48CA-AC2E-CC02C4E04235}" srcOrd="0" destOrd="0" presId="urn:microsoft.com/office/officeart/2018/2/layout/IconLabelDescriptionList"/>
    <dgm:cxn modelId="{212126FD-5BF6-47C0-BA65-74426FC88BD2}" type="presParOf" srcId="{3B547D35-54E8-4164-B1EB-BF3754A37421}" destId="{CA865850-B482-4099-820F-E9FB4D94676C}" srcOrd="1" destOrd="0" presId="urn:microsoft.com/office/officeart/2018/2/layout/IconLabelDescriptionList"/>
    <dgm:cxn modelId="{5AFBF75C-82F6-44B0-ABC6-9E3602FF33D9}" type="presParOf" srcId="{3B547D35-54E8-4164-B1EB-BF3754A37421}" destId="{3BD91AF5-7B15-41CA-B4DC-2A43993213DB}" srcOrd="2" destOrd="0" presId="urn:microsoft.com/office/officeart/2018/2/layout/IconLabelDescriptionList"/>
    <dgm:cxn modelId="{642EF23E-98AA-49FF-92CB-ABD9242982E2}" type="presParOf" srcId="{3B547D35-54E8-4164-B1EB-BF3754A37421}" destId="{9925451F-E63D-4133-B72E-784AF5E10F34}" srcOrd="3" destOrd="0" presId="urn:microsoft.com/office/officeart/2018/2/layout/IconLabelDescriptionList"/>
    <dgm:cxn modelId="{FD1AE2F8-8082-426D-A308-78705944F7D7}" type="presParOf" srcId="{3B547D35-54E8-4164-B1EB-BF3754A37421}" destId="{3C352297-01EB-4E2D-9169-AFBA9248D64B}" srcOrd="4" destOrd="0" presId="urn:microsoft.com/office/officeart/2018/2/layout/IconLabelDescriptionList"/>
    <dgm:cxn modelId="{4E23AA53-D286-4899-AC1C-6846BB23B67C}" type="presParOf" srcId="{6198F54B-1E71-471A-AFAF-E2B98F1BA613}" destId="{8E3BD02A-34FC-4713-835A-023F0AEE1248}" srcOrd="9" destOrd="0" presId="urn:microsoft.com/office/officeart/2018/2/layout/IconLabelDescriptionList"/>
    <dgm:cxn modelId="{69F2512B-9581-4B85-A1CB-E7050050907F}" type="presParOf" srcId="{6198F54B-1E71-471A-AFAF-E2B98F1BA613}" destId="{75AB04DF-2440-4893-9E59-95C41AF3BC2F}" srcOrd="10" destOrd="0" presId="urn:microsoft.com/office/officeart/2018/2/layout/IconLabelDescriptionList"/>
    <dgm:cxn modelId="{6A2AF587-50D2-498E-9298-888630CB290B}" type="presParOf" srcId="{75AB04DF-2440-4893-9E59-95C41AF3BC2F}" destId="{5FEE3798-F51C-4158-8DFC-61EA19DAE46C}" srcOrd="0" destOrd="0" presId="urn:microsoft.com/office/officeart/2018/2/layout/IconLabelDescriptionList"/>
    <dgm:cxn modelId="{92A2F0C7-8A0F-4A14-A939-C2C3723836D7}" type="presParOf" srcId="{75AB04DF-2440-4893-9E59-95C41AF3BC2F}" destId="{9AFA6135-5FB4-46DE-AAEC-67249799ED6F}" srcOrd="1" destOrd="0" presId="urn:microsoft.com/office/officeart/2018/2/layout/IconLabelDescriptionList"/>
    <dgm:cxn modelId="{D8447C56-C9CC-4E82-A704-C1DC067996C5}" type="presParOf" srcId="{75AB04DF-2440-4893-9E59-95C41AF3BC2F}" destId="{8C067B1C-1DFF-43C7-B7EF-59EFF57DAF62}" srcOrd="2" destOrd="0" presId="urn:microsoft.com/office/officeart/2018/2/layout/IconLabelDescriptionList"/>
    <dgm:cxn modelId="{37B0C37D-D254-462A-8D24-687059771353}" type="presParOf" srcId="{75AB04DF-2440-4893-9E59-95C41AF3BC2F}" destId="{931B048F-827A-497C-A3F9-6E46CE282452}" srcOrd="3" destOrd="0" presId="urn:microsoft.com/office/officeart/2018/2/layout/IconLabelDescriptionList"/>
    <dgm:cxn modelId="{3338AE4C-032E-42AD-A1A7-5542151864DE}" type="presParOf" srcId="{75AB04DF-2440-4893-9E59-95C41AF3BC2F}" destId="{9D1BA076-C665-4FD1-89B2-7E74AA264B33}" srcOrd="4" destOrd="0" presId="urn:microsoft.com/office/officeart/2018/2/layout/IconLabelDescriptionList"/>
    <dgm:cxn modelId="{86F7B56D-724B-465B-A72A-0100C448ACD0}" type="presParOf" srcId="{6198F54B-1E71-471A-AFAF-E2B98F1BA613}" destId="{7EAF0551-CA5B-4B99-8907-A69F7A0E7473}" srcOrd="11" destOrd="0" presId="urn:microsoft.com/office/officeart/2018/2/layout/IconLabelDescriptionList"/>
    <dgm:cxn modelId="{6A862487-169B-4437-982B-FEA409CB7FFC}" type="presParOf" srcId="{6198F54B-1E71-471A-AFAF-E2B98F1BA613}" destId="{123B5BFA-76BB-4A0E-8C76-E87B8BB2DF04}" srcOrd="12" destOrd="0" presId="urn:microsoft.com/office/officeart/2018/2/layout/IconLabelDescriptionList"/>
    <dgm:cxn modelId="{0E97F37B-14E4-4AE9-A6A3-CC03C4714693}" type="presParOf" srcId="{123B5BFA-76BB-4A0E-8C76-E87B8BB2DF04}" destId="{C443804E-DD68-4235-9BA5-E21C145031D8}" srcOrd="0" destOrd="0" presId="urn:microsoft.com/office/officeart/2018/2/layout/IconLabelDescriptionList"/>
    <dgm:cxn modelId="{A659AED2-B545-4E8C-A8F0-A3A7C0B34969}" type="presParOf" srcId="{123B5BFA-76BB-4A0E-8C76-E87B8BB2DF04}" destId="{ACBDC780-D0BC-4573-8936-424031BA5361}" srcOrd="1" destOrd="0" presId="urn:microsoft.com/office/officeart/2018/2/layout/IconLabelDescriptionList"/>
    <dgm:cxn modelId="{ED5F1659-D98B-4004-9C2E-487E28DDE6E1}" type="presParOf" srcId="{123B5BFA-76BB-4A0E-8C76-E87B8BB2DF04}" destId="{0B0EB950-AD2A-4437-B2FC-AAAA1A111925}" srcOrd="2" destOrd="0" presId="urn:microsoft.com/office/officeart/2018/2/layout/IconLabelDescriptionList"/>
    <dgm:cxn modelId="{7AD1D3D7-ED4C-4E20-BB67-390A1C5169DF}" type="presParOf" srcId="{123B5BFA-76BB-4A0E-8C76-E87B8BB2DF04}" destId="{AE9F6959-BD34-41C1-BEB1-2EEC8103CA32}" srcOrd="3" destOrd="0" presId="urn:microsoft.com/office/officeart/2018/2/layout/IconLabelDescriptionList"/>
    <dgm:cxn modelId="{24EC2F08-7E1D-4769-B1C9-BC82422424DB}" type="presParOf" srcId="{123B5BFA-76BB-4A0E-8C76-E87B8BB2DF04}" destId="{9205C485-0E7B-40CA-AB85-6D6D16EFDE7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33F0E-A89A-4FE7-AF6A-6B430BBD0B4A}">
      <dsp:nvSpPr>
        <dsp:cNvPr id="0" name=""/>
        <dsp:cNvSpPr/>
      </dsp:nvSpPr>
      <dsp:spPr>
        <a:xfrm>
          <a:off x="2344" y="1196949"/>
          <a:ext cx="456996" cy="4569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530F93-BD15-4C20-8083-8DB1CC3A8EBC}">
      <dsp:nvSpPr>
        <dsp:cNvPr id="0" name=""/>
        <dsp:cNvSpPr/>
      </dsp:nvSpPr>
      <dsp:spPr>
        <a:xfrm>
          <a:off x="2344" y="1738167"/>
          <a:ext cx="1305703" cy="980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1" kern="1200" dirty="0"/>
            <a:t>Don’t</a:t>
          </a:r>
          <a:r>
            <a:rPr lang="en-US" sz="1400" kern="1200" dirty="0"/>
            <a:t> obsess about what you don’t like.</a:t>
          </a:r>
        </a:p>
      </dsp:txBody>
      <dsp:txXfrm>
        <a:off x="2344" y="1738167"/>
        <a:ext cx="1305703" cy="980687"/>
      </dsp:txXfrm>
    </dsp:sp>
    <dsp:sp modelId="{AD89A3F8-9BB5-4F61-9F99-87E4B66BB2F8}">
      <dsp:nvSpPr>
        <dsp:cNvPr id="0" name=""/>
        <dsp:cNvSpPr/>
      </dsp:nvSpPr>
      <dsp:spPr>
        <a:xfrm>
          <a:off x="2344" y="2758028"/>
          <a:ext cx="1305703" cy="397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09BA86-2FBD-48A0-99B1-B1E2E7A12A81}">
      <dsp:nvSpPr>
        <dsp:cNvPr id="0" name=""/>
        <dsp:cNvSpPr/>
      </dsp:nvSpPr>
      <dsp:spPr>
        <a:xfrm>
          <a:off x="1536546" y="1196949"/>
          <a:ext cx="456996" cy="4569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C2626E-855F-4907-AE3A-37156DEF3659}">
      <dsp:nvSpPr>
        <dsp:cNvPr id="0" name=""/>
        <dsp:cNvSpPr/>
      </dsp:nvSpPr>
      <dsp:spPr>
        <a:xfrm>
          <a:off x="1536546" y="1738167"/>
          <a:ext cx="1305703" cy="980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1" kern="1200"/>
            <a:t>Don’t</a:t>
          </a:r>
          <a:r>
            <a:rPr lang="en-US" sz="1400" kern="1200"/>
            <a:t> boil the ocean.</a:t>
          </a:r>
        </a:p>
      </dsp:txBody>
      <dsp:txXfrm>
        <a:off x="1536546" y="1738167"/>
        <a:ext cx="1305703" cy="980687"/>
      </dsp:txXfrm>
    </dsp:sp>
    <dsp:sp modelId="{2D6FBF18-B947-4466-A4B6-3A29282402F8}">
      <dsp:nvSpPr>
        <dsp:cNvPr id="0" name=""/>
        <dsp:cNvSpPr/>
      </dsp:nvSpPr>
      <dsp:spPr>
        <a:xfrm>
          <a:off x="1536546" y="2758028"/>
          <a:ext cx="1305703" cy="397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FA18F0-5D73-4731-8910-608AD0BB2539}">
      <dsp:nvSpPr>
        <dsp:cNvPr id="0" name=""/>
        <dsp:cNvSpPr/>
      </dsp:nvSpPr>
      <dsp:spPr>
        <a:xfrm>
          <a:off x="3070747" y="1196949"/>
          <a:ext cx="456996" cy="45699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452D06-A070-4577-B96D-819E7886677A}">
      <dsp:nvSpPr>
        <dsp:cNvPr id="0" name=""/>
        <dsp:cNvSpPr/>
      </dsp:nvSpPr>
      <dsp:spPr>
        <a:xfrm>
          <a:off x="3070747" y="1738167"/>
          <a:ext cx="1305703" cy="980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1" kern="1200"/>
            <a:t>Do</a:t>
          </a:r>
          <a:r>
            <a:rPr lang="en-US" sz="1400" kern="1200"/>
            <a:t> choose “One Big Thing” to work toward.</a:t>
          </a:r>
        </a:p>
      </dsp:txBody>
      <dsp:txXfrm>
        <a:off x="3070747" y="1738167"/>
        <a:ext cx="1305703" cy="980687"/>
      </dsp:txXfrm>
    </dsp:sp>
    <dsp:sp modelId="{39F20E42-E077-4538-83DD-B61C366A0E06}">
      <dsp:nvSpPr>
        <dsp:cNvPr id="0" name=""/>
        <dsp:cNvSpPr/>
      </dsp:nvSpPr>
      <dsp:spPr>
        <a:xfrm>
          <a:off x="3070747" y="2758028"/>
          <a:ext cx="1305703" cy="397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838671-0438-4C7D-98B1-944659D2A06A}">
      <dsp:nvSpPr>
        <dsp:cNvPr id="0" name=""/>
        <dsp:cNvSpPr/>
      </dsp:nvSpPr>
      <dsp:spPr>
        <a:xfrm>
          <a:off x="4604948" y="1196949"/>
          <a:ext cx="456996" cy="45699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1CFBD0-5B57-4154-BA88-8F2C21BC24DD}">
      <dsp:nvSpPr>
        <dsp:cNvPr id="0" name=""/>
        <dsp:cNvSpPr/>
      </dsp:nvSpPr>
      <dsp:spPr>
        <a:xfrm>
          <a:off x="4604948" y="1738167"/>
          <a:ext cx="1305703" cy="980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1" kern="1200"/>
            <a:t>Do</a:t>
          </a:r>
          <a:r>
            <a:rPr lang="en-US" sz="1400" kern="1200"/>
            <a:t> select two supporting behavior changes:</a:t>
          </a:r>
        </a:p>
      </dsp:txBody>
      <dsp:txXfrm>
        <a:off x="4604948" y="1738167"/>
        <a:ext cx="1305703" cy="980687"/>
      </dsp:txXfrm>
    </dsp:sp>
    <dsp:sp modelId="{F158CB0C-230A-47F8-9B5F-DBBD400FF2E3}">
      <dsp:nvSpPr>
        <dsp:cNvPr id="0" name=""/>
        <dsp:cNvSpPr/>
      </dsp:nvSpPr>
      <dsp:spPr>
        <a:xfrm>
          <a:off x="4604948" y="2758028"/>
          <a:ext cx="1305703" cy="397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do more of…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do less of…</a:t>
          </a:r>
        </a:p>
      </dsp:txBody>
      <dsp:txXfrm>
        <a:off x="4604948" y="2758028"/>
        <a:ext cx="1305703" cy="397566"/>
      </dsp:txXfrm>
    </dsp:sp>
    <dsp:sp modelId="{D473C0BA-B792-48CA-AC2E-CC02C4E04235}">
      <dsp:nvSpPr>
        <dsp:cNvPr id="0" name=""/>
        <dsp:cNvSpPr/>
      </dsp:nvSpPr>
      <dsp:spPr>
        <a:xfrm>
          <a:off x="6139149" y="1196949"/>
          <a:ext cx="456996" cy="45699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D91AF5-7B15-41CA-B4DC-2A43993213DB}">
      <dsp:nvSpPr>
        <dsp:cNvPr id="0" name=""/>
        <dsp:cNvSpPr/>
      </dsp:nvSpPr>
      <dsp:spPr>
        <a:xfrm>
          <a:off x="6139149" y="1738167"/>
          <a:ext cx="1305703" cy="980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1" kern="1200"/>
            <a:t>Do</a:t>
          </a:r>
          <a:r>
            <a:rPr lang="en-US" sz="1400" kern="1200"/>
            <a:t> declare it to those you work with.</a:t>
          </a:r>
        </a:p>
      </dsp:txBody>
      <dsp:txXfrm>
        <a:off x="6139149" y="1738167"/>
        <a:ext cx="1305703" cy="980687"/>
      </dsp:txXfrm>
    </dsp:sp>
    <dsp:sp modelId="{3C352297-01EB-4E2D-9169-AFBA9248D64B}">
      <dsp:nvSpPr>
        <dsp:cNvPr id="0" name=""/>
        <dsp:cNvSpPr/>
      </dsp:nvSpPr>
      <dsp:spPr>
        <a:xfrm>
          <a:off x="6139149" y="2758028"/>
          <a:ext cx="1305703" cy="397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EE3798-F51C-4158-8DFC-61EA19DAE46C}">
      <dsp:nvSpPr>
        <dsp:cNvPr id="0" name=""/>
        <dsp:cNvSpPr/>
      </dsp:nvSpPr>
      <dsp:spPr>
        <a:xfrm>
          <a:off x="7673350" y="1196949"/>
          <a:ext cx="456996" cy="45699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067B1C-1DFF-43C7-B7EF-59EFF57DAF62}">
      <dsp:nvSpPr>
        <dsp:cNvPr id="0" name=""/>
        <dsp:cNvSpPr/>
      </dsp:nvSpPr>
      <dsp:spPr>
        <a:xfrm>
          <a:off x="7673350" y="1738167"/>
          <a:ext cx="1305703" cy="980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1" kern="1200"/>
            <a:t>Do</a:t>
          </a:r>
          <a:r>
            <a:rPr lang="en-US" sz="1400" kern="1200"/>
            <a:t> ask them for support.</a:t>
          </a:r>
        </a:p>
      </dsp:txBody>
      <dsp:txXfrm>
        <a:off x="7673350" y="1738167"/>
        <a:ext cx="1305703" cy="980687"/>
      </dsp:txXfrm>
    </dsp:sp>
    <dsp:sp modelId="{9D1BA076-C665-4FD1-89B2-7E74AA264B33}">
      <dsp:nvSpPr>
        <dsp:cNvPr id="0" name=""/>
        <dsp:cNvSpPr/>
      </dsp:nvSpPr>
      <dsp:spPr>
        <a:xfrm>
          <a:off x="7673350" y="2758028"/>
          <a:ext cx="1305703" cy="397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43804E-DD68-4235-9BA5-E21C145031D8}">
      <dsp:nvSpPr>
        <dsp:cNvPr id="0" name=""/>
        <dsp:cNvSpPr/>
      </dsp:nvSpPr>
      <dsp:spPr>
        <a:xfrm>
          <a:off x="9207551" y="1196949"/>
          <a:ext cx="456996" cy="45699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0EB950-AD2A-4437-B2FC-AAAA1A111925}">
      <dsp:nvSpPr>
        <dsp:cNvPr id="0" name=""/>
        <dsp:cNvSpPr/>
      </dsp:nvSpPr>
      <dsp:spPr>
        <a:xfrm>
          <a:off x="9207551" y="1738167"/>
          <a:ext cx="1305703" cy="980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1" kern="1200" dirty="0"/>
            <a:t>Do </a:t>
          </a:r>
          <a:r>
            <a:rPr lang="en-US" sz="1400" kern="1200" dirty="0"/>
            <a:t>continue to explore underlying beliefs &amp; assumptions.</a:t>
          </a:r>
        </a:p>
      </dsp:txBody>
      <dsp:txXfrm>
        <a:off x="9207551" y="1738167"/>
        <a:ext cx="1305703" cy="980687"/>
      </dsp:txXfrm>
    </dsp:sp>
    <dsp:sp modelId="{9205C485-0E7B-40CA-AB85-6D6D16EFDE72}">
      <dsp:nvSpPr>
        <dsp:cNvPr id="0" name=""/>
        <dsp:cNvSpPr/>
      </dsp:nvSpPr>
      <dsp:spPr>
        <a:xfrm>
          <a:off x="9207551" y="2758028"/>
          <a:ext cx="1305703" cy="397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2T22:14:54.016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2T22:14:54.456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0,'0'4,"0"1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2T22:14:54.971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46A9CC3-CE5D-4DCC-81EA-5C8EE9866399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EEC6867F-BCAB-44E4-A669-8471259B2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49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069"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7E526F4-CC3E-4079-A83E-939CDFE089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6075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069"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7E526F4-CC3E-4079-A83E-939CDFE089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74177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069"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7E526F4-CC3E-4079-A83E-939CDFE089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34622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069"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7E526F4-CC3E-4079-A83E-939CDFE089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13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15626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069"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7E526F4-CC3E-4079-A83E-939CDFE089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14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78864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582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95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194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dirty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103F5FF-702D-4B1D-9812-5250497EEFF3}" type="slidenum">
              <a:rPr lang="en-AU">
                <a:solidFill>
                  <a:prstClr val="black"/>
                </a:solidFill>
              </a:rPr>
              <a:pPr/>
              <a:t>17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28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069"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7E526F4-CC3E-4079-A83E-939CDFE089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18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6559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069"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7E526F4-CC3E-4079-A83E-939CDFE089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01590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069"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7E526F4-CC3E-4079-A83E-939CDFE089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20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03281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>
                <a:latin typeface="Helvetica" pitchFamily="2" charset="0"/>
                <a:ea typeface="Calibri" panose="020F0502020204030204" pitchFamily="34" charset="0"/>
              </a:rPr>
              <a:t>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5638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069"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7E526F4-CC3E-4079-A83E-939CDFE089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34615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069"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7E526F4-CC3E-4079-A83E-939CDFE089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23719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55AA6-0AFC-4C50-BF6D-F71DA842ECD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211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069"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7E526F4-CC3E-4079-A83E-939CDFE089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24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347397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069"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7E526F4-CC3E-4079-A83E-939CDFE089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366768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6867F-BCAB-44E4-A669-8471259B2C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484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6867F-BCAB-44E4-A669-8471259B2C9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57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55AA6-0AFC-4C50-BF6D-F71DA842ECD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435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069"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7E526F4-CC3E-4079-A83E-939CDFE089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4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90670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55AA6-0AFC-4C50-BF6D-F71DA842ECD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043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069"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7E526F4-CC3E-4079-A83E-939CDFE089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6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1412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7E526F4-CC3E-4079-A83E-939CDFE089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3A2B5FB-255A-4063-8261-178E7A821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63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2988" y="1527175"/>
            <a:ext cx="4694237" cy="26400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dirty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3092" y="8917422"/>
            <a:ext cx="3077739" cy="46942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1103F5FF-702D-4B1D-9812-5250497EEFF3}" type="slidenum">
              <a:rPr lang="en-AU">
                <a:solidFill>
                  <a:prstClr val="black"/>
                </a:solidFill>
              </a:rPr>
              <a:pPr/>
              <a:t>8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995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194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dirty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103F5FF-702D-4B1D-9812-5250497EEFF3}" type="slidenum">
              <a:rPr lang="en-AU">
                <a:solidFill>
                  <a:prstClr val="black"/>
                </a:solidFill>
              </a:rPr>
              <a:pPr/>
              <a:t>10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10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5C9A0-A124-4A59-BFCD-4CD5BF428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5E04D6-2933-45C4-B51D-0AE8D396F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15029-8EFF-42B3-906C-B90C062D1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2AF0-E0CC-4488-8B64-187282E61BB0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5695B-A825-4E84-9CF6-F048A1D4B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CC8BC-87B5-4BD3-A1A5-5B8E2219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DB19-D514-4093-BC60-4E7E8AA6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1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33B22-AEA5-4F16-B914-87B03A6D2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5E7869-381D-448B-8A02-721035AAC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1EC32-0C8D-4FBD-8F01-2CE7D2CB0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2AF0-E0CC-4488-8B64-187282E61BB0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DE684-3C06-4A7E-AFBE-99F4E2768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6D868-E6B4-424C-B818-CBB23B633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DB19-D514-4093-BC60-4E7E8AA6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23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F49A01-3A27-40A1-8989-95C45A0A0F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1AE69-95A4-4589-978D-8743DEE86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CE49F-FFD5-4D05-8E4E-DB9A466FD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2AF0-E0CC-4488-8B64-187282E61BB0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CB2A6-90DF-40B7-A1C2-745E39E0B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9F41C-8DFC-4B44-8957-61F20836A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DB19-D514-4093-BC60-4E7E8AA6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42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ngerine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088" y="2057400"/>
            <a:ext cx="6522112" cy="1828800"/>
          </a:xfrm>
        </p:spPr>
        <p:txBody>
          <a:bodyPr anchor="ctr"/>
          <a:lstStyle>
            <a:lvl1pPr algn="l">
              <a:defRPr sz="4000" b="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FBFF8E-F4C9-F847-8549-695F1FC3D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2" r="27922"/>
          <a:stretch/>
        </p:blipFill>
        <p:spPr>
          <a:xfrm>
            <a:off x="0" y="0"/>
            <a:ext cx="4542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08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ngerine-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EA11F47-88DB-544D-A3F9-595115015917}"/>
              </a:ext>
            </a:extLst>
          </p:cNvPr>
          <p:cNvSpPr/>
          <p:nvPr userDrawn="1"/>
        </p:nvSpPr>
        <p:spPr>
          <a:xfrm>
            <a:off x="1" y="6172201"/>
            <a:ext cx="12192001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Helvetica Light" panose="020B0403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19DC4C-1E8F-1841-8921-5930011080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6187252"/>
            <a:ext cx="2132215" cy="6359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A5625B-7576-CC40-BDDF-8EDADB3D3727}"/>
              </a:ext>
            </a:extLst>
          </p:cNvPr>
          <p:cNvSpPr txBox="1"/>
          <p:nvPr userDrawn="1"/>
        </p:nvSpPr>
        <p:spPr>
          <a:xfrm>
            <a:off x="5676900" y="6321623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790F67D-F5F8-4946-9CB2-57E445246840}" type="slidenum">
              <a:rPr lang="en-US" sz="1400" b="0" i="0" smtClean="0">
                <a:solidFill>
                  <a:schemeClr val="tx1">
                    <a:lumMod val="75000"/>
                  </a:schemeClr>
                </a:solidFill>
                <a:latin typeface="Helvetica Light" panose="020B0403020202020204" pitchFamily="34" charset="0"/>
              </a:rPr>
              <a:pPr algn="ctr"/>
              <a:t>‹#›</a:t>
            </a:fld>
            <a:endParaRPr lang="en-US" sz="1400" b="0" i="0" dirty="0">
              <a:solidFill>
                <a:schemeClr val="tx1">
                  <a:lumMod val="75000"/>
                </a:schemeClr>
              </a:solidFill>
              <a:latin typeface="Helvetica Light" panose="020B04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AEB62-EBC2-C04E-BBBC-3CBBCB29576A}"/>
              </a:ext>
            </a:extLst>
          </p:cNvPr>
          <p:cNvSpPr txBox="1"/>
          <p:nvPr userDrawn="1"/>
        </p:nvSpPr>
        <p:spPr>
          <a:xfrm>
            <a:off x="533400" y="6351325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© The Leadership Circle | All Rights Reserved</a:t>
            </a:r>
          </a:p>
          <a:p>
            <a:endParaRPr lang="en-US" sz="500" b="0" i="0" dirty="0">
              <a:solidFill>
                <a:schemeClr val="tx1">
                  <a:lumMod val="75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214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angerine-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328" y="208062"/>
            <a:ext cx="11407344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41C83D-952A-054C-8651-21013B8935AD}"/>
              </a:ext>
            </a:extLst>
          </p:cNvPr>
          <p:cNvSpPr/>
          <p:nvPr userDrawn="1"/>
        </p:nvSpPr>
        <p:spPr>
          <a:xfrm>
            <a:off x="1" y="6172201"/>
            <a:ext cx="12192001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Helvetica Light" panose="020B0403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5AFFF9A-1025-964F-B861-B557093A66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6187252"/>
            <a:ext cx="2132215" cy="6359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17C5BC-B114-594D-99C3-EE64FDE57327}"/>
              </a:ext>
            </a:extLst>
          </p:cNvPr>
          <p:cNvSpPr txBox="1"/>
          <p:nvPr userDrawn="1"/>
        </p:nvSpPr>
        <p:spPr>
          <a:xfrm>
            <a:off x="392328" y="6389798"/>
            <a:ext cx="2808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latin typeface="Helvetica Light" panose="020B0403020202020204" pitchFamily="34" charset="0"/>
              </a:rPr>
              <a:t>© The Leadership Circle | All Rights Reserved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D6678-BCC2-4340-8E7C-E6DD6E1D1923}"/>
              </a:ext>
            </a:extLst>
          </p:cNvPr>
          <p:cNvSpPr txBox="1"/>
          <p:nvPr userDrawn="1"/>
        </p:nvSpPr>
        <p:spPr>
          <a:xfrm>
            <a:off x="5753100" y="6366714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C081C53-43F7-354B-B9B8-5FE7A5399761}" type="slidenum">
              <a:rPr lang="en-US" sz="1200" b="0" i="0" smtClean="0">
                <a:latin typeface="Helvetica Light" panose="020B0403020202020204" pitchFamily="34" charset="0"/>
              </a:rPr>
              <a:pPr algn="ctr"/>
              <a:t>‹#›</a:t>
            </a:fld>
            <a:endParaRPr lang="en-US" sz="1200" b="0" i="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44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89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3611" y="0"/>
            <a:ext cx="12192000" cy="6858000"/>
          </a:xfrm>
          <a:prstGeom prst="rect">
            <a:avLst/>
          </a:prstGeom>
          <a:solidFill>
            <a:srgbClr val="F3A052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485221"/>
            <a:ext cx="9144000" cy="2387600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964897"/>
            <a:ext cx="9144000" cy="1289275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If there is not subtitle, delete this box and center the Title box vertically on the page.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72" y="5409398"/>
            <a:ext cx="3498257" cy="104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52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58E2B82-C793-6144-9F5C-3782B7DF97A0}" type="datetime4">
              <a:rPr lang="en-US" smtClean="0"/>
              <a:t>November 2,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222703"/>
            <a:ext cx="5054600" cy="3175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Chapter or Section Name</a:t>
            </a:r>
          </a:p>
        </p:txBody>
      </p:sp>
    </p:spTree>
    <p:extLst>
      <p:ext uri="{BB962C8B-B14F-4D97-AF65-F5344CB8AC3E}">
        <p14:creationId xmlns:p14="http://schemas.microsoft.com/office/powerpoint/2010/main" val="2811853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40"/>
            <a:ext cx="10515600" cy="28527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5C11F7E4-2774-5542-ABB2-02B99C7AC146}" type="datetime4">
              <a:rPr lang="en-US" smtClean="0"/>
              <a:pPr/>
              <a:t>November 2, 2020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564" y="6397719"/>
            <a:ext cx="1316121" cy="39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96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8BC3C49A-8001-EB44-9346-28BE21CDEB33}" type="datetime4">
              <a:rPr lang="en-US" smtClean="0"/>
              <a:pPr/>
              <a:t>November 2,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222703"/>
            <a:ext cx="5054600" cy="317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Chapter or Section Name</a:t>
            </a:r>
          </a:p>
        </p:txBody>
      </p:sp>
    </p:spTree>
    <p:extLst>
      <p:ext uri="{BB962C8B-B14F-4D97-AF65-F5344CB8AC3E}">
        <p14:creationId xmlns:p14="http://schemas.microsoft.com/office/powerpoint/2010/main" val="1627296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1F48-375B-6C48-9145-1BDC6F038D77}" type="datetime4">
              <a:rPr lang="en-US" smtClean="0"/>
              <a:t>November 2, 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8200" y="222703"/>
            <a:ext cx="5054600" cy="317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Chapter or Section Name</a:t>
            </a:r>
          </a:p>
        </p:txBody>
      </p:sp>
    </p:spTree>
    <p:extLst>
      <p:ext uri="{BB962C8B-B14F-4D97-AF65-F5344CB8AC3E}">
        <p14:creationId xmlns:p14="http://schemas.microsoft.com/office/powerpoint/2010/main" val="1926637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F846F-7A61-403F-BC48-D31ED33E2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5C5B7-22BB-4D6E-9674-D29CD7FED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ACB55-530D-4266-93FD-2DF553FCB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2AF0-E0CC-4488-8B64-187282E61BB0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FA962-2038-47A7-ABCC-B1A122F8C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B84C9-58ED-4D41-8B9F-5A7A68BA4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DB19-D514-4093-BC60-4E7E8AA6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1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AFE7-9F75-2745-BC92-7A0BC4B3A4FA}" type="datetime4">
              <a:rPr lang="en-US" smtClean="0"/>
              <a:t>November 2,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222703"/>
            <a:ext cx="5054600" cy="3175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Chapter or Section Name</a:t>
            </a:r>
          </a:p>
        </p:txBody>
      </p:sp>
    </p:spTree>
    <p:extLst>
      <p:ext uri="{BB962C8B-B14F-4D97-AF65-F5344CB8AC3E}">
        <p14:creationId xmlns:p14="http://schemas.microsoft.com/office/powerpoint/2010/main" val="2485991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6CC00-696C-CB46-BAE0-EEFDA1F2D34E}" type="datetime4">
              <a:rPr lang="en-US" smtClean="0"/>
              <a:t>November 2,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8200" y="222703"/>
            <a:ext cx="5054600" cy="317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Chapter or Section Name</a:t>
            </a:r>
          </a:p>
        </p:txBody>
      </p:sp>
    </p:spTree>
    <p:extLst>
      <p:ext uri="{BB962C8B-B14F-4D97-AF65-F5344CB8AC3E}">
        <p14:creationId xmlns:p14="http://schemas.microsoft.com/office/powerpoint/2010/main" val="1470839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0241-CDAB-AC41-BAA2-E0C54171FB6C}" type="datetime4">
              <a:rPr lang="en-US" smtClean="0"/>
              <a:t>November 2,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222703"/>
            <a:ext cx="5054600" cy="317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Chapter or Section Name</a:t>
            </a:r>
          </a:p>
        </p:txBody>
      </p:sp>
    </p:spTree>
    <p:extLst>
      <p:ext uri="{BB962C8B-B14F-4D97-AF65-F5344CB8AC3E}">
        <p14:creationId xmlns:p14="http://schemas.microsoft.com/office/powerpoint/2010/main" val="1361588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9010-86C6-B342-A886-C94BB23F2010}" type="datetime4">
              <a:rPr lang="en-US" smtClean="0"/>
              <a:t>November 2,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222703"/>
            <a:ext cx="5054600" cy="317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Chapter or Section Name</a:t>
            </a:r>
          </a:p>
        </p:txBody>
      </p:sp>
    </p:spTree>
    <p:extLst>
      <p:ext uri="{BB962C8B-B14F-4D97-AF65-F5344CB8AC3E}">
        <p14:creationId xmlns:p14="http://schemas.microsoft.com/office/powerpoint/2010/main" val="189082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FD7D-5BF4-D740-AD82-70CCF96E8FAE}" type="datetime4">
              <a:rPr lang="en-US" smtClean="0"/>
              <a:t>November 2,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222703"/>
            <a:ext cx="5054600" cy="317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Chapter or Section Name</a:t>
            </a:r>
          </a:p>
        </p:txBody>
      </p:sp>
    </p:spTree>
    <p:extLst>
      <p:ext uri="{BB962C8B-B14F-4D97-AF65-F5344CB8AC3E}">
        <p14:creationId xmlns:p14="http://schemas.microsoft.com/office/powerpoint/2010/main" val="2734133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A6DA-8AEC-7B4C-A2A4-DA86F8647727}" type="datetime4">
              <a:rPr lang="en-US" smtClean="0"/>
              <a:t>November 2,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222703"/>
            <a:ext cx="5054600" cy="317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Chapter or Section Name</a:t>
            </a:r>
          </a:p>
        </p:txBody>
      </p:sp>
    </p:spTree>
    <p:extLst>
      <p:ext uri="{BB962C8B-B14F-4D97-AF65-F5344CB8AC3E}">
        <p14:creationId xmlns:p14="http://schemas.microsoft.com/office/powerpoint/2010/main" val="1236262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angerine-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328" y="208062"/>
            <a:ext cx="11407344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41C83D-952A-054C-8651-21013B8935AD}"/>
              </a:ext>
            </a:extLst>
          </p:cNvPr>
          <p:cNvSpPr/>
          <p:nvPr userDrawn="1"/>
        </p:nvSpPr>
        <p:spPr>
          <a:xfrm>
            <a:off x="1" y="6172201"/>
            <a:ext cx="12192001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Helvetica Light" panose="020B0403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5AFFF9A-1025-964F-B861-B557093A66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6187252"/>
            <a:ext cx="2132215" cy="6359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17C5BC-B114-594D-99C3-EE64FDE57327}"/>
              </a:ext>
            </a:extLst>
          </p:cNvPr>
          <p:cNvSpPr txBox="1"/>
          <p:nvPr userDrawn="1"/>
        </p:nvSpPr>
        <p:spPr>
          <a:xfrm>
            <a:off x="392328" y="6389798"/>
            <a:ext cx="2808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latin typeface="Helvetica Light" panose="020B0403020202020204" pitchFamily="34" charset="0"/>
              </a:rPr>
              <a:t>© The Leadership Circle | All Rights Reserved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D6678-BCC2-4340-8E7C-E6DD6E1D1923}"/>
              </a:ext>
            </a:extLst>
          </p:cNvPr>
          <p:cNvSpPr txBox="1"/>
          <p:nvPr userDrawn="1"/>
        </p:nvSpPr>
        <p:spPr>
          <a:xfrm>
            <a:off x="5753100" y="6366714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C081C53-43F7-354B-B9B8-5FE7A5399761}" type="slidenum">
              <a:rPr lang="en-US" sz="1200" b="0" i="0" smtClean="0">
                <a:latin typeface="Helvetica Light" panose="020B0403020202020204" pitchFamily="34" charset="0"/>
              </a:rPr>
              <a:pPr algn="ctr"/>
              <a:t>‹#›</a:t>
            </a:fld>
            <a:endParaRPr lang="en-US" sz="1200" b="0" i="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29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1C78E-78ED-40BD-AB4C-218BB69BA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31779-7933-4ED3-864B-2E0379883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B7051-4134-468E-9B2D-930EC9016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2AF0-E0CC-4488-8B64-187282E61BB0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C455E-3F91-46C0-AF04-F29BAA4D5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C6B44-1EF3-4EEB-AD66-1A34F7B20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DB19-D514-4093-BC60-4E7E8AA6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2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B4CEE-5960-4EA5-A0C9-3875B2590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B5163-EB36-4F13-9161-973B66BB8B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C58EB-1EDF-41A4-91A1-5DAE36899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243CEB-17BD-438B-9BD3-10A201EE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2AF0-E0CC-4488-8B64-187282E61BB0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79C08-29FB-4FCE-BF4B-A356ED427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0276B-A329-428B-BE1A-1C21959AA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DB19-D514-4093-BC60-4E7E8AA6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91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8B71D-F993-4CB0-B064-85FB58546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D9B0-D83A-4BA6-ABD0-B1ADE15A7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1131D-E6B7-4013-B30F-FA3055E45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617700-8104-4FDC-8900-B0E32E024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D4FF1E-C80C-4D3B-8B8E-CFF2066E3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53315B-4D62-4053-A51A-1C6821935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2AF0-E0CC-4488-8B64-187282E61BB0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68783D-9365-4AFF-9983-69E34D2B0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C83C56-345D-4E2F-904C-6B2BA163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DB19-D514-4093-BC60-4E7E8AA6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80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7A895-9441-4028-AAB3-222913D02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C0950D-B626-4F98-962F-49F655863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2AF0-E0CC-4488-8B64-187282E61BB0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71341-708D-44DD-AD83-4D239E77D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94445E-5031-46A6-B353-AD95D9B38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DB19-D514-4093-BC60-4E7E8AA6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77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8BD237-91BA-4BD2-8777-966740061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2AF0-E0CC-4488-8B64-187282E61BB0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5B139-9D23-48D9-A7D2-F57C2193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357B2-EED9-4024-A896-EFB596C2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DB19-D514-4093-BC60-4E7E8AA6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47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C6A82-F74C-4960-A45E-831ED883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44F2D-9B3A-4E36-A087-898238B83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1FEAB0-3653-48CB-85EA-9863BA40E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27944-ED9B-4FD9-A4D7-9958C593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2AF0-E0CC-4488-8B64-187282E61BB0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DC80F-65ED-44CD-9608-B39B874AA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4189C-A11E-46D4-87DC-7F475EBE6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DB19-D514-4093-BC60-4E7E8AA6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5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E3089-42E7-47C9-96B8-81E0DCF0E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E5DA58-697C-44C7-B8CA-F256A46DC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068B7E-CF1A-470C-8201-F6D53B993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56379-6B43-4F02-A601-31253FA7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2AF0-E0CC-4488-8B64-187282E61BB0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852877-A1CC-435D-AA53-260611786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6A152-00CE-41C3-9C1B-65FB4DAA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DB19-D514-4093-BC60-4E7E8AA6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3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C9CB4-BD6B-459C-8D81-4D9A28560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F6C89-EC59-42E9-B8D1-E3379708A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232F4-D948-44F3-8764-5F4287DCA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D2AF0-E0CC-4488-8B64-187282E61BB0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54320-C487-4C7A-903F-E24870EA03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341C7-3AF2-4B22-8B3F-9843D6D34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ADB19-D514-4093-BC60-4E7E8AA6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8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11901"/>
            <a:ext cx="12192000" cy="546100"/>
          </a:xfrm>
          <a:prstGeom prst="rect">
            <a:avLst/>
          </a:prstGeom>
          <a:solidFill>
            <a:srgbClr val="5F6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40202"/>
            <a:ext cx="10515600" cy="1150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998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48525713-47A3-CB4E-9F12-5CD302B48B42}" type="datetime4">
              <a:rPr lang="en-US" smtClean="0"/>
              <a:pPr/>
              <a:t>November 2, 2020</a:t>
            </a:fld>
            <a:endParaRPr lang="en-US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3817258" y="6408967"/>
            <a:ext cx="4557487" cy="3560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1" i="0" kern="1200">
                <a:solidFill>
                  <a:srgbClr val="00464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Presentation Title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1" y="101600"/>
            <a:ext cx="572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 i="0">
                <a:solidFill>
                  <a:srgbClr val="F3A05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Chapter or Section Name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564" y="6397719"/>
            <a:ext cx="1316121" cy="39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8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7" r:id="rId12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5F6264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5F6264"/>
          </a:solidFill>
          <a:latin typeface="Helvetica" charset="0"/>
          <a:ea typeface="Helvetica" charset="0"/>
          <a:cs typeface="Helvetica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5F6264"/>
          </a:solidFill>
          <a:latin typeface="Helvetica" charset="0"/>
          <a:ea typeface="Helvetica" charset="0"/>
          <a:cs typeface="Helvetica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5F6264"/>
          </a:solidFill>
          <a:latin typeface="Helvetica" charset="0"/>
          <a:ea typeface="Helvetica" charset="0"/>
          <a:cs typeface="Helvetica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F6264"/>
          </a:solidFill>
          <a:latin typeface="Helvetica" charset="0"/>
          <a:ea typeface="Helvetica" charset="0"/>
          <a:cs typeface="Helvetica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F6264"/>
          </a:solidFill>
          <a:latin typeface="Helvetica" charset="0"/>
          <a:ea typeface="Helvetica" charset="0"/>
          <a:cs typeface="Helvetica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1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2.xml"/><Relationship Id="rId5" Type="http://schemas.openxmlformats.org/officeDocument/2006/relationships/image" Target="../media/image160.png"/><Relationship Id="rId4" Type="http://schemas.openxmlformats.org/officeDocument/2006/relationships/customXml" Target="../ink/ink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architettarte.com/2014/03/le-crepe-delle-cose-kintsugi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xtcrave.com/content/2706-Deco-Fun-Ship-by-Avalon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trustedboatplans.blogspot.com/2016/04/how-to-build-speed-boat.html" TargetMode="Externa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321B6249-1E3B-44AE-8D7F-DE01B11B3C20}"/>
              </a:ext>
            </a:extLst>
          </p:cNvPr>
          <p:cNvSpPr txBox="1">
            <a:spLocks/>
          </p:cNvSpPr>
          <p:nvPr/>
        </p:nvSpPr>
        <p:spPr>
          <a:xfrm>
            <a:off x="1090569" y="1524000"/>
            <a:ext cx="9307375" cy="1293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algn="ctr"/>
            <a:r>
              <a:rPr lang="en-US" sz="4400" dirty="0"/>
              <a:t>FEMA Region X</a:t>
            </a:r>
            <a:br>
              <a:rPr lang="en-US" sz="4400" dirty="0"/>
            </a:br>
            <a:r>
              <a:rPr lang="en-US" sz="4400" dirty="0"/>
              <a:t>Leadership Development program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97697FE6-831E-41C2-A73B-DE14A15403C3}"/>
              </a:ext>
            </a:extLst>
          </p:cNvPr>
          <p:cNvSpPr txBox="1">
            <a:spLocks/>
          </p:cNvSpPr>
          <p:nvPr/>
        </p:nvSpPr>
        <p:spPr>
          <a:xfrm>
            <a:off x="1538683" y="3005824"/>
            <a:ext cx="8411146" cy="1429155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5F6264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5F6264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5F6264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5F6264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5F6264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Helvetica" pitchFamily="2" charset="0"/>
                <a:ea typeface="Calibri" panose="020F0502020204030204" pitchFamily="34" charset="0"/>
              </a:rPr>
              <a:t>Foundations for Effective Leadership </a:t>
            </a:r>
            <a:br>
              <a:rPr lang="en-US" sz="2000" dirty="0">
                <a:latin typeface="Helvetica" pitchFamily="2" charset="0"/>
                <a:ea typeface="Calibri" panose="020F0502020204030204" pitchFamily="34" charset="0"/>
              </a:rPr>
            </a:br>
            <a:r>
              <a:rPr lang="en-US" sz="2000" dirty="0">
                <a:latin typeface="Helvetica" pitchFamily="2" charset="0"/>
                <a:ea typeface="Calibri" panose="020F0502020204030204" pitchFamily="34" charset="0"/>
              </a:rPr>
              <a:t>Mike O'Connor &amp; Sandy Swider</a:t>
            </a:r>
            <a:br>
              <a:rPr lang="en-US" sz="2000" dirty="0">
                <a:latin typeface="Helvetica" panose="020B0604020202020204" pitchFamily="34" charset="0"/>
                <a:ea typeface="Calibri" panose="020F0502020204030204" pitchFamily="34" charset="0"/>
              </a:rPr>
            </a:br>
            <a:r>
              <a:rPr lang="en-US" sz="2000" dirty="0">
                <a:latin typeface="Helvetica" pitchFamily="2" charset="0"/>
                <a:ea typeface="Calibri" panose="020F0502020204030204" pitchFamily="34" charset="0"/>
              </a:rPr>
              <a:t>November 2020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E3BD7D-730F-455F-B2AA-5D26C0342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585" y="5142093"/>
            <a:ext cx="2256035" cy="89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3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B7961E52-4995-4F3F-AADC-308F9877AFC8}"/>
              </a:ext>
            </a:extLst>
          </p:cNvPr>
          <p:cNvSpPr txBox="1"/>
          <p:nvPr/>
        </p:nvSpPr>
        <p:spPr>
          <a:xfrm flipH="1">
            <a:off x="4099116" y="2933842"/>
            <a:ext cx="1226564" cy="307972"/>
          </a:xfrm>
          <a:prstGeom prst="rect">
            <a:avLst/>
          </a:prstGeom>
          <a:noFill/>
        </p:spPr>
        <p:txBody>
          <a:bodyPr wrap="square" lIns="89791" tIns="44896" rIns="89791" bIns="44896" rtlCol="0">
            <a:spAutoFit/>
          </a:bodyPr>
          <a:lstStyle/>
          <a:p>
            <a:pPr algn="ctr"/>
            <a:r>
              <a:rPr lang="en-US" sz="1412" dirty="0">
                <a:solidFill>
                  <a:prstClr val="white"/>
                </a:solidFill>
                <a:cs typeface="Arial" pitchFamily="34" charset="0"/>
              </a:rPr>
              <a:t>Fear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EAC3FD-A972-4D49-9F75-FE066A2047F5}"/>
              </a:ext>
            </a:extLst>
          </p:cNvPr>
          <p:cNvSpPr txBox="1"/>
          <p:nvPr/>
        </p:nvSpPr>
        <p:spPr>
          <a:xfrm flipH="1">
            <a:off x="2398063" y="2973290"/>
            <a:ext cx="1226564" cy="307972"/>
          </a:xfrm>
          <a:prstGeom prst="rect">
            <a:avLst/>
          </a:prstGeom>
          <a:noFill/>
        </p:spPr>
        <p:txBody>
          <a:bodyPr wrap="square" lIns="89791" tIns="44896" rIns="89791" bIns="44896" rtlCol="0">
            <a:spAutoFit/>
          </a:bodyPr>
          <a:lstStyle/>
          <a:p>
            <a:pPr algn="ctr"/>
            <a:r>
              <a:rPr lang="en-US" sz="1412" dirty="0">
                <a:solidFill>
                  <a:prstClr val="white"/>
                </a:solidFill>
                <a:cs typeface="Arial" pitchFamily="34" charset="0"/>
              </a:rPr>
              <a:t>Reaction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34DE03D-A33A-4172-AAE5-3EBBD91ED66C}"/>
              </a:ext>
            </a:extLst>
          </p:cNvPr>
          <p:cNvSpPr txBox="1"/>
          <p:nvPr/>
        </p:nvSpPr>
        <p:spPr>
          <a:xfrm flipH="1">
            <a:off x="8176587" y="2921413"/>
            <a:ext cx="1226564" cy="307972"/>
          </a:xfrm>
          <a:prstGeom prst="rect">
            <a:avLst/>
          </a:prstGeom>
          <a:noFill/>
        </p:spPr>
        <p:txBody>
          <a:bodyPr wrap="square" lIns="89791" tIns="44896" rIns="89791" bIns="44896" rtlCol="0">
            <a:spAutoFit/>
          </a:bodyPr>
          <a:lstStyle/>
          <a:p>
            <a:pPr algn="ctr"/>
            <a:r>
              <a:rPr lang="en-US" sz="1412" dirty="0">
                <a:solidFill>
                  <a:prstClr val="white"/>
                </a:solidFill>
                <a:cs typeface="Arial" pitchFamily="34" charset="0"/>
              </a:rPr>
              <a:t>Passion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DF80F88-9F6F-4461-B46A-5CABB1928F2B}"/>
              </a:ext>
            </a:extLst>
          </p:cNvPr>
          <p:cNvSpPr txBox="1"/>
          <p:nvPr/>
        </p:nvSpPr>
        <p:spPr>
          <a:xfrm flipH="1">
            <a:off x="6475534" y="2960863"/>
            <a:ext cx="1226564" cy="307972"/>
          </a:xfrm>
          <a:prstGeom prst="rect">
            <a:avLst/>
          </a:prstGeom>
          <a:noFill/>
        </p:spPr>
        <p:txBody>
          <a:bodyPr wrap="square" lIns="89791" tIns="44896" rIns="89791" bIns="44896" rtlCol="0">
            <a:spAutoFit/>
          </a:bodyPr>
          <a:lstStyle/>
          <a:p>
            <a:pPr algn="ctr"/>
            <a:r>
              <a:rPr lang="en-US" sz="1412" dirty="0">
                <a:solidFill>
                  <a:prstClr val="white"/>
                </a:solidFill>
                <a:cs typeface="Arial" pitchFamily="34" charset="0"/>
              </a:rPr>
              <a:t>Action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BE0DD882-6A14-4344-B21F-319749C964E8}"/>
              </a:ext>
            </a:extLst>
          </p:cNvPr>
          <p:cNvGrpSpPr/>
          <p:nvPr/>
        </p:nvGrpSpPr>
        <p:grpSpPr>
          <a:xfrm>
            <a:off x="2316083" y="990600"/>
            <a:ext cx="3044426" cy="5131914"/>
            <a:chOff x="2398063" y="990602"/>
            <a:chExt cx="3044426" cy="5131914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192DDBD3-1EA3-46FB-BBD5-E6060A6F52B0}"/>
                </a:ext>
              </a:extLst>
            </p:cNvPr>
            <p:cNvGrpSpPr/>
            <p:nvPr/>
          </p:nvGrpSpPr>
          <p:grpSpPr>
            <a:xfrm>
              <a:off x="3256970" y="1693307"/>
              <a:ext cx="1340866" cy="953849"/>
              <a:chOff x="-2495752" y="4761473"/>
              <a:chExt cx="2508250" cy="1731809"/>
            </a:xfrm>
          </p:grpSpPr>
          <p:sp>
            <p:nvSpPr>
              <p:cNvPr id="224" name="Ellipse 44">
                <a:extLst>
                  <a:ext uri="{FF2B5EF4-FFF2-40B4-BE49-F238E27FC236}">
                    <a16:creationId xmlns:a16="http://schemas.microsoft.com/office/drawing/2014/main" id="{6CB66CBC-5C89-4965-A28B-3B9DB841BB53}"/>
                  </a:ext>
                </a:extLst>
              </p:cNvPr>
              <p:cNvSpPr/>
              <p:nvPr/>
            </p:nvSpPr>
            <p:spPr bwMode="auto">
              <a:xfrm rot="21052097">
                <a:off x="-2121682" y="4761473"/>
                <a:ext cx="1551301" cy="1550196"/>
              </a:xfrm>
              <a:prstGeom prst="ellipse">
                <a:avLst/>
              </a:prstGeom>
              <a:solidFill>
                <a:srgbClr val="CC0000"/>
              </a:solidFill>
              <a:ln w="9525" cap="flat" cmpd="sng" algn="ctr">
                <a:noFill/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225" name="Ellipse 110">
                <a:extLst>
                  <a:ext uri="{FF2B5EF4-FFF2-40B4-BE49-F238E27FC236}">
                    <a16:creationId xmlns:a16="http://schemas.microsoft.com/office/drawing/2014/main" id="{732442A7-F0FB-44C6-9F97-AFF4862F2202}"/>
                  </a:ext>
                </a:extLst>
              </p:cNvPr>
              <p:cNvSpPr/>
              <p:nvPr/>
            </p:nvSpPr>
            <p:spPr bwMode="auto">
              <a:xfrm>
                <a:off x="-2495752" y="5986856"/>
                <a:ext cx="2508250" cy="506426"/>
              </a:xfrm>
              <a:prstGeom prst="ellipse">
                <a:avLst/>
              </a:prstGeom>
              <a:gradFill flip="none" rotWithShape="1">
                <a:gsLst>
                  <a:gs pos="24000">
                    <a:sysClr val="windowText" lastClr="000000">
                      <a:alpha val="22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226" name="Ellipse 45">
                <a:extLst>
                  <a:ext uri="{FF2B5EF4-FFF2-40B4-BE49-F238E27FC236}">
                    <a16:creationId xmlns:a16="http://schemas.microsoft.com/office/drawing/2014/main" id="{9A187656-B622-4B3E-B9CD-1786C3F18A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24658" y="4811544"/>
                <a:ext cx="1128712" cy="84137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CF9">
                      <a:alpha val="76999"/>
                    </a:srgbClr>
                  </a:gs>
                </a:gsLst>
                <a:lin ang="16200000"/>
              </a:gradFill>
              <a:ln w="9525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da-DK" sz="1588" dirty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227" name="Måne 115">
                <a:extLst>
                  <a:ext uri="{FF2B5EF4-FFF2-40B4-BE49-F238E27FC236}">
                    <a16:creationId xmlns:a16="http://schemas.microsoft.com/office/drawing/2014/main" id="{06CCD125-84DC-40D8-8CC5-3FBF09E83F96}"/>
                  </a:ext>
                </a:extLst>
              </p:cNvPr>
              <p:cNvSpPr/>
              <p:nvPr/>
            </p:nvSpPr>
            <p:spPr bwMode="auto">
              <a:xfrm rot="16552097">
                <a:off x="-1737245" y="5216756"/>
                <a:ext cx="682448" cy="1505940"/>
              </a:xfrm>
              <a:prstGeom prst="moon">
                <a:avLst>
                  <a:gd name="adj" fmla="val 18952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</p:grp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7A2BCC1-A164-423F-909D-869F2109E079}"/>
                </a:ext>
              </a:extLst>
            </p:cNvPr>
            <p:cNvSpPr txBox="1"/>
            <p:nvPr/>
          </p:nvSpPr>
          <p:spPr>
            <a:xfrm flipH="1">
              <a:off x="3254462" y="1833266"/>
              <a:ext cx="1226564" cy="525275"/>
            </a:xfrm>
            <a:prstGeom prst="rect">
              <a:avLst/>
            </a:prstGeom>
            <a:noFill/>
          </p:spPr>
          <p:txBody>
            <a:bodyPr wrap="square" lIns="89791" tIns="44896" rIns="89791" bIns="44896" rtlCol="0">
              <a:spAutoFit/>
            </a:bodyPr>
            <a:lstStyle/>
            <a:p>
              <a:pPr algn="ctr"/>
              <a:r>
                <a:rPr lang="en-US" sz="1412" dirty="0">
                  <a:solidFill>
                    <a:prstClr val="white"/>
                  </a:solidFill>
                  <a:cs typeface="Arial" pitchFamily="34" charset="0"/>
                </a:rPr>
                <a:t>Problem</a:t>
              </a:r>
            </a:p>
            <a:p>
              <a:pPr algn="ctr"/>
              <a:r>
                <a:rPr lang="en-US" sz="1412" dirty="0">
                  <a:solidFill>
                    <a:prstClr val="white"/>
                  </a:solidFill>
                  <a:cs typeface="Arial" pitchFamily="34" charset="0"/>
                </a:rPr>
                <a:t>Threat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8DCFEA45-935F-4958-84FC-D7FD315FE7B7}"/>
                </a:ext>
              </a:extLst>
            </p:cNvPr>
            <p:cNvSpPr txBox="1"/>
            <p:nvPr/>
          </p:nvSpPr>
          <p:spPr>
            <a:xfrm>
              <a:off x="2558103" y="990602"/>
              <a:ext cx="2522618" cy="457244"/>
            </a:xfrm>
            <a:prstGeom prst="rect">
              <a:avLst/>
            </a:prstGeom>
            <a:noFill/>
          </p:spPr>
          <p:txBody>
            <a:bodyPr wrap="none" lIns="89791" tIns="44896" rIns="89791" bIns="44896" rtlCol="0">
              <a:spAutoFit/>
            </a:bodyPr>
            <a:lstStyle/>
            <a:p>
              <a:r>
                <a:rPr lang="en-US" sz="2382" dirty="0">
                  <a:solidFill>
                    <a:srgbClr val="333333"/>
                  </a:solidFill>
                  <a:cs typeface="Arial" pitchFamily="34" charset="0"/>
                </a:rPr>
                <a:t>Problem - Reacting</a:t>
              </a: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A8CDC97B-FE29-43AC-9FA7-4EB5C0FF2072}"/>
                </a:ext>
              </a:extLst>
            </p:cNvPr>
            <p:cNvGrpSpPr/>
            <p:nvPr/>
          </p:nvGrpSpPr>
          <p:grpSpPr>
            <a:xfrm>
              <a:off x="4101623" y="2668783"/>
              <a:ext cx="1340866" cy="953847"/>
              <a:chOff x="-2495752" y="4761476"/>
              <a:chExt cx="2508250" cy="1731806"/>
            </a:xfrm>
          </p:grpSpPr>
          <p:sp>
            <p:nvSpPr>
              <p:cNvPr id="220" name="Ellipse 110">
                <a:extLst>
                  <a:ext uri="{FF2B5EF4-FFF2-40B4-BE49-F238E27FC236}">
                    <a16:creationId xmlns:a16="http://schemas.microsoft.com/office/drawing/2014/main" id="{7C98C46D-C75B-4582-A73D-A0B9ECDF0B94}"/>
                  </a:ext>
                </a:extLst>
              </p:cNvPr>
              <p:cNvSpPr/>
              <p:nvPr/>
            </p:nvSpPr>
            <p:spPr bwMode="auto">
              <a:xfrm>
                <a:off x="-2495752" y="5986856"/>
                <a:ext cx="2508250" cy="506426"/>
              </a:xfrm>
              <a:prstGeom prst="ellipse">
                <a:avLst/>
              </a:prstGeom>
              <a:gradFill flip="none" rotWithShape="1">
                <a:gsLst>
                  <a:gs pos="24000">
                    <a:sysClr val="windowText" lastClr="000000">
                      <a:alpha val="22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221" name="Ellipse 44">
                <a:extLst>
                  <a:ext uri="{FF2B5EF4-FFF2-40B4-BE49-F238E27FC236}">
                    <a16:creationId xmlns:a16="http://schemas.microsoft.com/office/drawing/2014/main" id="{6D5DE750-44A0-430C-9A8B-47B10A9A48F8}"/>
                  </a:ext>
                </a:extLst>
              </p:cNvPr>
              <p:cNvSpPr/>
              <p:nvPr/>
            </p:nvSpPr>
            <p:spPr bwMode="auto">
              <a:xfrm rot="21052097">
                <a:off x="-2121682" y="4761476"/>
                <a:ext cx="1551300" cy="1550196"/>
              </a:xfrm>
              <a:prstGeom prst="ellipse">
                <a:avLst/>
              </a:prstGeom>
              <a:solidFill>
                <a:srgbClr val="CC0000"/>
              </a:solidFill>
              <a:ln w="9525" cap="flat" cmpd="sng" algn="ctr">
                <a:noFill/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222" name="Ellipse 45">
                <a:extLst>
                  <a:ext uri="{FF2B5EF4-FFF2-40B4-BE49-F238E27FC236}">
                    <a16:creationId xmlns:a16="http://schemas.microsoft.com/office/drawing/2014/main" id="{6D548A3A-371B-4A55-87C5-9DC1E17409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24658" y="4811544"/>
                <a:ext cx="1128712" cy="84137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CF9">
                      <a:alpha val="76999"/>
                    </a:srgbClr>
                  </a:gs>
                </a:gsLst>
                <a:lin ang="16200000"/>
              </a:gradFill>
              <a:ln w="9525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da-DK" sz="1588" dirty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223" name="Måne 115">
                <a:extLst>
                  <a:ext uri="{FF2B5EF4-FFF2-40B4-BE49-F238E27FC236}">
                    <a16:creationId xmlns:a16="http://schemas.microsoft.com/office/drawing/2014/main" id="{7A98FD23-6351-4C56-B598-7500D0F6D2F8}"/>
                  </a:ext>
                </a:extLst>
              </p:cNvPr>
              <p:cNvSpPr/>
              <p:nvPr/>
            </p:nvSpPr>
            <p:spPr bwMode="auto">
              <a:xfrm rot="16552097">
                <a:off x="-1737244" y="5216756"/>
                <a:ext cx="682449" cy="1505940"/>
              </a:xfrm>
              <a:prstGeom prst="moon">
                <a:avLst>
                  <a:gd name="adj" fmla="val 18952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</p:grp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C0CEA12E-5911-4B08-80E2-72C360C78771}"/>
                </a:ext>
              </a:extLst>
            </p:cNvPr>
            <p:cNvSpPr txBox="1"/>
            <p:nvPr/>
          </p:nvSpPr>
          <p:spPr>
            <a:xfrm flipH="1">
              <a:off x="4099116" y="2933842"/>
              <a:ext cx="1226564" cy="307972"/>
            </a:xfrm>
            <a:prstGeom prst="rect">
              <a:avLst/>
            </a:prstGeom>
            <a:noFill/>
          </p:spPr>
          <p:txBody>
            <a:bodyPr wrap="square" lIns="89791" tIns="44896" rIns="89791" bIns="44896" rtlCol="0">
              <a:spAutoFit/>
            </a:bodyPr>
            <a:lstStyle/>
            <a:p>
              <a:pPr algn="ctr"/>
              <a:r>
                <a:rPr lang="en-US" sz="1412" dirty="0">
                  <a:solidFill>
                    <a:prstClr val="white"/>
                  </a:solidFill>
                  <a:cs typeface="Arial" pitchFamily="34" charset="0"/>
                </a:rPr>
                <a:t>Fear</a:t>
              </a:r>
            </a:p>
          </p:txBody>
        </p: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796F1191-C49E-4874-AA7E-44C800C07C9A}"/>
                </a:ext>
              </a:extLst>
            </p:cNvPr>
            <p:cNvGrpSpPr/>
            <p:nvPr/>
          </p:nvGrpSpPr>
          <p:grpSpPr>
            <a:xfrm>
              <a:off x="2400570" y="2708230"/>
              <a:ext cx="1340866" cy="953847"/>
              <a:chOff x="-2495752" y="4761476"/>
              <a:chExt cx="2508250" cy="1731806"/>
            </a:xfrm>
          </p:grpSpPr>
          <p:sp>
            <p:nvSpPr>
              <p:cNvPr id="216" name="Ellipse 110">
                <a:extLst>
                  <a:ext uri="{FF2B5EF4-FFF2-40B4-BE49-F238E27FC236}">
                    <a16:creationId xmlns:a16="http://schemas.microsoft.com/office/drawing/2014/main" id="{5713ED02-EF76-4EE7-9987-3B78C1B3E222}"/>
                  </a:ext>
                </a:extLst>
              </p:cNvPr>
              <p:cNvSpPr/>
              <p:nvPr/>
            </p:nvSpPr>
            <p:spPr bwMode="auto">
              <a:xfrm>
                <a:off x="-2495752" y="5986856"/>
                <a:ext cx="2508250" cy="506426"/>
              </a:xfrm>
              <a:prstGeom prst="ellipse">
                <a:avLst/>
              </a:prstGeom>
              <a:gradFill flip="none" rotWithShape="1">
                <a:gsLst>
                  <a:gs pos="24000">
                    <a:sysClr val="windowText" lastClr="000000">
                      <a:alpha val="22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217" name="Ellipse 44">
                <a:extLst>
                  <a:ext uri="{FF2B5EF4-FFF2-40B4-BE49-F238E27FC236}">
                    <a16:creationId xmlns:a16="http://schemas.microsoft.com/office/drawing/2014/main" id="{6FCABB44-606C-4157-A77B-91377ED369BB}"/>
                  </a:ext>
                </a:extLst>
              </p:cNvPr>
              <p:cNvSpPr/>
              <p:nvPr/>
            </p:nvSpPr>
            <p:spPr bwMode="auto">
              <a:xfrm rot="21052097">
                <a:off x="-2121682" y="4761476"/>
                <a:ext cx="1551300" cy="1550196"/>
              </a:xfrm>
              <a:prstGeom prst="ellipse">
                <a:avLst/>
              </a:prstGeom>
              <a:solidFill>
                <a:srgbClr val="CC0000"/>
              </a:solidFill>
              <a:ln w="9525" cap="flat" cmpd="sng" algn="ctr">
                <a:noFill/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218" name="Ellipse 45">
                <a:extLst>
                  <a:ext uri="{FF2B5EF4-FFF2-40B4-BE49-F238E27FC236}">
                    <a16:creationId xmlns:a16="http://schemas.microsoft.com/office/drawing/2014/main" id="{36B000EA-F2E1-4C4D-9EE1-28599C9C0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24658" y="4811544"/>
                <a:ext cx="1128712" cy="84137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CF9">
                      <a:alpha val="76999"/>
                    </a:srgbClr>
                  </a:gs>
                </a:gsLst>
                <a:lin ang="16200000"/>
              </a:gradFill>
              <a:ln w="9525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da-DK" sz="1588" dirty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219" name="Måne 115">
                <a:extLst>
                  <a:ext uri="{FF2B5EF4-FFF2-40B4-BE49-F238E27FC236}">
                    <a16:creationId xmlns:a16="http://schemas.microsoft.com/office/drawing/2014/main" id="{FC413D25-C82A-4E78-8322-BF09B01D0668}"/>
                  </a:ext>
                </a:extLst>
              </p:cNvPr>
              <p:cNvSpPr/>
              <p:nvPr/>
            </p:nvSpPr>
            <p:spPr bwMode="auto">
              <a:xfrm rot="16552097">
                <a:off x="-1737244" y="5216756"/>
                <a:ext cx="682449" cy="1505940"/>
              </a:xfrm>
              <a:prstGeom prst="moon">
                <a:avLst>
                  <a:gd name="adj" fmla="val 18952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</p:grp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2AD98EA7-ABAF-4769-A31F-C7FCEE50F643}"/>
                </a:ext>
              </a:extLst>
            </p:cNvPr>
            <p:cNvSpPr txBox="1"/>
            <p:nvPr/>
          </p:nvSpPr>
          <p:spPr>
            <a:xfrm flipH="1">
              <a:off x="2398063" y="2973290"/>
              <a:ext cx="1226564" cy="307972"/>
            </a:xfrm>
            <a:prstGeom prst="rect">
              <a:avLst/>
            </a:prstGeom>
            <a:noFill/>
          </p:spPr>
          <p:txBody>
            <a:bodyPr wrap="square" lIns="89791" tIns="44896" rIns="89791" bIns="44896" rtlCol="0">
              <a:spAutoFit/>
            </a:bodyPr>
            <a:lstStyle/>
            <a:p>
              <a:pPr algn="ctr"/>
              <a:r>
                <a:rPr lang="en-US" sz="1412" dirty="0">
                  <a:solidFill>
                    <a:prstClr val="white"/>
                  </a:solidFill>
                  <a:cs typeface="Arial" pitchFamily="34" charset="0"/>
                </a:rPr>
                <a:t>Reaction</a:t>
              </a:r>
            </a:p>
          </p:txBody>
        </p:sp>
        <p:grpSp>
          <p:nvGrpSpPr>
            <p:cNvPr id="186" name="Group 30">
              <a:extLst>
                <a:ext uri="{FF2B5EF4-FFF2-40B4-BE49-F238E27FC236}">
                  <a16:creationId xmlns:a16="http://schemas.microsoft.com/office/drawing/2014/main" id="{C577F9C5-6863-4F43-843A-39E668124B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9944" y="4040345"/>
              <a:ext cx="1701053" cy="1143000"/>
              <a:chOff x="1200" y="3360"/>
              <a:chExt cx="1104" cy="672"/>
            </a:xfrm>
          </p:grpSpPr>
          <p:sp>
            <p:nvSpPr>
              <p:cNvPr id="214" name="Line 31">
                <a:extLst>
                  <a:ext uri="{FF2B5EF4-FFF2-40B4-BE49-F238E27FC236}">
                    <a16:creationId xmlns:a16="http://schemas.microsoft.com/office/drawing/2014/main" id="{407102A0-66A6-4135-9E62-92D0181543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3360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588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215" name="Line 32">
                <a:extLst>
                  <a:ext uri="{FF2B5EF4-FFF2-40B4-BE49-F238E27FC236}">
                    <a16:creationId xmlns:a16="http://schemas.microsoft.com/office/drawing/2014/main" id="{4FBD66CC-AA44-46BA-8887-63C4AA6EA8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4032"/>
                <a:ext cx="11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588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187" name="Text Box 33">
              <a:extLst>
                <a:ext uri="{FF2B5EF4-FFF2-40B4-BE49-F238E27FC236}">
                  <a16:creationId xmlns:a16="http://schemas.microsoft.com/office/drawing/2014/main" id="{0CDD6472-8671-4BAD-AF1A-92FE9BE6D4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2249356" y="4454650"/>
              <a:ext cx="1346719" cy="335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791" tIns="44896" rIns="89791" bIns="44896">
              <a:spAutoFit/>
            </a:bodyPr>
            <a:lstStyle/>
            <a:p>
              <a:pPr eaLnBrk="0" hangingPunct="0"/>
              <a:r>
                <a:rPr lang="en-US" sz="1588" b="1" dirty="0">
                  <a:solidFill>
                    <a:srgbClr val="333333"/>
                  </a:solidFill>
                  <a:latin typeface="Corbel" panose="020B0503020204020204" pitchFamily="34" charset="0"/>
                </a:rPr>
                <a:t>Effectiveness</a:t>
              </a:r>
              <a:endParaRPr lang="en-US" sz="1588" dirty="0">
                <a:solidFill>
                  <a:srgbClr val="333333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88" name="Text Box 34">
              <a:extLst>
                <a:ext uri="{FF2B5EF4-FFF2-40B4-BE49-F238E27FC236}">
                  <a16:creationId xmlns:a16="http://schemas.microsoft.com/office/drawing/2014/main" id="{2B6D0A87-5C82-4268-9A0F-04B3E24721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7648" y="5311619"/>
              <a:ext cx="1701053" cy="335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9791" tIns="44896" rIns="89791" bIns="44896">
              <a:spAutoFit/>
            </a:bodyPr>
            <a:lstStyle/>
            <a:p>
              <a:pPr algn="ctr" eaLnBrk="0" hangingPunct="0"/>
              <a:r>
                <a:rPr lang="en-US" sz="1588" b="1" dirty="0">
                  <a:solidFill>
                    <a:srgbClr val="333333"/>
                  </a:solidFill>
                  <a:latin typeface="Corbel" panose="020B0503020204020204" pitchFamily="34" charset="0"/>
                </a:rPr>
                <a:t>Time</a:t>
              </a:r>
              <a:endParaRPr lang="en-US" sz="1588" dirty="0">
                <a:solidFill>
                  <a:srgbClr val="333333"/>
                </a:solidFill>
                <a:latin typeface="Corbel" panose="020B0503020204020204" pitchFamily="34" charset="0"/>
              </a:endParaRPr>
            </a:p>
          </p:txBody>
        </p:sp>
        <p:grpSp>
          <p:nvGrpSpPr>
            <p:cNvPr id="189" name="Group 46">
              <a:extLst>
                <a:ext uri="{FF2B5EF4-FFF2-40B4-BE49-F238E27FC236}">
                  <a16:creationId xmlns:a16="http://schemas.microsoft.com/office/drawing/2014/main" id="{1BFA461C-1C44-47FA-A33A-1405C3E625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9944" y="4421345"/>
              <a:ext cx="1701053" cy="609600"/>
              <a:chOff x="720" y="3360"/>
              <a:chExt cx="1536" cy="384"/>
            </a:xfrm>
          </p:grpSpPr>
          <p:grpSp>
            <p:nvGrpSpPr>
              <p:cNvPr id="203" name="Group 47">
                <a:extLst>
                  <a:ext uri="{FF2B5EF4-FFF2-40B4-BE49-F238E27FC236}">
                    <a16:creationId xmlns:a16="http://schemas.microsoft.com/office/drawing/2014/main" id="{962A8B4C-CEC1-4EF7-85E0-7C095DC79B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0" y="3360"/>
                <a:ext cx="384" cy="192"/>
                <a:chOff x="1440" y="3360"/>
                <a:chExt cx="384" cy="192"/>
              </a:xfrm>
            </p:grpSpPr>
            <p:sp>
              <p:nvSpPr>
                <p:cNvPr id="212" name="Arc 48">
                  <a:extLst>
                    <a:ext uri="{FF2B5EF4-FFF2-40B4-BE49-F238E27FC236}">
                      <a16:creationId xmlns:a16="http://schemas.microsoft.com/office/drawing/2014/main" id="{120C8F7C-5A3B-4A13-8C3E-436939BE34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2" y="3360"/>
                  <a:ext cx="192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588" dirty="0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13" name="Arc 49">
                  <a:extLst>
                    <a:ext uri="{FF2B5EF4-FFF2-40B4-BE49-F238E27FC236}">
                      <a16:creationId xmlns:a16="http://schemas.microsoft.com/office/drawing/2014/main" id="{6FC22A92-4DF8-4DC9-829F-04AF181762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1440" y="3360"/>
                  <a:ext cx="192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588" dirty="0">
                    <a:solidFill>
                      <a:srgbClr val="333333"/>
                    </a:solidFill>
                  </a:endParaRPr>
                </a:p>
              </p:txBody>
            </p:sp>
          </p:grpSp>
          <p:grpSp>
            <p:nvGrpSpPr>
              <p:cNvPr id="204" name="Group 50">
                <a:extLst>
                  <a:ext uri="{FF2B5EF4-FFF2-40B4-BE49-F238E27FC236}">
                    <a16:creationId xmlns:a16="http://schemas.microsoft.com/office/drawing/2014/main" id="{8B8A654C-D4AA-40DC-9CDD-ACCA21C782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1296" y="3552"/>
                <a:ext cx="384" cy="192"/>
                <a:chOff x="1440" y="3360"/>
                <a:chExt cx="384" cy="192"/>
              </a:xfrm>
            </p:grpSpPr>
            <p:sp>
              <p:nvSpPr>
                <p:cNvPr id="210" name="Arc 51">
                  <a:extLst>
                    <a:ext uri="{FF2B5EF4-FFF2-40B4-BE49-F238E27FC236}">
                      <a16:creationId xmlns:a16="http://schemas.microsoft.com/office/drawing/2014/main" id="{FE6B99BF-984F-414B-AABC-990DE9102C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2" y="3360"/>
                  <a:ext cx="192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588" dirty="0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11" name="Arc 52">
                  <a:extLst>
                    <a:ext uri="{FF2B5EF4-FFF2-40B4-BE49-F238E27FC236}">
                      <a16:creationId xmlns:a16="http://schemas.microsoft.com/office/drawing/2014/main" id="{41826CEF-5BE5-408F-97E9-9F3F13A9AF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1440" y="3360"/>
                  <a:ext cx="192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588" dirty="0">
                    <a:solidFill>
                      <a:srgbClr val="333333"/>
                    </a:solidFill>
                  </a:endParaRPr>
                </a:p>
              </p:txBody>
            </p:sp>
          </p:grpSp>
          <p:grpSp>
            <p:nvGrpSpPr>
              <p:cNvPr id="205" name="Group 53">
                <a:extLst>
                  <a:ext uri="{FF2B5EF4-FFF2-40B4-BE49-F238E27FC236}">
                    <a16:creationId xmlns:a16="http://schemas.microsoft.com/office/drawing/2014/main" id="{6D2E514B-6FC4-4659-A6EE-842BF9004A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2" y="3360"/>
                <a:ext cx="384" cy="192"/>
                <a:chOff x="1440" y="3360"/>
                <a:chExt cx="384" cy="192"/>
              </a:xfrm>
            </p:grpSpPr>
            <p:sp>
              <p:nvSpPr>
                <p:cNvPr id="208" name="Arc 54">
                  <a:extLst>
                    <a:ext uri="{FF2B5EF4-FFF2-40B4-BE49-F238E27FC236}">
                      <a16:creationId xmlns:a16="http://schemas.microsoft.com/office/drawing/2014/main" id="{00D44BF5-3C77-4614-8C4F-B59E81D6CD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2" y="3360"/>
                  <a:ext cx="192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588" dirty="0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09" name="Arc 55">
                  <a:extLst>
                    <a:ext uri="{FF2B5EF4-FFF2-40B4-BE49-F238E27FC236}">
                      <a16:creationId xmlns:a16="http://schemas.microsoft.com/office/drawing/2014/main" id="{EC5ECB18-CE63-4C20-A0F7-22E15CC4DE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1440" y="3360"/>
                  <a:ext cx="192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588" dirty="0">
                    <a:solidFill>
                      <a:srgbClr val="333333"/>
                    </a:solidFill>
                  </a:endParaRPr>
                </a:p>
              </p:txBody>
            </p:sp>
          </p:grpSp>
          <p:sp>
            <p:nvSpPr>
              <p:cNvPr id="206" name="Arc 56">
                <a:extLst>
                  <a:ext uri="{FF2B5EF4-FFF2-40B4-BE49-F238E27FC236}">
                    <a16:creationId xmlns:a16="http://schemas.microsoft.com/office/drawing/2014/main" id="{C1462C6E-CD4A-4944-BE6C-227EB7E2C4B5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20" y="3552"/>
                <a:ext cx="19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588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207" name="Arc 57">
                <a:extLst>
                  <a:ext uri="{FF2B5EF4-FFF2-40B4-BE49-F238E27FC236}">
                    <a16:creationId xmlns:a16="http://schemas.microsoft.com/office/drawing/2014/main" id="{3659DEAD-A85D-41E9-B7EB-72DEA47792C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2064" y="3552"/>
                <a:ext cx="19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588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4CF7E6F0-BC42-4A9C-8A4B-88A2C367A911}"/>
                </a:ext>
              </a:extLst>
            </p:cNvPr>
            <p:cNvSpPr txBox="1"/>
            <p:nvPr/>
          </p:nvSpPr>
          <p:spPr>
            <a:xfrm>
              <a:off x="3292239" y="5665272"/>
              <a:ext cx="1508440" cy="457244"/>
            </a:xfrm>
            <a:prstGeom prst="rect">
              <a:avLst/>
            </a:prstGeom>
            <a:noFill/>
          </p:spPr>
          <p:txBody>
            <a:bodyPr wrap="square" lIns="89791" tIns="44896" rIns="89791" bIns="44896" rtlCol="0">
              <a:spAutoFit/>
            </a:bodyPr>
            <a:lstStyle/>
            <a:p>
              <a:r>
                <a:rPr lang="en-US" sz="2382" dirty="0">
                  <a:solidFill>
                    <a:srgbClr val="C00000"/>
                  </a:solidFill>
                  <a:cs typeface="Arial" pitchFamily="34" charset="0"/>
                </a:rPr>
                <a:t>Containing</a:t>
              </a:r>
            </a:p>
          </p:txBody>
        </p:sp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C2604510-D66E-4A67-A1CB-982B7D23B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985975">
              <a:off x="3705779" y="3151123"/>
              <a:ext cx="364577" cy="6808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7B4BF7A4-7132-40EC-A4DF-26FB8513C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9270">
              <a:off x="2866727" y="1872978"/>
              <a:ext cx="353854" cy="7014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3FEDCD40-B316-4739-B4FA-776198685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22814">
              <a:off x="4446134" y="1839145"/>
              <a:ext cx="364577" cy="6808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4" name="Plus 2">
              <a:extLst>
                <a:ext uri="{FF2B5EF4-FFF2-40B4-BE49-F238E27FC236}">
                  <a16:creationId xmlns:a16="http://schemas.microsoft.com/office/drawing/2014/main" id="{DC6F53DA-5ED7-422B-96EA-AC389361D02A}"/>
                </a:ext>
              </a:extLst>
            </p:cNvPr>
            <p:cNvSpPr/>
            <p:nvPr/>
          </p:nvSpPr>
          <p:spPr>
            <a:xfrm>
              <a:off x="3385962" y="1398997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195" name="Minus 3">
              <a:extLst>
                <a:ext uri="{FF2B5EF4-FFF2-40B4-BE49-F238E27FC236}">
                  <a16:creationId xmlns:a16="http://schemas.microsoft.com/office/drawing/2014/main" id="{25168E47-7244-40B3-AE14-50ADC2CB0703}"/>
                </a:ext>
              </a:extLst>
            </p:cNvPr>
            <p:cNvSpPr/>
            <p:nvPr/>
          </p:nvSpPr>
          <p:spPr>
            <a:xfrm>
              <a:off x="3760403" y="1393994"/>
              <a:ext cx="236442" cy="282406"/>
            </a:xfrm>
            <a:prstGeom prst="mathMin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196" name="Plus 80">
              <a:extLst>
                <a:ext uri="{FF2B5EF4-FFF2-40B4-BE49-F238E27FC236}">
                  <a16:creationId xmlns:a16="http://schemas.microsoft.com/office/drawing/2014/main" id="{7E6ED29A-7471-4936-B68C-2437F07602D7}"/>
                </a:ext>
              </a:extLst>
            </p:cNvPr>
            <p:cNvSpPr/>
            <p:nvPr/>
          </p:nvSpPr>
          <p:spPr>
            <a:xfrm>
              <a:off x="4142647" y="1398997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197" name="Plus 89">
              <a:extLst>
                <a:ext uri="{FF2B5EF4-FFF2-40B4-BE49-F238E27FC236}">
                  <a16:creationId xmlns:a16="http://schemas.microsoft.com/office/drawing/2014/main" id="{F4DDAEB5-CF98-42F7-85C2-1CE0219130E1}"/>
                </a:ext>
              </a:extLst>
            </p:cNvPr>
            <p:cNvSpPr/>
            <p:nvPr/>
          </p:nvSpPr>
          <p:spPr>
            <a:xfrm>
              <a:off x="4281091" y="3552205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198" name="Minus 90">
              <a:extLst>
                <a:ext uri="{FF2B5EF4-FFF2-40B4-BE49-F238E27FC236}">
                  <a16:creationId xmlns:a16="http://schemas.microsoft.com/office/drawing/2014/main" id="{FBD2EE13-0BB4-400C-915A-0926C36C9037}"/>
                </a:ext>
              </a:extLst>
            </p:cNvPr>
            <p:cNvSpPr/>
            <p:nvPr/>
          </p:nvSpPr>
          <p:spPr>
            <a:xfrm>
              <a:off x="4655528" y="3547202"/>
              <a:ext cx="236442" cy="282406"/>
            </a:xfrm>
            <a:prstGeom prst="mathMin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199" name="Plus 91">
              <a:extLst>
                <a:ext uri="{FF2B5EF4-FFF2-40B4-BE49-F238E27FC236}">
                  <a16:creationId xmlns:a16="http://schemas.microsoft.com/office/drawing/2014/main" id="{38D96A9B-CE28-4FD0-A47B-439E22B02BBF}"/>
                </a:ext>
              </a:extLst>
            </p:cNvPr>
            <p:cNvSpPr/>
            <p:nvPr/>
          </p:nvSpPr>
          <p:spPr>
            <a:xfrm>
              <a:off x="5037777" y="3552205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200" name="Plus 92">
              <a:extLst>
                <a:ext uri="{FF2B5EF4-FFF2-40B4-BE49-F238E27FC236}">
                  <a16:creationId xmlns:a16="http://schemas.microsoft.com/office/drawing/2014/main" id="{F834A05C-2FF1-4914-BF00-464E7B5A789A}"/>
                </a:ext>
              </a:extLst>
            </p:cNvPr>
            <p:cNvSpPr/>
            <p:nvPr/>
          </p:nvSpPr>
          <p:spPr>
            <a:xfrm>
              <a:off x="2503100" y="3552205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201" name="Minus 93">
              <a:extLst>
                <a:ext uri="{FF2B5EF4-FFF2-40B4-BE49-F238E27FC236}">
                  <a16:creationId xmlns:a16="http://schemas.microsoft.com/office/drawing/2014/main" id="{9B0825BB-0174-4FEF-9502-B9CB63047890}"/>
                </a:ext>
              </a:extLst>
            </p:cNvPr>
            <p:cNvSpPr/>
            <p:nvPr/>
          </p:nvSpPr>
          <p:spPr>
            <a:xfrm>
              <a:off x="2877537" y="3547202"/>
              <a:ext cx="236442" cy="282406"/>
            </a:xfrm>
            <a:prstGeom prst="mathMin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202" name="Plus 94">
              <a:extLst>
                <a:ext uri="{FF2B5EF4-FFF2-40B4-BE49-F238E27FC236}">
                  <a16:creationId xmlns:a16="http://schemas.microsoft.com/office/drawing/2014/main" id="{13F5F076-AC0A-483B-861B-AE35C94A2FE1}"/>
                </a:ext>
              </a:extLst>
            </p:cNvPr>
            <p:cNvSpPr/>
            <p:nvPr/>
          </p:nvSpPr>
          <p:spPr>
            <a:xfrm>
              <a:off x="3259786" y="3552205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</p:grpSp>
      <p:sp>
        <p:nvSpPr>
          <p:cNvPr id="228" name="Title 1">
            <a:extLst>
              <a:ext uri="{FF2B5EF4-FFF2-40B4-BE49-F238E27FC236}">
                <a16:creationId xmlns:a16="http://schemas.microsoft.com/office/drawing/2014/main" id="{FB06CDA1-FCB8-415D-AFD9-D8C8A1105963}"/>
              </a:ext>
            </a:extLst>
          </p:cNvPr>
          <p:cNvSpPr txBox="1">
            <a:spLocks/>
          </p:cNvSpPr>
          <p:nvPr/>
        </p:nvSpPr>
        <p:spPr>
          <a:xfrm>
            <a:off x="396184" y="304800"/>
            <a:ext cx="105664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cs typeface="Arial" charset="0"/>
              </a:rPr>
              <a:t>Maintain or Grow?</a:t>
            </a:r>
            <a:endParaRPr lang="en-US" sz="3200" dirty="0"/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C61F781F-2C23-4918-ABDD-25D91BE1DDFF}"/>
              </a:ext>
            </a:extLst>
          </p:cNvPr>
          <p:cNvGrpSpPr/>
          <p:nvPr/>
        </p:nvGrpSpPr>
        <p:grpSpPr>
          <a:xfrm>
            <a:off x="6475534" y="995070"/>
            <a:ext cx="3311959" cy="5076109"/>
            <a:chOff x="6475534" y="995070"/>
            <a:chExt cx="3311959" cy="5076109"/>
          </a:xfrm>
        </p:grpSpPr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44B05E07-7E45-452F-87BC-3960F404F59E}"/>
                </a:ext>
              </a:extLst>
            </p:cNvPr>
            <p:cNvSpPr txBox="1"/>
            <p:nvPr/>
          </p:nvSpPr>
          <p:spPr>
            <a:xfrm>
              <a:off x="6706698" y="995070"/>
              <a:ext cx="2595137" cy="457244"/>
            </a:xfrm>
            <a:prstGeom prst="rect">
              <a:avLst/>
            </a:prstGeom>
            <a:noFill/>
          </p:spPr>
          <p:txBody>
            <a:bodyPr wrap="none" lIns="89791" tIns="44896" rIns="89791" bIns="44896" rtlCol="0">
              <a:spAutoFit/>
            </a:bodyPr>
            <a:lstStyle/>
            <a:p>
              <a:pPr algn="ctr"/>
              <a:r>
                <a:rPr lang="en-US" sz="2382" dirty="0">
                  <a:solidFill>
                    <a:srgbClr val="333333"/>
                  </a:solidFill>
                  <a:cs typeface="Arial" pitchFamily="34" charset="0"/>
                </a:rPr>
                <a:t>Outcome - Creating</a:t>
              </a:r>
            </a:p>
          </p:txBody>
        </p: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42CF03BB-2D0D-4351-AA8D-1BB6F3FF428A}"/>
                </a:ext>
              </a:extLst>
            </p:cNvPr>
            <p:cNvGrpSpPr/>
            <p:nvPr/>
          </p:nvGrpSpPr>
          <p:grpSpPr>
            <a:xfrm>
              <a:off x="7334440" y="1680877"/>
              <a:ext cx="1340866" cy="953847"/>
              <a:chOff x="-2495752" y="4761476"/>
              <a:chExt cx="2508250" cy="1731806"/>
            </a:xfrm>
          </p:grpSpPr>
          <p:sp>
            <p:nvSpPr>
              <p:cNvPr id="263" name="Ellipse 110">
                <a:extLst>
                  <a:ext uri="{FF2B5EF4-FFF2-40B4-BE49-F238E27FC236}">
                    <a16:creationId xmlns:a16="http://schemas.microsoft.com/office/drawing/2014/main" id="{9594E24A-7CCE-4FB8-82AE-1A837CD60020}"/>
                  </a:ext>
                </a:extLst>
              </p:cNvPr>
              <p:cNvSpPr/>
              <p:nvPr/>
            </p:nvSpPr>
            <p:spPr bwMode="auto">
              <a:xfrm>
                <a:off x="-2495752" y="5986856"/>
                <a:ext cx="2508250" cy="506426"/>
              </a:xfrm>
              <a:prstGeom prst="ellipse">
                <a:avLst/>
              </a:prstGeom>
              <a:gradFill flip="none" rotWithShape="1">
                <a:gsLst>
                  <a:gs pos="24000">
                    <a:sysClr val="windowText" lastClr="000000">
                      <a:alpha val="22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264" name="Ellipse 44">
                <a:extLst>
                  <a:ext uri="{FF2B5EF4-FFF2-40B4-BE49-F238E27FC236}">
                    <a16:creationId xmlns:a16="http://schemas.microsoft.com/office/drawing/2014/main" id="{E31580A9-F134-47F8-8E10-F9E56B42AEF8}"/>
                  </a:ext>
                </a:extLst>
              </p:cNvPr>
              <p:cNvSpPr/>
              <p:nvPr/>
            </p:nvSpPr>
            <p:spPr bwMode="auto">
              <a:xfrm rot="21052097">
                <a:off x="-2121682" y="4761476"/>
                <a:ext cx="1551300" cy="1550196"/>
              </a:xfrm>
              <a:prstGeom prst="ellipse">
                <a:avLst/>
              </a:prstGeom>
              <a:solidFill>
                <a:srgbClr val="14699C"/>
              </a:solidFill>
              <a:ln w="9525" cap="flat" cmpd="sng" algn="ctr">
                <a:solidFill>
                  <a:srgbClr val="14699C"/>
                </a:solidFill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265" name="Ellipse 45">
                <a:extLst>
                  <a:ext uri="{FF2B5EF4-FFF2-40B4-BE49-F238E27FC236}">
                    <a16:creationId xmlns:a16="http://schemas.microsoft.com/office/drawing/2014/main" id="{1265357E-2629-47AA-849A-FB9BE259FB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24658" y="4811544"/>
                <a:ext cx="1128712" cy="84137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CF9">
                      <a:alpha val="76999"/>
                    </a:srgbClr>
                  </a:gs>
                </a:gsLst>
                <a:lin ang="16200000"/>
              </a:gradFill>
              <a:ln w="9525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da-DK" sz="1588" dirty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266" name="Måne 115">
                <a:extLst>
                  <a:ext uri="{FF2B5EF4-FFF2-40B4-BE49-F238E27FC236}">
                    <a16:creationId xmlns:a16="http://schemas.microsoft.com/office/drawing/2014/main" id="{E379B9AF-26AE-41B2-B82D-0D5EA99946E0}"/>
                  </a:ext>
                </a:extLst>
              </p:cNvPr>
              <p:cNvSpPr/>
              <p:nvPr/>
            </p:nvSpPr>
            <p:spPr bwMode="auto">
              <a:xfrm rot="16552097">
                <a:off x="-1737244" y="5216756"/>
                <a:ext cx="682449" cy="1505940"/>
              </a:xfrm>
              <a:prstGeom prst="moon">
                <a:avLst>
                  <a:gd name="adj" fmla="val 18952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</p:grp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4E72DB9E-1134-4646-95B3-08752A9A4DAD}"/>
                </a:ext>
              </a:extLst>
            </p:cNvPr>
            <p:cNvSpPr txBox="1"/>
            <p:nvPr/>
          </p:nvSpPr>
          <p:spPr>
            <a:xfrm flipH="1">
              <a:off x="7331932" y="1820837"/>
              <a:ext cx="1226564" cy="525275"/>
            </a:xfrm>
            <a:prstGeom prst="rect">
              <a:avLst/>
            </a:prstGeom>
            <a:noFill/>
          </p:spPr>
          <p:txBody>
            <a:bodyPr wrap="square" lIns="89791" tIns="44896" rIns="89791" bIns="44896" rtlCol="0">
              <a:spAutoFit/>
            </a:bodyPr>
            <a:lstStyle/>
            <a:p>
              <a:pPr algn="ctr"/>
              <a:r>
                <a:rPr lang="en-US" sz="1412" dirty="0">
                  <a:solidFill>
                    <a:prstClr val="white"/>
                  </a:solidFill>
                  <a:cs typeface="Arial" pitchFamily="34" charset="0"/>
                </a:rPr>
                <a:t>Purpose</a:t>
              </a:r>
            </a:p>
            <a:p>
              <a:pPr algn="ctr"/>
              <a:r>
                <a:rPr lang="en-US" sz="1412" dirty="0">
                  <a:solidFill>
                    <a:prstClr val="white"/>
                  </a:solidFill>
                  <a:cs typeface="Arial" pitchFamily="34" charset="0"/>
                </a:rPr>
                <a:t>Vision</a:t>
              </a:r>
            </a:p>
          </p:txBody>
        </p: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26564ACC-50AD-4213-B0F2-F107302097CB}"/>
                </a:ext>
              </a:extLst>
            </p:cNvPr>
            <p:cNvGrpSpPr/>
            <p:nvPr/>
          </p:nvGrpSpPr>
          <p:grpSpPr>
            <a:xfrm>
              <a:off x="8179092" y="2656353"/>
              <a:ext cx="1340866" cy="953847"/>
              <a:chOff x="-2495752" y="4761476"/>
              <a:chExt cx="2508250" cy="1731806"/>
            </a:xfrm>
          </p:grpSpPr>
          <p:sp>
            <p:nvSpPr>
              <p:cNvPr id="259" name="Ellipse 110">
                <a:extLst>
                  <a:ext uri="{FF2B5EF4-FFF2-40B4-BE49-F238E27FC236}">
                    <a16:creationId xmlns:a16="http://schemas.microsoft.com/office/drawing/2014/main" id="{0E01AD91-FAE6-4B3B-A932-7B2470CFD279}"/>
                  </a:ext>
                </a:extLst>
              </p:cNvPr>
              <p:cNvSpPr/>
              <p:nvPr/>
            </p:nvSpPr>
            <p:spPr bwMode="auto">
              <a:xfrm>
                <a:off x="-2495752" y="5986856"/>
                <a:ext cx="2508250" cy="506426"/>
              </a:xfrm>
              <a:prstGeom prst="ellipse">
                <a:avLst/>
              </a:prstGeom>
              <a:gradFill flip="none" rotWithShape="1">
                <a:gsLst>
                  <a:gs pos="24000">
                    <a:sysClr val="windowText" lastClr="000000">
                      <a:alpha val="22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260" name="Ellipse 44">
                <a:extLst>
                  <a:ext uri="{FF2B5EF4-FFF2-40B4-BE49-F238E27FC236}">
                    <a16:creationId xmlns:a16="http://schemas.microsoft.com/office/drawing/2014/main" id="{9255B100-A1A0-4D2D-96D2-921964636C9D}"/>
                  </a:ext>
                </a:extLst>
              </p:cNvPr>
              <p:cNvSpPr/>
              <p:nvPr/>
            </p:nvSpPr>
            <p:spPr bwMode="auto">
              <a:xfrm rot="21052097">
                <a:off x="-2121682" y="4761476"/>
                <a:ext cx="1551300" cy="1550196"/>
              </a:xfrm>
              <a:prstGeom prst="ellipse">
                <a:avLst/>
              </a:prstGeom>
              <a:solidFill>
                <a:srgbClr val="14699C"/>
              </a:solidFill>
              <a:ln w="9525" cap="flat" cmpd="sng" algn="ctr">
                <a:solidFill>
                  <a:srgbClr val="14699C"/>
                </a:solidFill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261" name="Ellipse 45">
                <a:extLst>
                  <a:ext uri="{FF2B5EF4-FFF2-40B4-BE49-F238E27FC236}">
                    <a16:creationId xmlns:a16="http://schemas.microsoft.com/office/drawing/2014/main" id="{DD4AE035-FF23-4359-9342-0A86119EF8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24658" y="4811544"/>
                <a:ext cx="1128712" cy="84137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CF9">
                      <a:alpha val="76999"/>
                    </a:srgbClr>
                  </a:gs>
                </a:gsLst>
                <a:lin ang="16200000"/>
              </a:gradFill>
              <a:ln w="9525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da-DK" sz="1588" dirty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262" name="Måne 115">
                <a:extLst>
                  <a:ext uri="{FF2B5EF4-FFF2-40B4-BE49-F238E27FC236}">
                    <a16:creationId xmlns:a16="http://schemas.microsoft.com/office/drawing/2014/main" id="{074130FB-54B7-4394-80AA-212E2225E427}"/>
                  </a:ext>
                </a:extLst>
              </p:cNvPr>
              <p:cNvSpPr/>
              <p:nvPr/>
            </p:nvSpPr>
            <p:spPr bwMode="auto">
              <a:xfrm rot="16552097">
                <a:off x="-1737244" y="5216756"/>
                <a:ext cx="682449" cy="1505940"/>
              </a:xfrm>
              <a:prstGeom prst="moon">
                <a:avLst>
                  <a:gd name="adj" fmla="val 18952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</p:grp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7AE30FBA-0C96-40A5-8393-B31B38DF6692}"/>
                </a:ext>
              </a:extLst>
            </p:cNvPr>
            <p:cNvSpPr txBox="1"/>
            <p:nvPr/>
          </p:nvSpPr>
          <p:spPr>
            <a:xfrm flipH="1">
              <a:off x="8176587" y="2921413"/>
              <a:ext cx="1226564" cy="307972"/>
            </a:xfrm>
            <a:prstGeom prst="rect">
              <a:avLst/>
            </a:prstGeom>
            <a:noFill/>
          </p:spPr>
          <p:txBody>
            <a:bodyPr wrap="square" lIns="89791" tIns="44896" rIns="89791" bIns="44896" rtlCol="0">
              <a:spAutoFit/>
            </a:bodyPr>
            <a:lstStyle/>
            <a:p>
              <a:pPr algn="ctr"/>
              <a:r>
                <a:rPr lang="en-US" sz="1412" dirty="0">
                  <a:solidFill>
                    <a:prstClr val="white"/>
                  </a:solidFill>
                  <a:cs typeface="Arial" pitchFamily="34" charset="0"/>
                </a:rPr>
                <a:t>Passion</a:t>
              </a:r>
            </a:p>
          </p:txBody>
        </p: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FF0F70CF-60CF-404F-88DD-301BF6E887C1}"/>
                </a:ext>
              </a:extLst>
            </p:cNvPr>
            <p:cNvGrpSpPr/>
            <p:nvPr/>
          </p:nvGrpSpPr>
          <p:grpSpPr>
            <a:xfrm>
              <a:off x="6478039" y="2695800"/>
              <a:ext cx="1340866" cy="953847"/>
              <a:chOff x="-2495752" y="4761476"/>
              <a:chExt cx="2508250" cy="1731806"/>
            </a:xfrm>
          </p:grpSpPr>
          <p:sp>
            <p:nvSpPr>
              <p:cNvPr id="255" name="Ellipse 110">
                <a:extLst>
                  <a:ext uri="{FF2B5EF4-FFF2-40B4-BE49-F238E27FC236}">
                    <a16:creationId xmlns:a16="http://schemas.microsoft.com/office/drawing/2014/main" id="{789BF869-7757-4542-B3BC-E20BF6AC3DCD}"/>
                  </a:ext>
                </a:extLst>
              </p:cNvPr>
              <p:cNvSpPr/>
              <p:nvPr/>
            </p:nvSpPr>
            <p:spPr bwMode="auto">
              <a:xfrm>
                <a:off x="-2495752" y="5986856"/>
                <a:ext cx="2508250" cy="506426"/>
              </a:xfrm>
              <a:prstGeom prst="ellipse">
                <a:avLst/>
              </a:prstGeom>
              <a:gradFill flip="none" rotWithShape="1">
                <a:gsLst>
                  <a:gs pos="24000">
                    <a:sysClr val="windowText" lastClr="000000">
                      <a:alpha val="22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256" name="Ellipse 44">
                <a:extLst>
                  <a:ext uri="{FF2B5EF4-FFF2-40B4-BE49-F238E27FC236}">
                    <a16:creationId xmlns:a16="http://schemas.microsoft.com/office/drawing/2014/main" id="{56B2B8FA-B481-49DD-BB29-AA9F54DA9571}"/>
                  </a:ext>
                </a:extLst>
              </p:cNvPr>
              <p:cNvSpPr/>
              <p:nvPr/>
            </p:nvSpPr>
            <p:spPr bwMode="auto">
              <a:xfrm rot="21052097">
                <a:off x="-2121682" y="4761476"/>
                <a:ext cx="1551300" cy="1550196"/>
              </a:xfrm>
              <a:prstGeom prst="ellipse">
                <a:avLst/>
              </a:prstGeom>
              <a:solidFill>
                <a:srgbClr val="14699C"/>
              </a:solidFill>
              <a:ln w="9525" cap="flat" cmpd="sng" algn="ctr">
                <a:solidFill>
                  <a:srgbClr val="14699C"/>
                </a:solidFill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257" name="Ellipse 45">
                <a:extLst>
                  <a:ext uri="{FF2B5EF4-FFF2-40B4-BE49-F238E27FC236}">
                    <a16:creationId xmlns:a16="http://schemas.microsoft.com/office/drawing/2014/main" id="{DEB92C74-3C89-423B-B6C8-237ED20E72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24658" y="4811544"/>
                <a:ext cx="1128712" cy="84137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CF9">
                      <a:alpha val="76999"/>
                    </a:srgbClr>
                  </a:gs>
                </a:gsLst>
                <a:lin ang="16200000"/>
              </a:gradFill>
              <a:ln w="9525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da-DK" sz="1588" dirty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258" name="Måne 115">
                <a:extLst>
                  <a:ext uri="{FF2B5EF4-FFF2-40B4-BE49-F238E27FC236}">
                    <a16:creationId xmlns:a16="http://schemas.microsoft.com/office/drawing/2014/main" id="{85F2FAF8-B31A-49FC-B12E-23AF60D82B33}"/>
                  </a:ext>
                </a:extLst>
              </p:cNvPr>
              <p:cNvSpPr/>
              <p:nvPr/>
            </p:nvSpPr>
            <p:spPr bwMode="auto">
              <a:xfrm rot="16552097">
                <a:off x="-1737244" y="5216756"/>
                <a:ext cx="682449" cy="1505940"/>
              </a:xfrm>
              <a:prstGeom prst="moon">
                <a:avLst>
                  <a:gd name="adj" fmla="val 18952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</p:grp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DF3C0FF2-472A-45D5-B2DC-A4BBB0FF2C51}"/>
                </a:ext>
              </a:extLst>
            </p:cNvPr>
            <p:cNvSpPr txBox="1"/>
            <p:nvPr/>
          </p:nvSpPr>
          <p:spPr>
            <a:xfrm flipH="1">
              <a:off x="6475534" y="2960863"/>
              <a:ext cx="1226564" cy="307972"/>
            </a:xfrm>
            <a:prstGeom prst="rect">
              <a:avLst/>
            </a:prstGeom>
            <a:noFill/>
          </p:spPr>
          <p:txBody>
            <a:bodyPr wrap="square" lIns="89791" tIns="44896" rIns="89791" bIns="44896" rtlCol="0">
              <a:spAutoFit/>
            </a:bodyPr>
            <a:lstStyle/>
            <a:p>
              <a:pPr algn="ctr"/>
              <a:r>
                <a:rPr lang="en-US" sz="1412" dirty="0">
                  <a:solidFill>
                    <a:prstClr val="white"/>
                  </a:solidFill>
                  <a:cs typeface="Arial" pitchFamily="34" charset="0"/>
                </a:rPr>
                <a:t>Action</a:t>
              </a:r>
            </a:p>
          </p:txBody>
        </p:sp>
        <p:sp>
          <p:nvSpPr>
            <p:cNvPr id="237" name="Text Box 2">
              <a:extLst>
                <a:ext uri="{FF2B5EF4-FFF2-40B4-BE49-F238E27FC236}">
                  <a16:creationId xmlns:a16="http://schemas.microsoft.com/office/drawing/2014/main" id="{0459A47B-9887-45C2-B64D-C3DC1C92EE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4764" y="5303682"/>
              <a:ext cx="1775012" cy="33503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89791" tIns="44896" rIns="89791" bIns="44896">
              <a:spAutoFit/>
            </a:bodyPr>
            <a:lstStyle/>
            <a:p>
              <a:pPr algn="ctr" eaLnBrk="0" hangingPunct="0"/>
              <a:r>
                <a:rPr lang="en-US" sz="1588" b="1" dirty="0">
                  <a:solidFill>
                    <a:srgbClr val="333333"/>
                  </a:solidFill>
                  <a:latin typeface="Corbel" panose="020B0503020204020204" pitchFamily="34" charset="0"/>
                </a:rPr>
                <a:t>Time</a:t>
              </a:r>
              <a:endParaRPr lang="en-US" sz="1588" dirty="0">
                <a:solidFill>
                  <a:srgbClr val="333333"/>
                </a:solidFill>
                <a:latin typeface="Corbel" panose="020B0503020204020204" pitchFamily="34" charset="0"/>
              </a:endParaRPr>
            </a:p>
          </p:txBody>
        </p:sp>
        <p:grpSp>
          <p:nvGrpSpPr>
            <p:cNvPr id="238" name="Group 35">
              <a:extLst>
                <a:ext uri="{FF2B5EF4-FFF2-40B4-BE49-F238E27FC236}">
                  <a16:creationId xmlns:a16="http://schemas.microsoft.com/office/drawing/2014/main" id="{CFC70F35-7667-497E-8D0D-DDC66EFAE7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1770" y="4040503"/>
              <a:ext cx="1701053" cy="1143000"/>
              <a:chOff x="1200" y="3360"/>
              <a:chExt cx="1104" cy="672"/>
            </a:xfrm>
          </p:grpSpPr>
          <p:sp>
            <p:nvSpPr>
              <p:cNvPr id="253" name="Line 36">
                <a:extLst>
                  <a:ext uri="{FF2B5EF4-FFF2-40B4-BE49-F238E27FC236}">
                    <a16:creationId xmlns:a16="http://schemas.microsoft.com/office/drawing/2014/main" id="{29FE5717-D445-4F38-808C-F896F04A4A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3360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588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254" name="Line 37">
                <a:extLst>
                  <a:ext uri="{FF2B5EF4-FFF2-40B4-BE49-F238E27FC236}">
                    <a16:creationId xmlns:a16="http://schemas.microsoft.com/office/drawing/2014/main" id="{4BDC5A1A-9B66-44D9-A384-4ECCA71DD9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4032"/>
                <a:ext cx="11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588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239" name="Text Box 38">
              <a:extLst>
                <a:ext uri="{FF2B5EF4-FFF2-40B4-BE49-F238E27FC236}">
                  <a16:creationId xmlns:a16="http://schemas.microsoft.com/office/drawing/2014/main" id="{A013C4BB-301D-4994-B716-B7EA728CC3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6434264" y="4448458"/>
              <a:ext cx="1346719" cy="33503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89791" tIns="44896" rIns="89791" bIns="44896">
              <a:spAutoFit/>
            </a:bodyPr>
            <a:lstStyle/>
            <a:p>
              <a:pPr eaLnBrk="0" hangingPunct="0"/>
              <a:r>
                <a:rPr lang="en-US" sz="1588" b="1" dirty="0">
                  <a:solidFill>
                    <a:srgbClr val="333333"/>
                  </a:solidFill>
                  <a:latin typeface="Corbel" panose="020B0503020204020204" pitchFamily="34" charset="0"/>
                </a:rPr>
                <a:t>Effectiveness</a:t>
              </a:r>
              <a:endParaRPr lang="en-US" sz="1588" dirty="0">
                <a:solidFill>
                  <a:srgbClr val="333333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FC0328FF-EE59-4420-BFC1-0D43C274BD77}"/>
                </a:ext>
              </a:extLst>
            </p:cNvPr>
            <p:cNvSpPr txBox="1"/>
            <p:nvPr/>
          </p:nvSpPr>
          <p:spPr>
            <a:xfrm>
              <a:off x="6630578" y="5613935"/>
              <a:ext cx="3156915" cy="457244"/>
            </a:xfrm>
            <a:prstGeom prst="rect">
              <a:avLst/>
            </a:prstGeom>
            <a:noFill/>
          </p:spPr>
          <p:txBody>
            <a:bodyPr wrap="square" lIns="89791" tIns="44896" rIns="89791" bIns="44896" rtlCol="0">
              <a:spAutoFit/>
            </a:bodyPr>
            <a:lstStyle/>
            <a:p>
              <a:pPr algn="ctr"/>
              <a:r>
                <a:rPr lang="en-US" sz="2382" dirty="0">
                  <a:solidFill>
                    <a:srgbClr val="14699C"/>
                  </a:solidFill>
                  <a:cs typeface="Arial" pitchFamily="34" charset="0"/>
                </a:rPr>
                <a:t>Unleashing</a:t>
              </a:r>
            </a:p>
          </p:txBody>
        </p:sp>
        <p:pic>
          <p:nvPicPr>
            <p:cNvPr id="241" name="Picture 240">
              <a:extLst>
                <a:ext uri="{FF2B5EF4-FFF2-40B4-BE49-F238E27FC236}">
                  <a16:creationId xmlns:a16="http://schemas.microsoft.com/office/drawing/2014/main" id="{B1C2F32D-74FA-452D-AAD3-6697AC533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985627">
              <a:off x="7770521" y="3169738"/>
              <a:ext cx="364577" cy="6808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2" name="Picture 241">
              <a:extLst>
                <a:ext uri="{FF2B5EF4-FFF2-40B4-BE49-F238E27FC236}">
                  <a16:creationId xmlns:a16="http://schemas.microsoft.com/office/drawing/2014/main" id="{24764325-AC47-40F5-BE93-8243AEA20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8360">
              <a:off x="6948708" y="1875773"/>
              <a:ext cx="353854" cy="7014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3" name="Picture 242">
              <a:extLst>
                <a:ext uri="{FF2B5EF4-FFF2-40B4-BE49-F238E27FC236}">
                  <a16:creationId xmlns:a16="http://schemas.microsoft.com/office/drawing/2014/main" id="{732B5BE2-1CDD-4E6B-B18F-6B7703472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68089">
              <a:off x="8514453" y="1841625"/>
              <a:ext cx="364577" cy="6808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4" name="Plus 95">
              <a:extLst>
                <a:ext uri="{FF2B5EF4-FFF2-40B4-BE49-F238E27FC236}">
                  <a16:creationId xmlns:a16="http://schemas.microsoft.com/office/drawing/2014/main" id="{8DD91184-5BF0-4424-B01F-6A92AF23529F}"/>
                </a:ext>
              </a:extLst>
            </p:cNvPr>
            <p:cNvSpPr/>
            <p:nvPr/>
          </p:nvSpPr>
          <p:spPr>
            <a:xfrm>
              <a:off x="6539753" y="3551194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245" name="Plus 99">
              <a:extLst>
                <a:ext uri="{FF2B5EF4-FFF2-40B4-BE49-F238E27FC236}">
                  <a16:creationId xmlns:a16="http://schemas.microsoft.com/office/drawing/2014/main" id="{A3687E71-13C2-425C-8FE7-107A1FAAD88A}"/>
                </a:ext>
              </a:extLst>
            </p:cNvPr>
            <p:cNvSpPr/>
            <p:nvPr/>
          </p:nvSpPr>
          <p:spPr>
            <a:xfrm>
              <a:off x="6918095" y="3551193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246" name="Plus 100">
              <a:extLst>
                <a:ext uri="{FF2B5EF4-FFF2-40B4-BE49-F238E27FC236}">
                  <a16:creationId xmlns:a16="http://schemas.microsoft.com/office/drawing/2014/main" id="{E9C4D763-67E9-4859-9BB6-5A9F2418E66E}"/>
                </a:ext>
              </a:extLst>
            </p:cNvPr>
            <p:cNvSpPr/>
            <p:nvPr/>
          </p:nvSpPr>
          <p:spPr>
            <a:xfrm>
              <a:off x="8364875" y="3551194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247" name="Plus 101">
              <a:extLst>
                <a:ext uri="{FF2B5EF4-FFF2-40B4-BE49-F238E27FC236}">
                  <a16:creationId xmlns:a16="http://schemas.microsoft.com/office/drawing/2014/main" id="{43D81E6D-DB8C-432A-B1CB-A1CE06A7ACFD}"/>
                </a:ext>
              </a:extLst>
            </p:cNvPr>
            <p:cNvSpPr/>
            <p:nvPr/>
          </p:nvSpPr>
          <p:spPr>
            <a:xfrm>
              <a:off x="9121560" y="3551194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248" name="Plus 102">
              <a:extLst>
                <a:ext uri="{FF2B5EF4-FFF2-40B4-BE49-F238E27FC236}">
                  <a16:creationId xmlns:a16="http://schemas.microsoft.com/office/drawing/2014/main" id="{3485F9F2-A3D5-484F-A2D8-9D2361288E0F}"/>
                </a:ext>
              </a:extLst>
            </p:cNvPr>
            <p:cNvSpPr/>
            <p:nvPr/>
          </p:nvSpPr>
          <p:spPr>
            <a:xfrm>
              <a:off x="8743217" y="3551193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249" name="Plus 103">
              <a:extLst>
                <a:ext uri="{FF2B5EF4-FFF2-40B4-BE49-F238E27FC236}">
                  <a16:creationId xmlns:a16="http://schemas.microsoft.com/office/drawing/2014/main" id="{BD7C78BC-FEC8-4F76-A6CB-62DF86A8D0F0}"/>
                </a:ext>
              </a:extLst>
            </p:cNvPr>
            <p:cNvSpPr/>
            <p:nvPr/>
          </p:nvSpPr>
          <p:spPr>
            <a:xfrm>
              <a:off x="7453499" y="1398997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250" name="Plus 104">
              <a:extLst>
                <a:ext uri="{FF2B5EF4-FFF2-40B4-BE49-F238E27FC236}">
                  <a16:creationId xmlns:a16="http://schemas.microsoft.com/office/drawing/2014/main" id="{1E2ADD73-9562-4BBB-BBAF-D2D0249E4355}"/>
                </a:ext>
              </a:extLst>
            </p:cNvPr>
            <p:cNvSpPr/>
            <p:nvPr/>
          </p:nvSpPr>
          <p:spPr>
            <a:xfrm>
              <a:off x="8210185" y="1398997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251" name="Plus 105">
              <a:extLst>
                <a:ext uri="{FF2B5EF4-FFF2-40B4-BE49-F238E27FC236}">
                  <a16:creationId xmlns:a16="http://schemas.microsoft.com/office/drawing/2014/main" id="{C1FA5A4E-06F9-4F22-8A90-7F31BE931404}"/>
                </a:ext>
              </a:extLst>
            </p:cNvPr>
            <p:cNvSpPr/>
            <p:nvPr/>
          </p:nvSpPr>
          <p:spPr>
            <a:xfrm>
              <a:off x="7831842" y="1398996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252" name="Freeform 6">
              <a:extLst>
                <a:ext uri="{FF2B5EF4-FFF2-40B4-BE49-F238E27FC236}">
                  <a16:creationId xmlns:a16="http://schemas.microsoft.com/office/drawing/2014/main" id="{E797C416-1B7C-4C4F-A48D-84EEFD9328AA}"/>
                </a:ext>
              </a:extLst>
            </p:cNvPr>
            <p:cNvSpPr/>
            <p:nvPr/>
          </p:nvSpPr>
          <p:spPr>
            <a:xfrm>
              <a:off x="7311770" y="4039476"/>
              <a:ext cx="1706498" cy="1029930"/>
            </a:xfrm>
            <a:custGeom>
              <a:avLst/>
              <a:gdLst>
                <a:gd name="connsiteX0" fmla="*/ 0 w 1752600"/>
                <a:gd name="connsiteY0" fmla="*/ 1009650 h 1049925"/>
                <a:gd name="connsiteX1" fmla="*/ 238125 w 1752600"/>
                <a:gd name="connsiteY1" fmla="*/ 885825 h 1049925"/>
                <a:gd name="connsiteX2" fmla="*/ 542925 w 1752600"/>
                <a:gd name="connsiteY2" fmla="*/ 1047750 h 1049925"/>
                <a:gd name="connsiteX3" fmla="*/ 809625 w 1752600"/>
                <a:gd name="connsiteY3" fmla="*/ 742950 h 1049925"/>
                <a:gd name="connsiteX4" fmla="*/ 1171575 w 1752600"/>
                <a:gd name="connsiteY4" fmla="*/ 847725 h 1049925"/>
                <a:gd name="connsiteX5" fmla="*/ 1390650 w 1752600"/>
                <a:gd name="connsiteY5" fmla="*/ 514350 h 1049925"/>
                <a:gd name="connsiteX6" fmla="*/ 1685925 w 1752600"/>
                <a:gd name="connsiteY6" fmla="*/ 409575 h 1049925"/>
                <a:gd name="connsiteX7" fmla="*/ 1752600 w 1752600"/>
                <a:gd name="connsiteY7" fmla="*/ 0 h 1049925"/>
                <a:gd name="connsiteX0" fmla="*/ 0 w 1766624"/>
                <a:gd name="connsiteY0" fmla="*/ 1012455 h 1052730"/>
                <a:gd name="connsiteX1" fmla="*/ 238125 w 1766624"/>
                <a:gd name="connsiteY1" fmla="*/ 888630 h 1052730"/>
                <a:gd name="connsiteX2" fmla="*/ 542925 w 1766624"/>
                <a:gd name="connsiteY2" fmla="*/ 1050555 h 1052730"/>
                <a:gd name="connsiteX3" fmla="*/ 809625 w 1766624"/>
                <a:gd name="connsiteY3" fmla="*/ 745755 h 1052730"/>
                <a:gd name="connsiteX4" fmla="*/ 1171575 w 1766624"/>
                <a:gd name="connsiteY4" fmla="*/ 850530 h 1052730"/>
                <a:gd name="connsiteX5" fmla="*/ 1390650 w 1766624"/>
                <a:gd name="connsiteY5" fmla="*/ 517155 h 1052730"/>
                <a:gd name="connsiteX6" fmla="*/ 1685925 w 1766624"/>
                <a:gd name="connsiteY6" fmla="*/ 412380 h 1052730"/>
                <a:gd name="connsiteX7" fmla="*/ 1766624 w 1766624"/>
                <a:gd name="connsiteY7" fmla="*/ 0 h 1052730"/>
                <a:gd name="connsiteX0" fmla="*/ 0 w 1766624"/>
                <a:gd name="connsiteY0" fmla="*/ 1012455 h 1052730"/>
                <a:gd name="connsiteX1" fmla="*/ 238125 w 1766624"/>
                <a:gd name="connsiteY1" fmla="*/ 888630 h 1052730"/>
                <a:gd name="connsiteX2" fmla="*/ 542925 w 1766624"/>
                <a:gd name="connsiteY2" fmla="*/ 1050555 h 1052730"/>
                <a:gd name="connsiteX3" fmla="*/ 809625 w 1766624"/>
                <a:gd name="connsiteY3" fmla="*/ 745755 h 1052730"/>
                <a:gd name="connsiteX4" fmla="*/ 1171575 w 1766624"/>
                <a:gd name="connsiteY4" fmla="*/ 850530 h 1052730"/>
                <a:gd name="connsiteX5" fmla="*/ 1390650 w 1766624"/>
                <a:gd name="connsiteY5" fmla="*/ 517155 h 1052730"/>
                <a:gd name="connsiteX6" fmla="*/ 1685925 w 1766624"/>
                <a:gd name="connsiteY6" fmla="*/ 412380 h 1052730"/>
                <a:gd name="connsiteX7" fmla="*/ 1766624 w 1766624"/>
                <a:gd name="connsiteY7" fmla="*/ 0 h 1052730"/>
                <a:gd name="connsiteX0" fmla="*/ 0 w 1766624"/>
                <a:gd name="connsiteY0" fmla="*/ 1012455 h 1052730"/>
                <a:gd name="connsiteX1" fmla="*/ 238125 w 1766624"/>
                <a:gd name="connsiteY1" fmla="*/ 888630 h 1052730"/>
                <a:gd name="connsiteX2" fmla="*/ 542925 w 1766624"/>
                <a:gd name="connsiteY2" fmla="*/ 1050555 h 1052730"/>
                <a:gd name="connsiteX3" fmla="*/ 809625 w 1766624"/>
                <a:gd name="connsiteY3" fmla="*/ 745755 h 1052730"/>
                <a:gd name="connsiteX4" fmla="*/ 1171575 w 1766624"/>
                <a:gd name="connsiteY4" fmla="*/ 850530 h 1052730"/>
                <a:gd name="connsiteX5" fmla="*/ 1390650 w 1766624"/>
                <a:gd name="connsiteY5" fmla="*/ 517155 h 1052730"/>
                <a:gd name="connsiteX6" fmla="*/ 1660681 w 1766624"/>
                <a:gd name="connsiteY6" fmla="*/ 392745 h 1052730"/>
                <a:gd name="connsiteX7" fmla="*/ 1766624 w 1766624"/>
                <a:gd name="connsiteY7" fmla="*/ 0 h 1052730"/>
                <a:gd name="connsiteX0" fmla="*/ 0 w 1766624"/>
                <a:gd name="connsiteY0" fmla="*/ 1012455 h 1052730"/>
                <a:gd name="connsiteX1" fmla="*/ 238125 w 1766624"/>
                <a:gd name="connsiteY1" fmla="*/ 888630 h 1052730"/>
                <a:gd name="connsiteX2" fmla="*/ 542925 w 1766624"/>
                <a:gd name="connsiteY2" fmla="*/ 1050555 h 1052730"/>
                <a:gd name="connsiteX3" fmla="*/ 809625 w 1766624"/>
                <a:gd name="connsiteY3" fmla="*/ 745755 h 1052730"/>
                <a:gd name="connsiteX4" fmla="*/ 1171575 w 1766624"/>
                <a:gd name="connsiteY4" fmla="*/ 850530 h 1052730"/>
                <a:gd name="connsiteX5" fmla="*/ 1399065 w 1766624"/>
                <a:gd name="connsiteY5" fmla="*/ 525570 h 1052730"/>
                <a:gd name="connsiteX6" fmla="*/ 1660681 w 1766624"/>
                <a:gd name="connsiteY6" fmla="*/ 392745 h 1052730"/>
                <a:gd name="connsiteX7" fmla="*/ 1766624 w 1766624"/>
                <a:gd name="connsiteY7" fmla="*/ 0 h 1052730"/>
                <a:gd name="connsiteX0" fmla="*/ 0 w 1766624"/>
                <a:gd name="connsiteY0" fmla="*/ 1012455 h 1052730"/>
                <a:gd name="connsiteX1" fmla="*/ 238125 w 1766624"/>
                <a:gd name="connsiteY1" fmla="*/ 888630 h 1052730"/>
                <a:gd name="connsiteX2" fmla="*/ 542925 w 1766624"/>
                <a:gd name="connsiteY2" fmla="*/ 1050555 h 1052730"/>
                <a:gd name="connsiteX3" fmla="*/ 809625 w 1766624"/>
                <a:gd name="connsiteY3" fmla="*/ 745755 h 1052730"/>
                <a:gd name="connsiteX4" fmla="*/ 1191210 w 1766624"/>
                <a:gd name="connsiteY4" fmla="*/ 811262 h 1052730"/>
                <a:gd name="connsiteX5" fmla="*/ 1399065 w 1766624"/>
                <a:gd name="connsiteY5" fmla="*/ 525570 h 1052730"/>
                <a:gd name="connsiteX6" fmla="*/ 1660681 w 1766624"/>
                <a:gd name="connsiteY6" fmla="*/ 392745 h 1052730"/>
                <a:gd name="connsiteX7" fmla="*/ 1766624 w 1766624"/>
                <a:gd name="connsiteY7" fmla="*/ 0 h 1052730"/>
                <a:gd name="connsiteX0" fmla="*/ 0 w 1766624"/>
                <a:gd name="connsiteY0" fmla="*/ 1012455 h 1051890"/>
                <a:gd name="connsiteX1" fmla="*/ 238125 w 1766624"/>
                <a:gd name="connsiteY1" fmla="*/ 888630 h 1051890"/>
                <a:gd name="connsiteX2" fmla="*/ 542925 w 1766624"/>
                <a:gd name="connsiteY2" fmla="*/ 1050555 h 1051890"/>
                <a:gd name="connsiteX3" fmla="*/ 812430 w 1766624"/>
                <a:gd name="connsiteY3" fmla="*/ 779414 h 1051890"/>
                <a:gd name="connsiteX4" fmla="*/ 1191210 w 1766624"/>
                <a:gd name="connsiteY4" fmla="*/ 811262 h 1051890"/>
                <a:gd name="connsiteX5" fmla="*/ 1399065 w 1766624"/>
                <a:gd name="connsiteY5" fmla="*/ 525570 h 1051890"/>
                <a:gd name="connsiteX6" fmla="*/ 1660681 w 1766624"/>
                <a:gd name="connsiteY6" fmla="*/ 392745 h 1051890"/>
                <a:gd name="connsiteX7" fmla="*/ 1766624 w 1766624"/>
                <a:gd name="connsiteY7" fmla="*/ 0 h 1051890"/>
                <a:gd name="connsiteX0" fmla="*/ 0 w 1766624"/>
                <a:gd name="connsiteY0" fmla="*/ 1012455 h 1052566"/>
                <a:gd name="connsiteX1" fmla="*/ 198856 w 1766624"/>
                <a:gd name="connsiteY1" fmla="*/ 908264 h 1052566"/>
                <a:gd name="connsiteX2" fmla="*/ 542925 w 1766624"/>
                <a:gd name="connsiteY2" fmla="*/ 1050555 h 1052566"/>
                <a:gd name="connsiteX3" fmla="*/ 812430 w 1766624"/>
                <a:gd name="connsiteY3" fmla="*/ 779414 h 1052566"/>
                <a:gd name="connsiteX4" fmla="*/ 1191210 w 1766624"/>
                <a:gd name="connsiteY4" fmla="*/ 811262 h 1052566"/>
                <a:gd name="connsiteX5" fmla="*/ 1399065 w 1766624"/>
                <a:gd name="connsiteY5" fmla="*/ 525570 h 1052566"/>
                <a:gd name="connsiteX6" fmla="*/ 1660681 w 1766624"/>
                <a:gd name="connsiteY6" fmla="*/ 392745 h 1052566"/>
                <a:gd name="connsiteX7" fmla="*/ 1766624 w 1766624"/>
                <a:gd name="connsiteY7" fmla="*/ 0 h 1052566"/>
                <a:gd name="connsiteX0" fmla="*/ 0 w 1766624"/>
                <a:gd name="connsiteY0" fmla="*/ 1012455 h 1024835"/>
                <a:gd name="connsiteX1" fmla="*/ 198856 w 1766624"/>
                <a:gd name="connsiteY1" fmla="*/ 908264 h 1024835"/>
                <a:gd name="connsiteX2" fmla="*/ 542925 w 1766624"/>
                <a:gd name="connsiteY2" fmla="*/ 1022506 h 1024835"/>
                <a:gd name="connsiteX3" fmla="*/ 812430 w 1766624"/>
                <a:gd name="connsiteY3" fmla="*/ 779414 h 1024835"/>
                <a:gd name="connsiteX4" fmla="*/ 1191210 w 1766624"/>
                <a:gd name="connsiteY4" fmla="*/ 811262 h 1024835"/>
                <a:gd name="connsiteX5" fmla="*/ 1399065 w 1766624"/>
                <a:gd name="connsiteY5" fmla="*/ 525570 h 1024835"/>
                <a:gd name="connsiteX6" fmla="*/ 1660681 w 1766624"/>
                <a:gd name="connsiteY6" fmla="*/ 392745 h 1024835"/>
                <a:gd name="connsiteX7" fmla="*/ 1766624 w 1766624"/>
                <a:gd name="connsiteY7" fmla="*/ 0 h 1024835"/>
                <a:gd name="connsiteX0" fmla="*/ 0 w 1766624"/>
                <a:gd name="connsiteY0" fmla="*/ 1012455 h 1023863"/>
                <a:gd name="connsiteX1" fmla="*/ 198856 w 1766624"/>
                <a:gd name="connsiteY1" fmla="*/ 908264 h 1023863"/>
                <a:gd name="connsiteX2" fmla="*/ 542925 w 1766624"/>
                <a:gd name="connsiteY2" fmla="*/ 1022506 h 1023863"/>
                <a:gd name="connsiteX3" fmla="*/ 809625 w 1766624"/>
                <a:gd name="connsiteY3" fmla="*/ 813073 h 1023863"/>
                <a:gd name="connsiteX4" fmla="*/ 1191210 w 1766624"/>
                <a:gd name="connsiteY4" fmla="*/ 811262 h 1023863"/>
                <a:gd name="connsiteX5" fmla="*/ 1399065 w 1766624"/>
                <a:gd name="connsiteY5" fmla="*/ 525570 h 1023863"/>
                <a:gd name="connsiteX6" fmla="*/ 1660681 w 1766624"/>
                <a:gd name="connsiteY6" fmla="*/ 392745 h 1023863"/>
                <a:gd name="connsiteX7" fmla="*/ 1766624 w 1766624"/>
                <a:gd name="connsiteY7" fmla="*/ 0 h 1023863"/>
                <a:gd name="connsiteX0" fmla="*/ 0 w 1766624"/>
                <a:gd name="connsiteY0" fmla="*/ 1012455 h 1024086"/>
                <a:gd name="connsiteX1" fmla="*/ 198856 w 1766624"/>
                <a:gd name="connsiteY1" fmla="*/ 908264 h 1024086"/>
                <a:gd name="connsiteX2" fmla="*/ 542925 w 1766624"/>
                <a:gd name="connsiteY2" fmla="*/ 1022506 h 1024086"/>
                <a:gd name="connsiteX3" fmla="*/ 826455 w 1766624"/>
                <a:gd name="connsiteY3" fmla="*/ 804659 h 1024086"/>
                <a:gd name="connsiteX4" fmla="*/ 1191210 w 1766624"/>
                <a:gd name="connsiteY4" fmla="*/ 811262 h 1024086"/>
                <a:gd name="connsiteX5" fmla="*/ 1399065 w 1766624"/>
                <a:gd name="connsiteY5" fmla="*/ 525570 h 1024086"/>
                <a:gd name="connsiteX6" fmla="*/ 1660681 w 1766624"/>
                <a:gd name="connsiteY6" fmla="*/ 392745 h 1024086"/>
                <a:gd name="connsiteX7" fmla="*/ 1766624 w 1766624"/>
                <a:gd name="connsiteY7" fmla="*/ 0 h 1024086"/>
                <a:gd name="connsiteX0" fmla="*/ 0 w 1758209"/>
                <a:gd name="connsiteY0" fmla="*/ 1012455 h 1024086"/>
                <a:gd name="connsiteX1" fmla="*/ 198856 w 1758209"/>
                <a:gd name="connsiteY1" fmla="*/ 908264 h 1024086"/>
                <a:gd name="connsiteX2" fmla="*/ 542925 w 1758209"/>
                <a:gd name="connsiteY2" fmla="*/ 1022506 h 1024086"/>
                <a:gd name="connsiteX3" fmla="*/ 826455 w 1758209"/>
                <a:gd name="connsiteY3" fmla="*/ 804659 h 1024086"/>
                <a:gd name="connsiteX4" fmla="*/ 1191210 w 1758209"/>
                <a:gd name="connsiteY4" fmla="*/ 811262 h 1024086"/>
                <a:gd name="connsiteX5" fmla="*/ 1399065 w 1758209"/>
                <a:gd name="connsiteY5" fmla="*/ 525570 h 1024086"/>
                <a:gd name="connsiteX6" fmla="*/ 1660681 w 1758209"/>
                <a:gd name="connsiteY6" fmla="*/ 392745 h 1024086"/>
                <a:gd name="connsiteX7" fmla="*/ 1758209 w 1758209"/>
                <a:gd name="connsiteY7" fmla="*/ 0 h 1024086"/>
                <a:gd name="connsiteX0" fmla="*/ 0 w 1758209"/>
                <a:gd name="connsiteY0" fmla="*/ 1012455 h 1024086"/>
                <a:gd name="connsiteX1" fmla="*/ 198856 w 1758209"/>
                <a:gd name="connsiteY1" fmla="*/ 908264 h 1024086"/>
                <a:gd name="connsiteX2" fmla="*/ 542925 w 1758209"/>
                <a:gd name="connsiteY2" fmla="*/ 1022506 h 1024086"/>
                <a:gd name="connsiteX3" fmla="*/ 826455 w 1758209"/>
                <a:gd name="connsiteY3" fmla="*/ 804659 h 1024086"/>
                <a:gd name="connsiteX4" fmla="*/ 1191210 w 1758209"/>
                <a:gd name="connsiteY4" fmla="*/ 811262 h 1024086"/>
                <a:gd name="connsiteX5" fmla="*/ 1399065 w 1758209"/>
                <a:gd name="connsiteY5" fmla="*/ 525570 h 1024086"/>
                <a:gd name="connsiteX6" fmla="*/ 1674705 w 1758209"/>
                <a:gd name="connsiteY6" fmla="*/ 392745 h 1024086"/>
                <a:gd name="connsiteX7" fmla="*/ 1758209 w 1758209"/>
                <a:gd name="connsiteY7" fmla="*/ 0 h 1024086"/>
                <a:gd name="connsiteX0" fmla="*/ 0 w 1766624"/>
                <a:gd name="connsiteY0" fmla="*/ 1012455 h 1024086"/>
                <a:gd name="connsiteX1" fmla="*/ 198856 w 1766624"/>
                <a:gd name="connsiteY1" fmla="*/ 908264 h 1024086"/>
                <a:gd name="connsiteX2" fmla="*/ 542925 w 1766624"/>
                <a:gd name="connsiteY2" fmla="*/ 1022506 h 1024086"/>
                <a:gd name="connsiteX3" fmla="*/ 826455 w 1766624"/>
                <a:gd name="connsiteY3" fmla="*/ 804659 h 1024086"/>
                <a:gd name="connsiteX4" fmla="*/ 1191210 w 1766624"/>
                <a:gd name="connsiteY4" fmla="*/ 811262 h 1024086"/>
                <a:gd name="connsiteX5" fmla="*/ 1399065 w 1766624"/>
                <a:gd name="connsiteY5" fmla="*/ 525570 h 1024086"/>
                <a:gd name="connsiteX6" fmla="*/ 1674705 w 1766624"/>
                <a:gd name="connsiteY6" fmla="*/ 392745 h 1024086"/>
                <a:gd name="connsiteX7" fmla="*/ 1766624 w 1766624"/>
                <a:gd name="connsiteY7" fmla="*/ 0 h 1024086"/>
                <a:gd name="connsiteX0" fmla="*/ 0 w 1758209"/>
                <a:gd name="connsiteY0" fmla="*/ 1020870 h 1032501"/>
                <a:gd name="connsiteX1" fmla="*/ 198856 w 1758209"/>
                <a:gd name="connsiteY1" fmla="*/ 916679 h 1032501"/>
                <a:gd name="connsiteX2" fmla="*/ 542925 w 1758209"/>
                <a:gd name="connsiteY2" fmla="*/ 1030921 h 1032501"/>
                <a:gd name="connsiteX3" fmla="*/ 826455 w 1758209"/>
                <a:gd name="connsiteY3" fmla="*/ 813074 h 1032501"/>
                <a:gd name="connsiteX4" fmla="*/ 1191210 w 1758209"/>
                <a:gd name="connsiteY4" fmla="*/ 819677 h 1032501"/>
                <a:gd name="connsiteX5" fmla="*/ 1399065 w 1758209"/>
                <a:gd name="connsiteY5" fmla="*/ 533985 h 1032501"/>
                <a:gd name="connsiteX6" fmla="*/ 1674705 w 1758209"/>
                <a:gd name="connsiteY6" fmla="*/ 401160 h 1032501"/>
                <a:gd name="connsiteX7" fmla="*/ 1758209 w 1758209"/>
                <a:gd name="connsiteY7" fmla="*/ 0 h 1032501"/>
                <a:gd name="connsiteX0" fmla="*/ 0 w 1758209"/>
                <a:gd name="connsiteY0" fmla="*/ 1020870 h 1032501"/>
                <a:gd name="connsiteX1" fmla="*/ 198856 w 1758209"/>
                <a:gd name="connsiteY1" fmla="*/ 916679 h 1032501"/>
                <a:gd name="connsiteX2" fmla="*/ 542925 w 1758209"/>
                <a:gd name="connsiteY2" fmla="*/ 1030921 h 1032501"/>
                <a:gd name="connsiteX3" fmla="*/ 826455 w 1758209"/>
                <a:gd name="connsiteY3" fmla="*/ 813074 h 1032501"/>
                <a:gd name="connsiteX4" fmla="*/ 1191210 w 1758209"/>
                <a:gd name="connsiteY4" fmla="*/ 819677 h 1032501"/>
                <a:gd name="connsiteX5" fmla="*/ 1399065 w 1758209"/>
                <a:gd name="connsiteY5" fmla="*/ 533985 h 1032501"/>
                <a:gd name="connsiteX6" fmla="*/ 1686800 w 1758209"/>
                <a:gd name="connsiteY6" fmla="*/ 398741 h 1032501"/>
                <a:gd name="connsiteX7" fmla="*/ 1758209 w 1758209"/>
                <a:gd name="connsiteY7" fmla="*/ 0 h 1032501"/>
                <a:gd name="connsiteX0" fmla="*/ 0 w 1758209"/>
                <a:gd name="connsiteY0" fmla="*/ 1020870 h 1032501"/>
                <a:gd name="connsiteX1" fmla="*/ 198856 w 1758209"/>
                <a:gd name="connsiteY1" fmla="*/ 916679 h 1032501"/>
                <a:gd name="connsiteX2" fmla="*/ 542925 w 1758209"/>
                <a:gd name="connsiteY2" fmla="*/ 1030921 h 1032501"/>
                <a:gd name="connsiteX3" fmla="*/ 826455 w 1758209"/>
                <a:gd name="connsiteY3" fmla="*/ 813074 h 1032501"/>
                <a:gd name="connsiteX4" fmla="*/ 1191210 w 1758209"/>
                <a:gd name="connsiteY4" fmla="*/ 819677 h 1032501"/>
                <a:gd name="connsiteX5" fmla="*/ 1399065 w 1758209"/>
                <a:gd name="connsiteY5" fmla="*/ 533985 h 1032501"/>
                <a:gd name="connsiteX6" fmla="*/ 1674705 w 1758209"/>
                <a:gd name="connsiteY6" fmla="*/ 396322 h 1032501"/>
                <a:gd name="connsiteX7" fmla="*/ 1758209 w 1758209"/>
                <a:gd name="connsiteY7" fmla="*/ 0 h 1032501"/>
                <a:gd name="connsiteX0" fmla="*/ 0 w 1779980"/>
                <a:gd name="connsiteY0" fmla="*/ 1037804 h 1049435"/>
                <a:gd name="connsiteX1" fmla="*/ 198856 w 1779980"/>
                <a:gd name="connsiteY1" fmla="*/ 933613 h 1049435"/>
                <a:gd name="connsiteX2" fmla="*/ 542925 w 1779980"/>
                <a:gd name="connsiteY2" fmla="*/ 1047855 h 1049435"/>
                <a:gd name="connsiteX3" fmla="*/ 826455 w 1779980"/>
                <a:gd name="connsiteY3" fmla="*/ 830008 h 1049435"/>
                <a:gd name="connsiteX4" fmla="*/ 1191210 w 1779980"/>
                <a:gd name="connsiteY4" fmla="*/ 836611 h 1049435"/>
                <a:gd name="connsiteX5" fmla="*/ 1399065 w 1779980"/>
                <a:gd name="connsiteY5" fmla="*/ 550919 h 1049435"/>
                <a:gd name="connsiteX6" fmla="*/ 1674705 w 1779980"/>
                <a:gd name="connsiteY6" fmla="*/ 413256 h 1049435"/>
                <a:gd name="connsiteX7" fmla="*/ 1779980 w 1779980"/>
                <a:gd name="connsiteY7" fmla="*/ 0 h 1049435"/>
                <a:gd name="connsiteX0" fmla="*/ 0 w 1779980"/>
                <a:gd name="connsiteY0" fmla="*/ 1037804 h 1049435"/>
                <a:gd name="connsiteX1" fmla="*/ 198856 w 1779980"/>
                <a:gd name="connsiteY1" fmla="*/ 933613 h 1049435"/>
                <a:gd name="connsiteX2" fmla="*/ 542925 w 1779980"/>
                <a:gd name="connsiteY2" fmla="*/ 1047855 h 1049435"/>
                <a:gd name="connsiteX3" fmla="*/ 826455 w 1779980"/>
                <a:gd name="connsiteY3" fmla="*/ 830008 h 1049435"/>
                <a:gd name="connsiteX4" fmla="*/ 1191210 w 1779980"/>
                <a:gd name="connsiteY4" fmla="*/ 836611 h 1049435"/>
                <a:gd name="connsiteX5" fmla="*/ 1399065 w 1779980"/>
                <a:gd name="connsiteY5" fmla="*/ 550919 h 1049435"/>
                <a:gd name="connsiteX6" fmla="*/ 1674705 w 1779980"/>
                <a:gd name="connsiteY6" fmla="*/ 413256 h 1049435"/>
                <a:gd name="connsiteX7" fmla="*/ 1779980 w 1779980"/>
                <a:gd name="connsiteY7" fmla="*/ 0 h 1049435"/>
                <a:gd name="connsiteX0" fmla="*/ 0 w 1758209"/>
                <a:gd name="connsiteY0" fmla="*/ 1013613 h 1025244"/>
                <a:gd name="connsiteX1" fmla="*/ 198856 w 1758209"/>
                <a:gd name="connsiteY1" fmla="*/ 909422 h 1025244"/>
                <a:gd name="connsiteX2" fmla="*/ 542925 w 1758209"/>
                <a:gd name="connsiteY2" fmla="*/ 1023664 h 1025244"/>
                <a:gd name="connsiteX3" fmla="*/ 826455 w 1758209"/>
                <a:gd name="connsiteY3" fmla="*/ 805817 h 1025244"/>
                <a:gd name="connsiteX4" fmla="*/ 1191210 w 1758209"/>
                <a:gd name="connsiteY4" fmla="*/ 812420 h 1025244"/>
                <a:gd name="connsiteX5" fmla="*/ 1399065 w 1758209"/>
                <a:gd name="connsiteY5" fmla="*/ 526728 h 1025244"/>
                <a:gd name="connsiteX6" fmla="*/ 1674705 w 1758209"/>
                <a:gd name="connsiteY6" fmla="*/ 389065 h 1025244"/>
                <a:gd name="connsiteX7" fmla="*/ 1758209 w 1758209"/>
                <a:gd name="connsiteY7" fmla="*/ 0 h 1025244"/>
                <a:gd name="connsiteX0" fmla="*/ 0 w 1765466"/>
                <a:gd name="connsiteY0" fmla="*/ 1011194 h 1022825"/>
                <a:gd name="connsiteX1" fmla="*/ 198856 w 1765466"/>
                <a:gd name="connsiteY1" fmla="*/ 907003 h 1022825"/>
                <a:gd name="connsiteX2" fmla="*/ 542925 w 1765466"/>
                <a:gd name="connsiteY2" fmla="*/ 1021245 h 1022825"/>
                <a:gd name="connsiteX3" fmla="*/ 826455 w 1765466"/>
                <a:gd name="connsiteY3" fmla="*/ 803398 h 1022825"/>
                <a:gd name="connsiteX4" fmla="*/ 1191210 w 1765466"/>
                <a:gd name="connsiteY4" fmla="*/ 810001 h 1022825"/>
                <a:gd name="connsiteX5" fmla="*/ 1399065 w 1765466"/>
                <a:gd name="connsiteY5" fmla="*/ 524309 h 1022825"/>
                <a:gd name="connsiteX6" fmla="*/ 1674705 w 1765466"/>
                <a:gd name="connsiteY6" fmla="*/ 386646 h 1022825"/>
                <a:gd name="connsiteX7" fmla="*/ 1765466 w 1765466"/>
                <a:gd name="connsiteY7" fmla="*/ 0 h 1022825"/>
                <a:gd name="connsiteX0" fmla="*/ 0 w 1758209"/>
                <a:gd name="connsiteY0" fmla="*/ 1008775 h 1020406"/>
                <a:gd name="connsiteX1" fmla="*/ 198856 w 1758209"/>
                <a:gd name="connsiteY1" fmla="*/ 904584 h 1020406"/>
                <a:gd name="connsiteX2" fmla="*/ 542925 w 1758209"/>
                <a:gd name="connsiteY2" fmla="*/ 1018826 h 1020406"/>
                <a:gd name="connsiteX3" fmla="*/ 826455 w 1758209"/>
                <a:gd name="connsiteY3" fmla="*/ 800979 h 1020406"/>
                <a:gd name="connsiteX4" fmla="*/ 1191210 w 1758209"/>
                <a:gd name="connsiteY4" fmla="*/ 807582 h 1020406"/>
                <a:gd name="connsiteX5" fmla="*/ 1399065 w 1758209"/>
                <a:gd name="connsiteY5" fmla="*/ 521890 h 1020406"/>
                <a:gd name="connsiteX6" fmla="*/ 1674705 w 1758209"/>
                <a:gd name="connsiteY6" fmla="*/ 384227 h 1020406"/>
                <a:gd name="connsiteX7" fmla="*/ 1758209 w 1758209"/>
                <a:gd name="connsiteY7" fmla="*/ 0 h 1020406"/>
                <a:gd name="connsiteX0" fmla="*/ 0 w 1765353"/>
                <a:gd name="connsiteY0" fmla="*/ 1013537 h 1025168"/>
                <a:gd name="connsiteX1" fmla="*/ 198856 w 1765353"/>
                <a:gd name="connsiteY1" fmla="*/ 909346 h 1025168"/>
                <a:gd name="connsiteX2" fmla="*/ 542925 w 1765353"/>
                <a:gd name="connsiteY2" fmla="*/ 1023588 h 1025168"/>
                <a:gd name="connsiteX3" fmla="*/ 826455 w 1765353"/>
                <a:gd name="connsiteY3" fmla="*/ 805741 h 1025168"/>
                <a:gd name="connsiteX4" fmla="*/ 1191210 w 1765353"/>
                <a:gd name="connsiteY4" fmla="*/ 812344 h 1025168"/>
                <a:gd name="connsiteX5" fmla="*/ 1399065 w 1765353"/>
                <a:gd name="connsiteY5" fmla="*/ 526652 h 1025168"/>
                <a:gd name="connsiteX6" fmla="*/ 1674705 w 1765353"/>
                <a:gd name="connsiteY6" fmla="*/ 388989 h 1025168"/>
                <a:gd name="connsiteX7" fmla="*/ 1765353 w 1765353"/>
                <a:gd name="connsiteY7" fmla="*/ 0 h 1025168"/>
                <a:gd name="connsiteX0" fmla="*/ 0 w 1681787"/>
                <a:gd name="connsiteY0" fmla="*/ 1015918 h 1027549"/>
                <a:gd name="connsiteX1" fmla="*/ 198856 w 1681787"/>
                <a:gd name="connsiteY1" fmla="*/ 911727 h 1027549"/>
                <a:gd name="connsiteX2" fmla="*/ 542925 w 1681787"/>
                <a:gd name="connsiteY2" fmla="*/ 1025969 h 1027549"/>
                <a:gd name="connsiteX3" fmla="*/ 826455 w 1681787"/>
                <a:gd name="connsiteY3" fmla="*/ 808122 h 1027549"/>
                <a:gd name="connsiteX4" fmla="*/ 1191210 w 1681787"/>
                <a:gd name="connsiteY4" fmla="*/ 814725 h 1027549"/>
                <a:gd name="connsiteX5" fmla="*/ 1399065 w 1681787"/>
                <a:gd name="connsiteY5" fmla="*/ 529033 h 1027549"/>
                <a:gd name="connsiteX6" fmla="*/ 1674705 w 1681787"/>
                <a:gd name="connsiteY6" fmla="*/ 391370 h 1027549"/>
                <a:gd name="connsiteX7" fmla="*/ 1608191 w 1681787"/>
                <a:gd name="connsiteY7" fmla="*/ 0 h 1027549"/>
                <a:gd name="connsiteX0" fmla="*/ 0 w 1758210"/>
                <a:gd name="connsiteY0" fmla="*/ 1018299 h 1029930"/>
                <a:gd name="connsiteX1" fmla="*/ 198856 w 1758210"/>
                <a:gd name="connsiteY1" fmla="*/ 914108 h 1029930"/>
                <a:gd name="connsiteX2" fmla="*/ 542925 w 1758210"/>
                <a:gd name="connsiteY2" fmla="*/ 1028350 h 1029930"/>
                <a:gd name="connsiteX3" fmla="*/ 826455 w 1758210"/>
                <a:gd name="connsiteY3" fmla="*/ 810503 h 1029930"/>
                <a:gd name="connsiteX4" fmla="*/ 1191210 w 1758210"/>
                <a:gd name="connsiteY4" fmla="*/ 817106 h 1029930"/>
                <a:gd name="connsiteX5" fmla="*/ 1399065 w 1758210"/>
                <a:gd name="connsiteY5" fmla="*/ 531414 h 1029930"/>
                <a:gd name="connsiteX6" fmla="*/ 1674705 w 1758210"/>
                <a:gd name="connsiteY6" fmla="*/ 393751 h 1029930"/>
                <a:gd name="connsiteX7" fmla="*/ 1758210 w 1758210"/>
                <a:gd name="connsiteY7" fmla="*/ 0 h 1029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8210" h="1029930">
                  <a:moveTo>
                    <a:pt x="0" y="1018299"/>
                  </a:moveTo>
                  <a:cubicBezTo>
                    <a:pt x="73819" y="953211"/>
                    <a:pt x="108369" y="912433"/>
                    <a:pt x="198856" y="914108"/>
                  </a:cubicBezTo>
                  <a:cubicBezTo>
                    <a:pt x="289343" y="915783"/>
                    <a:pt x="438325" y="1045617"/>
                    <a:pt x="542925" y="1028350"/>
                  </a:cubicBezTo>
                  <a:cubicBezTo>
                    <a:pt x="647525" y="1011083"/>
                    <a:pt x="718408" y="845710"/>
                    <a:pt x="826455" y="810503"/>
                  </a:cubicBezTo>
                  <a:cubicBezTo>
                    <a:pt x="934502" y="775296"/>
                    <a:pt x="1095775" y="863621"/>
                    <a:pt x="1191210" y="817106"/>
                  </a:cubicBezTo>
                  <a:cubicBezTo>
                    <a:pt x="1286645" y="770591"/>
                    <a:pt x="1318482" y="601973"/>
                    <a:pt x="1399065" y="531414"/>
                  </a:cubicBezTo>
                  <a:cubicBezTo>
                    <a:pt x="1479648" y="460855"/>
                    <a:pt x="1614848" y="482320"/>
                    <a:pt x="1674705" y="393751"/>
                  </a:cubicBezTo>
                  <a:cubicBezTo>
                    <a:pt x="1734562" y="305182"/>
                    <a:pt x="1754247" y="193388"/>
                    <a:pt x="1758210" y="0"/>
                  </a:cubicBezTo>
                </a:path>
              </a:pathLst>
            </a:custGeom>
            <a:noFill/>
            <a:ln w="19050">
              <a:solidFill>
                <a:srgbClr val="386C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5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2C6C48-06E0-4F82-BE08-40139DDF25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41" y="704236"/>
            <a:ext cx="5177118" cy="529712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BF2F13D-0B87-42BA-B469-33D01AECC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4" y="453206"/>
            <a:ext cx="10566400" cy="533400"/>
          </a:xfrm>
        </p:spPr>
        <p:txBody>
          <a:bodyPr/>
          <a:lstStyle/>
          <a:p>
            <a:r>
              <a:rPr lang="en-US" dirty="0"/>
              <a:t>Creative &amp; Reactive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3341CD-1C5A-4849-B073-0360044C0B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523" y="533400"/>
            <a:ext cx="547295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4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D66D23-EA59-48E4-AF9D-85884F28F8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41" y="704236"/>
            <a:ext cx="5177118" cy="5297128"/>
          </a:xfrm>
          <a:prstGeom prst="rect">
            <a:avLst/>
          </a:prstGeom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DCA8F374-5767-4D2F-981B-0CE9DD7E0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29" y="419100"/>
            <a:ext cx="10566400" cy="533400"/>
          </a:xfrm>
        </p:spPr>
        <p:txBody>
          <a:bodyPr/>
          <a:lstStyle/>
          <a:p>
            <a:r>
              <a:rPr lang="en-US" dirty="0"/>
              <a:t>People &amp; Task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E7E15A-9910-4F85-BD20-88514AC325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523" y="533400"/>
            <a:ext cx="547295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3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B94F59-5C5D-4EC3-857C-D12E5715D0E4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83"/>
          <a:stretch/>
        </p:blipFill>
        <p:spPr>
          <a:xfrm>
            <a:off x="1658858" y="1861686"/>
            <a:ext cx="8142893" cy="43087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0F1FD6-DFA7-46E9-990A-EBA375FDFD89}"/>
              </a:ext>
            </a:extLst>
          </p:cNvPr>
          <p:cNvSpPr txBox="1"/>
          <p:nvPr/>
        </p:nvSpPr>
        <p:spPr>
          <a:xfrm>
            <a:off x="680290" y="3613117"/>
            <a:ext cx="2679466" cy="1706496"/>
          </a:xfrm>
          <a:prstGeom prst="rect">
            <a:avLst/>
          </a:prstGeom>
          <a:noFill/>
        </p:spPr>
        <p:txBody>
          <a:bodyPr lIns="89791" tIns="44896" rIns="89791" bIns="44896"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-Caring Connection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-Fosters Team Play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-Collaborator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-Mentoring &amp; </a:t>
            </a:r>
            <a:b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</a:b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 Developing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-Interpersonal </a:t>
            </a:r>
            <a:b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</a:b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Intelligence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46A426-6A0F-42F1-B32C-725B9A5FE70F}"/>
              </a:ext>
            </a:extLst>
          </p:cNvPr>
          <p:cNvSpPr txBox="1"/>
          <p:nvPr/>
        </p:nvSpPr>
        <p:spPr>
          <a:xfrm>
            <a:off x="2012778" y="1852881"/>
            <a:ext cx="1748817" cy="1013999"/>
          </a:xfrm>
          <a:prstGeom prst="rect">
            <a:avLst/>
          </a:prstGeom>
          <a:noFill/>
        </p:spPr>
        <p:txBody>
          <a:bodyPr lIns="89791" tIns="44896" rIns="89791" bIns="44896"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-Selfless Leader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-Balance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-Composure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-Personal Learner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C614D0-0370-4D62-A561-57815747CAFD}"/>
              </a:ext>
            </a:extLst>
          </p:cNvPr>
          <p:cNvSpPr txBox="1"/>
          <p:nvPr/>
        </p:nvSpPr>
        <p:spPr>
          <a:xfrm>
            <a:off x="5240831" y="1042439"/>
            <a:ext cx="2219907" cy="552334"/>
          </a:xfrm>
          <a:prstGeom prst="rect">
            <a:avLst/>
          </a:prstGeom>
          <a:noFill/>
        </p:spPr>
        <p:txBody>
          <a:bodyPr wrap="none" lIns="89791" tIns="44896" rIns="89791" bIns="44896">
            <a:spAutoFit/>
          </a:bodyPr>
          <a:lstStyle/>
          <a:p>
            <a:pPr>
              <a:defRPr/>
            </a:pPr>
            <a:r>
              <a:rPr lang="en-US" sz="1500" dirty="0">
                <a:latin typeface="Corbel" panose="020B0503020204020204" pitchFamily="34" charset="0"/>
                <a:cs typeface="Arial" pitchFamily="34" charset="0"/>
              </a:rPr>
              <a:t>-Integrity</a:t>
            </a:r>
          </a:p>
          <a:p>
            <a:pPr>
              <a:defRPr/>
            </a:pPr>
            <a:r>
              <a:rPr lang="en-US" sz="1500" dirty="0">
                <a:latin typeface="Corbel" panose="020B0503020204020204" pitchFamily="34" charset="0"/>
                <a:cs typeface="Arial" pitchFamily="34" charset="0"/>
              </a:rPr>
              <a:t>-Courageous Authenticity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33E75A-1BDF-496D-89ED-C9F92184AA0C}"/>
              </a:ext>
            </a:extLst>
          </p:cNvPr>
          <p:cNvSpPr txBox="1"/>
          <p:nvPr/>
        </p:nvSpPr>
        <p:spPr>
          <a:xfrm>
            <a:off x="8580887" y="2181560"/>
            <a:ext cx="2181883" cy="783166"/>
          </a:xfrm>
          <a:prstGeom prst="rect">
            <a:avLst/>
          </a:prstGeom>
          <a:noFill/>
        </p:spPr>
        <p:txBody>
          <a:bodyPr wrap="none" lIns="89791" tIns="44896" rIns="89791" bIns="44896">
            <a:spAutoFit/>
          </a:bodyPr>
          <a:lstStyle/>
          <a:p>
            <a:pPr>
              <a:defRPr/>
            </a:pPr>
            <a:r>
              <a:rPr lang="en-US" sz="1500" dirty="0">
                <a:latin typeface="Corbel" panose="020B0503020204020204" pitchFamily="34" charset="0"/>
                <a:cs typeface="Arial" pitchFamily="34" charset="0"/>
              </a:rPr>
              <a:t>-Community Concern</a:t>
            </a:r>
          </a:p>
          <a:p>
            <a:pPr>
              <a:defRPr/>
            </a:pPr>
            <a:r>
              <a:rPr lang="en-US" sz="1500" dirty="0">
                <a:latin typeface="Corbel" panose="020B0503020204020204" pitchFamily="34" charset="0"/>
                <a:cs typeface="Arial" pitchFamily="34" charset="0"/>
              </a:rPr>
              <a:t>-Sustainable Productivity</a:t>
            </a:r>
          </a:p>
          <a:p>
            <a:pPr>
              <a:defRPr/>
            </a:pPr>
            <a:r>
              <a:rPr lang="en-US" sz="1500" dirty="0">
                <a:latin typeface="Corbel" panose="020B0503020204020204" pitchFamily="34" charset="0"/>
                <a:cs typeface="Arial" pitchFamily="34" charset="0"/>
              </a:rPr>
              <a:t>-System Thinker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3A68BB-4660-4636-B159-C0A8598226F9}"/>
              </a:ext>
            </a:extLst>
          </p:cNvPr>
          <p:cNvSpPr txBox="1"/>
          <p:nvPr/>
        </p:nvSpPr>
        <p:spPr>
          <a:xfrm>
            <a:off x="9822935" y="4134679"/>
            <a:ext cx="2035690" cy="1013999"/>
          </a:xfrm>
          <a:prstGeom prst="rect">
            <a:avLst/>
          </a:prstGeom>
          <a:noFill/>
        </p:spPr>
        <p:txBody>
          <a:bodyPr wrap="none" lIns="89791" tIns="44896" rIns="89791" bIns="44896">
            <a:spAutoFit/>
          </a:bodyPr>
          <a:lstStyle/>
          <a:p>
            <a:pPr>
              <a:defRPr/>
            </a:pPr>
            <a:r>
              <a:rPr lang="en-US" sz="1500" dirty="0">
                <a:latin typeface="Corbel" panose="020B0503020204020204" pitchFamily="34" charset="0"/>
                <a:cs typeface="Arial" pitchFamily="34" charset="0"/>
              </a:rPr>
              <a:t>-Strategic Focus</a:t>
            </a:r>
          </a:p>
          <a:p>
            <a:pPr>
              <a:defRPr/>
            </a:pPr>
            <a:r>
              <a:rPr lang="en-US" sz="1500" dirty="0">
                <a:latin typeface="Corbel" panose="020B0503020204020204" pitchFamily="34" charset="0"/>
                <a:cs typeface="Arial" pitchFamily="34" charset="0"/>
              </a:rPr>
              <a:t>-Purposeful &amp; Visionary</a:t>
            </a:r>
          </a:p>
          <a:p>
            <a:pPr>
              <a:defRPr/>
            </a:pPr>
            <a:r>
              <a:rPr lang="en-US" sz="1500" dirty="0">
                <a:latin typeface="Corbel" panose="020B0503020204020204" pitchFamily="34" charset="0"/>
                <a:cs typeface="Arial" pitchFamily="34" charset="0"/>
              </a:rPr>
              <a:t>-Achieves Results</a:t>
            </a:r>
          </a:p>
          <a:p>
            <a:pPr>
              <a:defRPr/>
            </a:pPr>
            <a:r>
              <a:rPr lang="en-US" sz="1500" dirty="0">
                <a:latin typeface="Corbel" panose="020B0503020204020204" pitchFamily="34" charset="0"/>
                <a:cs typeface="Arial" pitchFamily="34" charset="0"/>
              </a:rPr>
              <a:t>-Decisiveness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7EBE52-AD51-49D1-BE76-5341595F4F51}"/>
              </a:ext>
            </a:extLst>
          </p:cNvPr>
          <p:cNvSpPr txBox="1"/>
          <p:nvPr/>
        </p:nvSpPr>
        <p:spPr>
          <a:xfrm>
            <a:off x="1481200" y="1621097"/>
            <a:ext cx="1857372" cy="335031"/>
          </a:xfrm>
          <a:prstGeom prst="rect">
            <a:avLst/>
          </a:prstGeom>
          <a:noFill/>
        </p:spPr>
        <p:txBody>
          <a:bodyPr wrap="none" lIns="89791" tIns="44896" rIns="89791" bIns="44896">
            <a:spAutoFit/>
          </a:bodyPr>
          <a:lstStyle/>
          <a:p>
            <a:pPr>
              <a:defRPr/>
            </a:pPr>
            <a:r>
              <a:rPr lang="en-US" sz="1588" b="1" spc="197" dirty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Self Awareness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ED8983-B3BA-4AD8-8371-CB115D958226}"/>
              </a:ext>
            </a:extLst>
          </p:cNvPr>
          <p:cNvSpPr txBox="1"/>
          <p:nvPr/>
        </p:nvSpPr>
        <p:spPr>
          <a:xfrm>
            <a:off x="4317584" y="768731"/>
            <a:ext cx="1585759" cy="335031"/>
          </a:xfrm>
          <a:prstGeom prst="rect">
            <a:avLst/>
          </a:prstGeom>
          <a:noFill/>
        </p:spPr>
        <p:txBody>
          <a:bodyPr wrap="none" lIns="89791" tIns="44896" rIns="89791" bIns="44896">
            <a:spAutoFit/>
          </a:bodyPr>
          <a:lstStyle/>
          <a:p>
            <a:pPr>
              <a:defRPr/>
            </a:pPr>
            <a:r>
              <a:rPr lang="en-US" sz="1588" b="1" spc="197" dirty="0">
                <a:solidFill>
                  <a:srgbClr val="002060"/>
                </a:solidFill>
                <a:latin typeface="Corbel" panose="020B0503020204020204" pitchFamily="34" charset="0"/>
                <a:cs typeface="Arial" pitchFamily="34" charset="0"/>
              </a:rPr>
              <a:t>Authenticity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53196F-7842-414B-AD69-EA6A1C224907}"/>
              </a:ext>
            </a:extLst>
          </p:cNvPr>
          <p:cNvSpPr txBox="1"/>
          <p:nvPr/>
        </p:nvSpPr>
        <p:spPr>
          <a:xfrm>
            <a:off x="8049310" y="1956128"/>
            <a:ext cx="2341927" cy="335031"/>
          </a:xfrm>
          <a:prstGeom prst="rect">
            <a:avLst/>
          </a:prstGeom>
          <a:noFill/>
        </p:spPr>
        <p:txBody>
          <a:bodyPr wrap="none" lIns="89791" tIns="44896" rIns="89791" bIns="44896">
            <a:spAutoFit/>
          </a:bodyPr>
          <a:lstStyle/>
          <a:p>
            <a:pPr>
              <a:defRPr/>
            </a:pPr>
            <a:r>
              <a:rPr lang="en-US" sz="1588" b="1" spc="197" dirty="0">
                <a:solidFill>
                  <a:srgbClr val="002060"/>
                </a:solidFill>
                <a:latin typeface="Corbel" panose="020B0503020204020204" pitchFamily="34" charset="0"/>
                <a:cs typeface="Arial" pitchFamily="34" charset="0"/>
              </a:rPr>
              <a:t>Systems Awareness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828BC1-6BDF-4EC5-B093-A8A125E2054D}"/>
              </a:ext>
            </a:extLst>
          </p:cNvPr>
          <p:cNvSpPr txBox="1"/>
          <p:nvPr/>
        </p:nvSpPr>
        <p:spPr>
          <a:xfrm>
            <a:off x="9323707" y="3899721"/>
            <a:ext cx="1274905" cy="335031"/>
          </a:xfrm>
          <a:prstGeom prst="rect">
            <a:avLst/>
          </a:prstGeom>
          <a:noFill/>
        </p:spPr>
        <p:txBody>
          <a:bodyPr wrap="none" lIns="89791" tIns="44896" rIns="89791" bIns="44896">
            <a:spAutoFit/>
          </a:bodyPr>
          <a:lstStyle/>
          <a:p>
            <a:pPr>
              <a:defRPr/>
            </a:pPr>
            <a:r>
              <a:rPr lang="en-US" sz="1588" b="1" spc="197" dirty="0">
                <a:solidFill>
                  <a:srgbClr val="002060"/>
                </a:solidFill>
                <a:latin typeface="Corbel" panose="020B0503020204020204" pitchFamily="34" charset="0"/>
                <a:cs typeface="Arial" pitchFamily="34" charset="0"/>
              </a:rPr>
              <a:t>Achieving</a:t>
            </a:r>
          </a:p>
        </p:txBody>
      </p:sp>
      <p:sp>
        <p:nvSpPr>
          <p:cNvPr id="22" name="Title 20">
            <a:extLst>
              <a:ext uri="{FF2B5EF4-FFF2-40B4-BE49-F238E27FC236}">
                <a16:creationId xmlns:a16="http://schemas.microsoft.com/office/drawing/2014/main" id="{844DBC4E-5D45-45D0-A282-08CFDE988A39}"/>
              </a:ext>
            </a:extLst>
          </p:cNvPr>
          <p:cNvSpPr txBox="1">
            <a:spLocks/>
          </p:cNvSpPr>
          <p:nvPr/>
        </p:nvSpPr>
        <p:spPr>
          <a:xfrm>
            <a:off x="398581" y="533256"/>
            <a:ext cx="2695913" cy="533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Creative Competencies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3CD564-7B72-4888-87E8-3B74DD862B97}"/>
              </a:ext>
            </a:extLst>
          </p:cNvPr>
          <p:cNvSpPr txBox="1"/>
          <p:nvPr/>
        </p:nvSpPr>
        <p:spPr>
          <a:xfrm>
            <a:off x="120263" y="3363546"/>
            <a:ext cx="1120054" cy="335031"/>
          </a:xfrm>
          <a:prstGeom prst="rect">
            <a:avLst/>
          </a:prstGeom>
          <a:noFill/>
        </p:spPr>
        <p:txBody>
          <a:bodyPr wrap="none" lIns="89791" tIns="44896" rIns="89791" bIns="44896">
            <a:spAutoFit/>
          </a:bodyPr>
          <a:lstStyle/>
          <a:p>
            <a:pPr>
              <a:defRPr/>
            </a:pPr>
            <a:r>
              <a:rPr lang="en-US" sz="1588" b="1" spc="197" dirty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Relating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8B5430D-8DB4-45A8-9D26-09B2565B26F8}"/>
                  </a:ext>
                </a:extLst>
              </p14:cNvPr>
              <p14:cNvContentPartPr/>
              <p14:nvPr/>
            </p14:nvContentPartPr>
            <p14:xfrm>
              <a:off x="5846909" y="654067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8B5430D-8DB4-45A8-9D26-09B2565B26F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38269" y="64506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8975DE8-9474-4F30-9FBD-E75E1C402E23}"/>
                  </a:ext>
                </a:extLst>
              </p14:cNvPr>
              <p14:cNvContentPartPr/>
              <p14:nvPr/>
            </p14:nvContentPartPr>
            <p14:xfrm>
              <a:off x="5242829" y="628867"/>
              <a:ext cx="360" cy="3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8975DE8-9474-4F30-9FBD-E75E1C402E2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34189" y="619867"/>
                <a:ext cx="180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7D87D9C6-DF37-475F-8E36-47A2332F620B}"/>
                  </a:ext>
                </a:extLst>
              </p14:cNvPr>
              <p14:cNvContentPartPr/>
              <p14:nvPr/>
            </p14:nvContentPartPr>
            <p14:xfrm>
              <a:off x="4689149" y="687547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7D87D9C6-DF37-475F-8E36-47A2332F62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80149" y="678907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382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9E11B1-6E4F-4A8E-9AFA-8FCB2B90FD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t="49992" r="3107" b="-2386"/>
          <a:stretch/>
        </p:blipFill>
        <p:spPr>
          <a:xfrm>
            <a:off x="2240315" y="671422"/>
            <a:ext cx="7535254" cy="4294372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48CA1877-843A-46C3-BA9B-D6409506C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05" y="404721"/>
            <a:ext cx="2190625" cy="523028"/>
          </a:xfrm>
        </p:spPr>
        <p:txBody>
          <a:bodyPr/>
          <a:lstStyle/>
          <a:p>
            <a:r>
              <a:rPr lang="en-US" dirty="0"/>
              <a:t>Reactive Tendencies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71DA5C-45D7-4F09-BD70-E205968B5802}"/>
              </a:ext>
            </a:extLst>
          </p:cNvPr>
          <p:cNvSpPr txBox="1"/>
          <p:nvPr/>
        </p:nvSpPr>
        <p:spPr>
          <a:xfrm>
            <a:off x="1389928" y="2830552"/>
            <a:ext cx="2679466" cy="1013999"/>
          </a:xfrm>
          <a:prstGeom prst="rect">
            <a:avLst/>
          </a:prstGeom>
          <a:noFill/>
        </p:spPr>
        <p:txBody>
          <a:bodyPr lIns="89791" tIns="44896" rIns="89791" bIns="44896"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-Conservative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-Pleasing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-Belonging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-Passive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82C9D7-7A1A-493F-BEB9-74D2BF4F3CD2}"/>
              </a:ext>
            </a:extLst>
          </p:cNvPr>
          <p:cNvSpPr txBox="1"/>
          <p:nvPr/>
        </p:nvSpPr>
        <p:spPr>
          <a:xfrm>
            <a:off x="5735407" y="5264477"/>
            <a:ext cx="1748817" cy="783166"/>
          </a:xfrm>
          <a:prstGeom prst="rect">
            <a:avLst/>
          </a:prstGeom>
          <a:noFill/>
        </p:spPr>
        <p:txBody>
          <a:bodyPr lIns="89791" tIns="44896" rIns="89791" bIns="44896"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-Distance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-Critical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-Arrogance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75562A-518D-42C3-8491-FAD411F5B2C5}"/>
              </a:ext>
            </a:extLst>
          </p:cNvPr>
          <p:cNvSpPr txBox="1"/>
          <p:nvPr/>
        </p:nvSpPr>
        <p:spPr>
          <a:xfrm>
            <a:off x="10069346" y="2756844"/>
            <a:ext cx="1077415" cy="1013999"/>
          </a:xfrm>
          <a:prstGeom prst="rect">
            <a:avLst/>
          </a:prstGeom>
          <a:noFill/>
        </p:spPr>
        <p:txBody>
          <a:bodyPr wrap="none" lIns="89791" tIns="44896" rIns="89791" bIns="44896"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-Autocratic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-Ambition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-Driven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-Perfect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F9F50D-13AF-47D9-9CCB-490A289B04AE}"/>
              </a:ext>
            </a:extLst>
          </p:cNvPr>
          <p:cNvSpPr txBox="1"/>
          <p:nvPr/>
        </p:nvSpPr>
        <p:spPr>
          <a:xfrm>
            <a:off x="858350" y="2580700"/>
            <a:ext cx="1356081" cy="335031"/>
          </a:xfrm>
          <a:prstGeom prst="rect">
            <a:avLst/>
          </a:prstGeom>
          <a:noFill/>
        </p:spPr>
        <p:txBody>
          <a:bodyPr wrap="none" lIns="89791" tIns="44896" rIns="89791" bIns="44896">
            <a:spAutoFit/>
          </a:bodyPr>
          <a:lstStyle/>
          <a:p>
            <a:pPr>
              <a:defRPr/>
            </a:pPr>
            <a:r>
              <a:rPr lang="en-US" sz="1588" b="1" spc="197" dirty="0">
                <a:solidFill>
                  <a:srgbClr val="C00000"/>
                </a:solidFill>
                <a:latin typeface="Corbel" panose="020B0503020204020204" pitchFamily="34" charset="0"/>
                <a:cs typeface="Arial" pitchFamily="34" charset="0"/>
              </a:rPr>
              <a:t>Complying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937EA8-FC93-4A78-A955-ADBC4B331F6A}"/>
              </a:ext>
            </a:extLst>
          </p:cNvPr>
          <p:cNvSpPr txBox="1"/>
          <p:nvPr/>
        </p:nvSpPr>
        <p:spPr>
          <a:xfrm>
            <a:off x="5203826" y="5006793"/>
            <a:ext cx="1362108" cy="335031"/>
          </a:xfrm>
          <a:prstGeom prst="rect">
            <a:avLst/>
          </a:prstGeom>
          <a:noFill/>
        </p:spPr>
        <p:txBody>
          <a:bodyPr wrap="none" lIns="89791" tIns="44896" rIns="89791" bIns="44896">
            <a:spAutoFit/>
          </a:bodyPr>
          <a:lstStyle/>
          <a:p>
            <a:pPr>
              <a:defRPr/>
            </a:pPr>
            <a:r>
              <a:rPr lang="en-US" sz="1588" b="1" spc="197" dirty="0">
                <a:solidFill>
                  <a:srgbClr val="C00000"/>
                </a:solidFill>
                <a:latin typeface="Corbel" panose="020B0503020204020204" pitchFamily="34" charset="0"/>
                <a:cs typeface="Arial" pitchFamily="34" charset="0"/>
              </a:rPr>
              <a:t>Protecting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67E4F7-4A30-406B-A705-294F04C487B5}"/>
              </a:ext>
            </a:extLst>
          </p:cNvPr>
          <p:cNvSpPr txBox="1"/>
          <p:nvPr/>
        </p:nvSpPr>
        <p:spPr>
          <a:xfrm>
            <a:off x="9537756" y="2537810"/>
            <a:ext cx="1440270" cy="335031"/>
          </a:xfrm>
          <a:prstGeom prst="rect">
            <a:avLst/>
          </a:prstGeom>
          <a:noFill/>
        </p:spPr>
        <p:txBody>
          <a:bodyPr wrap="none" lIns="89791" tIns="44896" rIns="89791" bIns="44896">
            <a:spAutoFit/>
          </a:bodyPr>
          <a:lstStyle/>
          <a:p>
            <a:pPr>
              <a:defRPr/>
            </a:pPr>
            <a:r>
              <a:rPr lang="en-US" sz="1588" b="1" spc="197" dirty="0">
                <a:solidFill>
                  <a:srgbClr val="C00000"/>
                </a:solidFill>
                <a:latin typeface="Corbel" panose="020B0503020204020204" pitchFamily="34" charset="0"/>
                <a:cs typeface="Arial" pitchFamily="34" charset="0"/>
              </a:rPr>
              <a:t>Controlling</a:t>
            </a:r>
          </a:p>
        </p:txBody>
      </p:sp>
    </p:spTree>
    <p:extLst>
      <p:ext uri="{BB962C8B-B14F-4D97-AF65-F5344CB8AC3E}">
        <p14:creationId xmlns:p14="http://schemas.microsoft.com/office/powerpoint/2010/main" val="174085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EC483D-BA92-4A12-9366-A9982D4C2866}"/>
              </a:ext>
            </a:extLst>
          </p:cNvPr>
          <p:cNvSpPr txBox="1"/>
          <p:nvPr/>
        </p:nvSpPr>
        <p:spPr>
          <a:xfrm>
            <a:off x="805543" y="2871982"/>
            <a:ext cx="4558309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A5BF4C-964B-4880-8115-105C3D8151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42" r="193" b="3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41F7C69-BE3F-4674-B512-9A5100096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2241" r="23722" b="1"/>
          <a:stretch/>
        </p:blipFill>
        <p:spPr>
          <a:xfrm>
            <a:off x="8868696" y="3633720"/>
            <a:ext cx="2934614" cy="2487616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pic>
        <p:nvPicPr>
          <p:cNvPr id="5" name="Picture 4" descr="A person wearing a suit and tie walking on a sidewalk&#10;&#10;Description automatically generated">
            <a:extLst>
              <a:ext uri="{FF2B5EF4-FFF2-40B4-BE49-F238E27FC236}">
                <a16:creationId xmlns:a16="http://schemas.microsoft.com/office/drawing/2014/main" id="{B62E163D-08E4-7C4C-B3AA-097BF9F0DF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04"/>
          <a:stretch/>
        </p:blipFill>
        <p:spPr>
          <a:xfrm>
            <a:off x="8684304" y="3358289"/>
            <a:ext cx="3507696" cy="3486455"/>
          </a:xfrm>
          <a:prstGeom prst="ellipse">
            <a:avLst/>
          </a:prstGeom>
        </p:spPr>
      </p:pic>
      <p:pic>
        <p:nvPicPr>
          <p:cNvPr id="12" name="Picture 11" descr="A person standing next to a fence&#10;&#10;Description automatically generated">
            <a:extLst>
              <a:ext uri="{FF2B5EF4-FFF2-40B4-BE49-F238E27FC236}">
                <a16:creationId xmlns:a16="http://schemas.microsoft.com/office/drawing/2014/main" id="{8BD4B89B-FF29-4F49-B6B6-D3DB167BD7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5" t="829" r="20726" b="6046"/>
          <a:stretch/>
        </p:blipFill>
        <p:spPr>
          <a:xfrm>
            <a:off x="6828150" y="3921028"/>
            <a:ext cx="2871882" cy="2928691"/>
          </a:xfrm>
          <a:prstGeom prst="ellipse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70F90F0-48D7-45F6-9BE0-75A752F13024}"/>
              </a:ext>
            </a:extLst>
          </p:cNvPr>
          <p:cNvSpPr txBox="1">
            <a:spLocks/>
          </p:cNvSpPr>
          <p:nvPr/>
        </p:nvSpPr>
        <p:spPr>
          <a:xfrm>
            <a:off x="435507" y="452759"/>
            <a:ext cx="7924800" cy="4000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CREATIVE  |  “Above the Line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4B27BB-C5E9-4FAC-8AA4-2BF104BAD1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961" r="12287" b="-4"/>
          <a:stretch/>
        </p:blipFill>
        <p:spPr>
          <a:xfrm>
            <a:off x="6096000" y="175313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FCA9A-0663-442B-9E86-17E863258503}"/>
              </a:ext>
            </a:extLst>
          </p:cNvPr>
          <p:cNvSpPr txBox="1">
            <a:spLocks/>
          </p:cNvSpPr>
          <p:nvPr/>
        </p:nvSpPr>
        <p:spPr>
          <a:xfrm>
            <a:off x="388690" y="1433873"/>
            <a:ext cx="5075634" cy="3028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Motivation - Mission, Purpose &amp; Care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Mindful of others 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orientation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Credits an emotional bank account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Generative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Scales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Long-term Impact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“Playing to win” 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Unleashes energy</a:t>
            </a:r>
          </a:p>
        </p:txBody>
      </p:sp>
    </p:spTree>
    <p:extLst>
      <p:ext uri="{BB962C8B-B14F-4D97-AF65-F5344CB8AC3E}">
        <p14:creationId xmlns:p14="http://schemas.microsoft.com/office/powerpoint/2010/main" val="337354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EC483D-BA92-4A12-9366-A9982D4C2866}"/>
              </a:ext>
            </a:extLst>
          </p:cNvPr>
          <p:cNvSpPr txBox="1"/>
          <p:nvPr/>
        </p:nvSpPr>
        <p:spPr>
          <a:xfrm>
            <a:off x="805543" y="2871982"/>
            <a:ext cx="4558309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20" name="Picture 19" descr="Stop Bee">
            <a:extLst>
              <a:ext uri="{FF2B5EF4-FFF2-40B4-BE49-F238E27FC236}">
                <a16:creationId xmlns:a16="http://schemas.microsoft.com/office/drawing/2014/main" id="{0679EE72-4B6E-42D5-AAEE-36FFD6A2F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711" y="1449656"/>
            <a:ext cx="3094832" cy="3094832"/>
          </a:xfrm>
          <a:prstGeom prst="rect">
            <a:avLst/>
          </a:prstGeom>
        </p:spPr>
      </p:pic>
      <p:pic>
        <p:nvPicPr>
          <p:cNvPr id="22" name="Picture 21" descr="Confused Bee">
            <a:extLst>
              <a:ext uri="{FF2B5EF4-FFF2-40B4-BE49-F238E27FC236}">
                <a16:creationId xmlns:a16="http://schemas.microsoft.com/office/drawing/2014/main" id="{C8300A75-053B-4521-8A59-361553173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458" y="198098"/>
            <a:ext cx="3382584" cy="3382584"/>
          </a:xfrm>
          <a:prstGeom prst="rect">
            <a:avLst/>
          </a:prstGeom>
        </p:spPr>
      </p:pic>
      <p:pic>
        <p:nvPicPr>
          <p:cNvPr id="24" name="Picture 23" descr="Well Bee">
            <a:extLst>
              <a:ext uri="{FF2B5EF4-FFF2-40B4-BE49-F238E27FC236}">
                <a16:creationId xmlns:a16="http://schemas.microsoft.com/office/drawing/2014/main" id="{51341E28-270A-43AE-B396-E2F2BD016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184" y="3565070"/>
            <a:ext cx="3094832" cy="30948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BE2C2-33E8-4CCF-AFAD-DFF6A6D9E615}"/>
              </a:ext>
            </a:extLst>
          </p:cNvPr>
          <p:cNvSpPr txBox="1">
            <a:spLocks/>
          </p:cNvSpPr>
          <p:nvPr/>
        </p:nvSpPr>
        <p:spPr>
          <a:xfrm>
            <a:off x="435507" y="452759"/>
            <a:ext cx="7042692" cy="4000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REACTIVE  |  “Below the Line”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66BDF-DE1B-46B9-B9FC-E2E27D1FA5C4}"/>
              </a:ext>
            </a:extLst>
          </p:cNvPr>
          <p:cNvSpPr txBox="1">
            <a:spLocks/>
          </p:cNvSpPr>
          <p:nvPr/>
        </p:nvSpPr>
        <p:spPr>
          <a:xfrm>
            <a:off x="466213" y="1626036"/>
            <a:ext cx="5514709" cy="3605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Constricting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Playing not to lose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about me – individual contributor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what got me here get me there?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Gifts here get results – but at a cost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Debits an emotional bank account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Consumes energy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None/>
            </a:pPr>
            <a:endParaRPr lang="en-US" sz="8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81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7252" y="4691891"/>
            <a:ext cx="3328558" cy="780131"/>
            <a:chOff x="3505200" y="4953000"/>
            <a:chExt cx="2057400" cy="514350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5" name="Oval 14"/>
            <p:cNvSpPr/>
            <p:nvPr/>
          </p:nvSpPr>
          <p:spPr>
            <a:xfrm>
              <a:off x="3505200" y="4953000"/>
              <a:ext cx="2057400" cy="514350"/>
            </a:xfrm>
            <a:prstGeom prst="ellipse">
              <a:avLst/>
            </a:prstGeom>
            <a:gradFill>
              <a:gsLst>
                <a:gs pos="14000">
                  <a:srgbClr val="B50938"/>
                </a:gs>
                <a:gs pos="92000">
                  <a:srgbClr val="C00000"/>
                </a:gs>
                <a:gs pos="35000">
                  <a:srgbClr val="B50938">
                    <a:lumMod val="21000"/>
                    <a:lumOff val="79000"/>
                  </a:srgbClr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Helvetica" pitchFamily="2" charset="0"/>
                <a:ea typeface="Corbel" charset="0"/>
                <a:cs typeface="Corbel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771900" y="5019675"/>
              <a:ext cx="1524000" cy="381000"/>
            </a:xfrm>
            <a:prstGeom prst="ellipse">
              <a:avLst/>
            </a:prstGeom>
            <a:gradFill>
              <a:gsLst>
                <a:gs pos="14000">
                  <a:srgbClr val="C00000">
                    <a:lumMod val="39000"/>
                    <a:lumOff val="61000"/>
                  </a:srgbClr>
                </a:gs>
                <a:gs pos="91000">
                  <a:srgbClr val="C00000">
                    <a:lumMod val="48000"/>
                    <a:lumOff val="52000"/>
                  </a:srgbClr>
                </a:gs>
                <a:gs pos="35000">
                  <a:srgbClr val="C00000">
                    <a:lumMod val="7000"/>
                    <a:lumOff val="93000"/>
                  </a:srgbClr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Helvetica" pitchFamily="2" charset="0"/>
                <a:ea typeface="Corbel" charset="0"/>
                <a:cs typeface="Corbel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C18EF1F-3917-4381-BDAC-19135AA69811}"/>
              </a:ext>
            </a:extLst>
          </p:cNvPr>
          <p:cNvGrpSpPr/>
          <p:nvPr/>
        </p:nvGrpSpPr>
        <p:grpSpPr>
          <a:xfrm>
            <a:off x="116656" y="1307966"/>
            <a:ext cx="4438076" cy="4299899"/>
            <a:chOff x="116656" y="1307966"/>
            <a:chExt cx="4438076" cy="4299899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2335694" y="1828053"/>
              <a:ext cx="0" cy="329120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411841" y="4567690"/>
              <a:ext cx="3968048" cy="1040175"/>
              <a:chOff x="3505200" y="4953000"/>
              <a:chExt cx="2057400" cy="514350"/>
            </a:xfrm>
            <a:solidFill>
              <a:schemeClr val="accent1">
                <a:lumMod val="40000"/>
                <a:lumOff val="60000"/>
              </a:schemeClr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Oval 11"/>
              <p:cNvSpPr/>
              <p:nvPr/>
            </p:nvSpPr>
            <p:spPr>
              <a:xfrm>
                <a:off x="3505200" y="4953000"/>
                <a:ext cx="2057400" cy="514350"/>
              </a:xfrm>
              <a:prstGeom prst="ellipse">
                <a:avLst/>
              </a:prstGeom>
              <a:gradFill>
                <a:gsLst>
                  <a:gs pos="14000">
                    <a:srgbClr val="C00000">
                      <a:lumMod val="100000"/>
                    </a:srgbClr>
                  </a:gs>
                  <a:gs pos="91000">
                    <a:srgbClr val="C00000">
                      <a:lumMod val="100000"/>
                    </a:srgbClr>
                  </a:gs>
                  <a:gs pos="35000">
                    <a:srgbClr val="C00000">
                      <a:lumMod val="7000"/>
                      <a:lumOff val="93000"/>
                    </a:srgb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Helvetica" pitchFamily="2" charset="0"/>
                  <a:ea typeface="Corbel" charset="0"/>
                  <a:cs typeface="Corbel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771900" y="5019675"/>
                <a:ext cx="1524000" cy="381000"/>
              </a:xfrm>
              <a:prstGeom prst="ellipse">
                <a:avLst/>
              </a:prstGeom>
              <a:gradFill>
                <a:gsLst>
                  <a:gs pos="14000">
                    <a:srgbClr val="C00000">
                      <a:lumMod val="39000"/>
                      <a:lumOff val="61000"/>
                    </a:srgbClr>
                  </a:gs>
                  <a:gs pos="91000">
                    <a:srgbClr val="C00000">
                      <a:lumMod val="48000"/>
                      <a:lumOff val="52000"/>
                    </a:srgbClr>
                  </a:gs>
                  <a:gs pos="35000">
                    <a:srgbClr val="C00000">
                      <a:lumMod val="7000"/>
                      <a:lumOff val="93000"/>
                    </a:srgb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Helvetica" pitchFamily="2" charset="0"/>
                  <a:ea typeface="Corbel" charset="0"/>
                  <a:cs typeface="Corbel" charset="0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16656" y="1307966"/>
              <a:ext cx="4438076" cy="1040175"/>
              <a:chOff x="3200400" y="3657600"/>
              <a:chExt cx="2743200" cy="68580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Oval 17"/>
              <p:cNvSpPr/>
              <p:nvPr/>
            </p:nvSpPr>
            <p:spPr>
              <a:xfrm>
                <a:off x="3200400" y="3657600"/>
                <a:ext cx="2743200" cy="685800"/>
              </a:xfrm>
              <a:prstGeom prst="ellipse">
                <a:avLst/>
              </a:prstGeom>
              <a:gradFill>
                <a:gsLst>
                  <a:gs pos="14000">
                    <a:schemeClr val="accent2">
                      <a:lumMod val="50000"/>
                    </a:schemeClr>
                  </a:gs>
                  <a:gs pos="92000">
                    <a:schemeClr val="accent2">
                      <a:lumMod val="65000"/>
                    </a:schemeClr>
                  </a:gs>
                  <a:gs pos="35000">
                    <a:schemeClr val="accent2">
                      <a:lumMod val="84000"/>
                      <a:lumOff val="16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Helvetica" pitchFamily="2" charset="0"/>
                  <a:ea typeface="Corbel" charset="0"/>
                  <a:cs typeface="Corbel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543300" y="3743325"/>
                <a:ext cx="2057400" cy="514350"/>
              </a:xfrm>
              <a:prstGeom prst="ellipse">
                <a:avLst/>
              </a:prstGeom>
              <a:gradFill>
                <a:gsLst>
                  <a:gs pos="14000">
                    <a:schemeClr val="accent2">
                      <a:lumMod val="80000"/>
                    </a:schemeClr>
                  </a:gs>
                  <a:gs pos="92000">
                    <a:schemeClr val="accent2">
                      <a:lumMod val="80000"/>
                    </a:schemeClr>
                  </a:gs>
                  <a:gs pos="35000">
                    <a:schemeClr val="accent2">
                      <a:lumMod val="62000"/>
                      <a:lumOff val="38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Helvetica" pitchFamily="2" charset="0"/>
                  <a:ea typeface="Corbel" charset="0"/>
                  <a:cs typeface="Corbel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810000" y="3810000"/>
                <a:ext cx="1524000" cy="381000"/>
              </a:xfrm>
              <a:prstGeom prst="ellipse">
                <a:avLst/>
              </a:prstGeom>
              <a:gradFill>
                <a:gsLst>
                  <a:gs pos="14000">
                    <a:schemeClr val="accent2"/>
                  </a:gs>
                  <a:gs pos="92000">
                    <a:schemeClr val="accent2"/>
                  </a:gs>
                  <a:gs pos="35000">
                    <a:schemeClr val="accent2">
                      <a:lumMod val="19000"/>
                      <a:lumOff val="81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Helvetica" pitchFamily="2" charset="0"/>
                  <a:ea typeface="Corbel" charset="0"/>
                  <a:cs typeface="Corbel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 bwMode="auto">
            <a:xfrm>
              <a:off x="819260" y="1601799"/>
              <a:ext cx="304454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>
                  <a:solidFill>
                    <a:srgbClr val="333333"/>
                  </a:solidFill>
                  <a:latin typeface="Gotham Medium" pitchFamily="50" charset="0"/>
                  <a:cs typeface="Gotham Medium" pitchFamily="50" charset="0"/>
                </a:defRPr>
              </a:lvl1pPr>
            </a:lstStyle>
            <a:p>
              <a:r>
                <a:rPr lang="en-US" dirty="0">
                  <a:latin typeface="Helvetica" pitchFamily="2" charset="0"/>
                  <a:ea typeface="Corbel" charset="0"/>
                  <a:cs typeface="Corbel" charset="0"/>
                </a:rPr>
                <a:t>Creative</a:t>
              </a: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819260" y="4857643"/>
              <a:ext cx="304454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>
                  <a:solidFill>
                    <a:srgbClr val="333333"/>
                  </a:solidFill>
                  <a:latin typeface="Gotham Medium" pitchFamily="50" charset="0"/>
                  <a:cs typeface="Gotham Medium" pitchFamily="50" charset="0"/>
                </a:defRPr>
              </a:lvl1pPr>
            </a:lstStyle>
            <a:p>
              <a:r>
                <a:rPr lang="en-US" dirty="0">
                  <a:latin typeface="Helvetica" pitchFamily="2" charset="0"/>
                  <a:ea typeface="Corbel" charset="0"/>
                  <a:cs typeface="Corbel" charset="0"/>
                </a:rPr>
                <a:t>Reactive</a:t>
              </a:r>
            </a:p>
          </p:txBody>
        </p:sp>
      </p:grpSp>
      <p:sp>
        <p:nvSpPr>
          <p:cNvPr id="23" name="Title 2"/>
          <p:cNvSpPr txBox="1">
            <a:spLocks/>
          </p:cNvSpPr>
          <p:nvPr/>
        </p:nvSpPr>
        <p:spPr>
          <a:xfrm>
            <a:off x="533788" y="191404"/>
            <a:ext cx="5412318" cy="5826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5F6062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pPr algn="l">
              <a:defRPr/>
            </a:pPr>
            <a:r>
              <a:rPr lang="en-AU" dirty="0">
                <a:solidFill>
                  <a:srgbClr val="5F6062">
                    <a:lumMod val="50000"/>
                  </a:srgbClr>
                </a:solidFill>
                <a:latin typeface="Calibri Light" panose="020F0302020204030204" pitchFamily="34" charset="0"/>
                <a:ea typeface="Corbel" charset="0"/>
                <a:cs typeface="Calibri Light" panose="020F0302020204030204" pitchFamily="34" charset="0"/>
              </a:rPr>
              <a:t>Pulling it All Together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839009" y="3786685"/>
            <a:ext cx="3026660" cy="1997443"/>
            <a:chOff x="758940" y="1676400"/>
            <a:chExt cx="3026660" cy="1997443"/>
          </a:xfrm>
        </p:grpSpPr>
        <p:sp>
          <p:nvSpPr>
            <p:cNvPr id="25" name="Oval 24"/>
            <p:cNvSpPr/>
            <p:nvPr/>
          </p:nvSpPr>
          <p:spPr>
            <a:xfrm>
              <a:off x="2743200" y="2674620"/>
              <a:ext cx="822960" cy="82296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>
                <a:solidFill>
                  <a:prstClr val="white"/>
                </a:solidFill>
                <a:latin typeface="Helvetica" pitchFamily="2" charset="0"/>
                <a:ea typeface="Corbel" charset="0"/>
                <a:cs typeface="Corbel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990600" y="2674620"/>
              <a:ext cx="822960" cy="82296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>
                <a:solidFill>
                  <a:prstClr val="white"/>
                </a:solidFill>
                <a:latin typeface="Helvetica" pitchFamily="2" charset="0"/>
                <a:ea typeface="Corbel" charset="0"/>
                <a:cs typeface="Corbel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844040" y="1676400"/>
              <a:ext cx="822960" cy="82296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>
                <a:solidFill>
                  <a:prstClr val="white"/>
                </a:solidFill>
                <a:latin typeface="Helvetica" pitchFamily="2" charset="0"/>
                <a:ea typeface="Corbel" charset="0"/>
                <a:cs typeface="Corbel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985975">
              <a:off x="2114860" y="3140807"/>
              <a:ext cx="364576" cy="7014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9270">
              <a:off x="1244859" y="1872978"/>
              <a:ext cx="364576" cy="7014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22814">
              <a:off x="2877650" y="1828829"/>
              <a:ext cx="364576" cy="7014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292" y="1854646"/>
              <a:ext cx="1262063" cy="506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940" y="2924175"/>
              <a:ext cx="1262063" cy="32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187" y="2924175"/>
              <a:ext cx="1268413" cy="32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4843948" y="1001330"/>
            <a:ext cx="3016789" cy="2005570"/>
            <a:chOff x="4888672" y="1001330"/>
            <a:chExt cx="3016789" cy="2005570"/>
          </a:xfrm>
        </p:grpSpPr>
        <p:grpSp>
          <p:nvGrpSpPr>
            <p:cNvPr id="35" name="Group 34"/>
            <p:cNvGrpSpPr/>
            <p:nvPr/>
          </p:nvGrpSpPr>
          <p:grpSpPr>
            <a:xfrm>
              <a:off x="4888672" y="1001330"/>
              <a:ext cx="3016789" cy="1828800"/>
              <a:chOff x="5252946" y="1676400"/>
              <a:chExt cx="3016789" cy="1828800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6324600" y="1676400"/>
                <a:ext cx="838200" cy="8382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>
                  <a:solidFill>
                    <a:prstClr val="white"/>
                  </a:solidFill>
                  <a:latin typeface="Helvetica" pitchFamily="2" charset="0"/>
                  <a:ea typeface="Corbel" charset="0"/>
                  <a:cs typeface="Corbel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7223760" y="2667000"/>
                <a:ext cx="838200" cy="8382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>
                  <a:solidFill>
                    <a:prstClr val="white"/>
                  </a:solidFill>
                  <a:latin typeface="Helvetica" pitchFamily="2" charset="0"/>
                  <a:ea typeface="Corbel" charset="0"/>
                  <a:cs typeface="Corbel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471160" y="2667000"/>
                <a:ext cx="838200" cy="8382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>
                  <a:solidFill>
                    <a:prstClr val="white"/>
                  </a:solidFill>
                  <a:latin typeface="Helvetica" pitchFamily="2" charset="0"/>
                  <a:ea typeface="Corbel" charset="0"/>
                  <a:cs typeface="Corbel" charset="0"/>
                </a:endParaRPr>
              </a:p>
            </p:txBody>
          </p:sp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7672" y="2924175"/>
                <a:ext cx="1262063" cy="323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3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2946" y="2924175"/>
                <a:ext cx="1268413" cy="323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4" name="Picture 6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34432" y="1854646"/>
                <a:ext cx="1262063" cy="5064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985975">
              <a:off x="6234794" y="2473864"/>
              <a:ext cx="364576" cy="7014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9270">
              <a:off x="5364793" y="1206035"/>
              <a:ext cx="364576" cy="7014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22814">
              <a:off x="6997584" y="1161886"/>
              <a:ext cx="364576" cy="7014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4FCFF77-FFAF-41E0-9F76-A8B8DEFC58B9}"/>
              </a:ext>
            </a:extLst>
          </p:cNvPr>
          <p:cNvGrpSpPr/>
          <p:nvPr/>
        </p:nvGrpSpPr>
        <p:grpSpPr>
          <a:xfrm>
            <a:off x="9167119" y="1358307"/>
            <a:ext cx="2043927" cy="1442772"/>
            <a:chOff x="8350920" y="1610054"/>
            <a:chExt cx="2043927" cy="1442772"/>
          </a:xfrm>
        </p:grpSpPr>
        <p:grpSp>
          <p:nvGrpSpPr>
            <p:cNvPr id="62" name="Group 35"/>
            <p:cNvGrpSpPr>
              <a:grpSpLocks/>
            </p:cNvGrpSpPr>
            <p:nvPr/>
          </p:nvGrpSpPr>
          <p:grpSpPr bwMode="auto">
            <a:xfrm>
              <a:off x="8636637" y="1611081"/>
              <a:ext cx="1752600" cy="1143000"/>
              <a:chOff x="1200" y="3360"/>
              <a:chExt cx="1104" cy="672"/>
            </a:xfrm>
          </p:grpSpPr>
          <p:sp>
            <p:nvSpPr>
              <p:cNvPr id="63" name="Line 36"/>
              <p:cNvSpPr>
                <a:spLocks noChangeShapeType="1"/>
              </p:cNvSpPr>
              <p:nvPr/>
            </p:nvSpPr>
            <p:spPr bwMode="auto">
              <a:xfrm>
                <a:off x="1200" y="3360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solidFill>
                    <a:srgbClr val="333333"/>
                  </a:solidFill>
                  <a:latin typeface="Helvetica" pitchFamily="2" charset="0"/>
                  <a:ea typeface="Corbel" charset="0"/>
                  <a:cs typeface="Corbel" charset="0"/>
                </a:endParaRPr>
              </a:p>
            </p:txBody>
          </p:sp>
          <p:sp>
            <p:nvSpPr>
              <p:cNvPr id="64" name="Line 37"/>
              <p:cNvSpPr>
                <a:spLocks noChangeShapeType="1"/>
              </p:cNvSpPr>
              <p:nvPr/>
            </p:nvSpPr>
            <p:spPr bwMode="auto">
              <a:xfrm>
                <a:off x="1200" y="4032"/>
                <a:ext cx="11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solidFill>
                    <a:srgbClr val="333333"/>
                  </a:solidFill>
                  <a:latin typeface="Helvetica" pitchFamily="2" charset="0"/>
                  <a:ea typeface="Corbel" charset="0"/>
                  <a:cs typeface="Corbel" charset="0"/>
                </a:endParaRPr>
              </a:p>
            </p:txBody>
          </p:sp>
        </p:grpSp>
        <p:sp>
          <p:nvSpPr>
            <p:cNvPr id="65" name="Arc 61"/>
            <p:cNvSpPr>
              <a:spLocks/>
            </p:cNvSpPr>
            <p:nvPr/>
          </p:nvSpPr>
          <p:spPr bwMode="auto">
            <a:xfrm flipV="1">
              <a:off x="8636637" y="1610975"/>
              <a:ext cx="1752600" cy="101298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333333"/>
                </a:solidFill>
                <a:latin typeface="Helvetica" pitchFamily="2" charset="0"/>
                <a:ea typeface="Corbel" charset="0"/>
                <a:cs typeface="Corbel" charset="0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8636637" y="1610054"/>
              <a:ext cx="1758210" cy="1029930"/>
            </a:xfrm>
            <a:custGeom>
              <a:avLst/>
              <a:gdLst>
                <a:gd name="connsiteX0" fmla="*/ 0 w 1752600"/>
                <a:gd name="connsiteY0" fmla="*/ 1009650 h 1049925"/>
                <a:gd name="connsiteX1" fmla="*/ 238125 w 1752600"/>
                <a:gd name="connsiteY1" fmla="*/ 885825 h 1049925"/>
                <a:gd name="connsiteX2" fmla="*/ 542925 w 1752600"/>
                <a:gd name="connsiteY2" fmla="*/ 1047750 h 1049925"/>
                <a:gd name="connsiteX3" fmla="*/ 809625 w 1752600"/>
                <a:gd name="connsiteY3" fmla="*/ 742950 h 1049925"/>
                <a:gd name="connsiteX4" fmla="*/ 1171575 w 1752600"/>
                <a:gd name="connsiteY4" fmla="*/ 847725 h 1049925"/>
                <a:gd name="connsiteX5" fmla="*/ 1390650 w 1752600"/>
                <a:gd name="connsiteY5" fmla="*/ 514350 h 1049925"/>
                <a:gd name="connsiteX6" fmla="*/ 1685925 w 1752600"/>
                <a:gd name="connsiteY6" fmla="*/ 409575 h 1049925"/>
                <a:gd name="connsiteX7" fmla="*/ 1752600 w 1752600"/>
                <a:gd name="connsiteY7" fmla="*/ 0 h 1049925"/>
                <a:gd name="connsiteX0" fmla="*/ 0 w 1766624"/>
                <a:gd name="connsiteY0" fmla="*/ 1012455 h 1052730"/>
                <a:gd name="connsiteX1" fmla="*/ 238125 w 1766624"/>
                <a:gd name="connsiteY1" fmla="*/ 888630 h 1052730"/>
                <a:gd name="connsiteX2" fmla="*/ 542925 w 1766624"/>
                <a:gd name="connsiteY2" fmla="*/ 1050555 h 1052730"/>
                <a:gd name="connsiteX3" fmla="*/ 809625 w 1766624"/>
                <a:gd name="connsiteY3" fmla="*/ 745755 h 1052730"/>
                <a:gd name="connsiteX4" fmla="*/ 1171575 w 1766624"/>
                <a:gd name="connsiteY4" fmla="*/ 850530 h 1052730"/>
                <a:gd name="connsiteX5" fmla="*/ 1390650 w 1766624"/>
                <a:gd name="connsiteY5" fmla="*/ 517155 h 1052730"/>
                <a:gd name="connsiteX6" fmla="*/ 1685925 w 1766624"/>
                <a:gd name="connsiteY6" fmla="*/ 412380 h 1052730"/>
                <a:gd name="connsiteX7" fmla="*/ 1766624 w 1766624"/>
                <a:gd name="connsiteY7" fmla="*/ 0 h 1052730"/>
                <a:gd name="connsiteX0" fmla="*/ 0 w 1766624"/>
                <a:gd name="connsiteY0" fmla="*/ 1012455 h 1052730"/>
                <a:gd name="connsiteX1" fmla="*/ 238125 w 1766624"/>
                <a:gd name="connsiteY1" fmla="*/ 888630 h 1052730"/>
                <a:gd name="connsiteX2" fmla="*/ 542925 w 1766624"/>
                <a:gd name="connsiteY2" fmla="*/ 1050555 h 1052730"/>
                <a:gd name="connsiteX3" fmla="*/ 809625 w 1766624"/>
                <a:gd name="connsiteY3" fmla="*/ 745755 h 1052730"/>
                <a:gd name="connsiteX4" fmla="*/ 1171575 w 1766624"/>
                <a:gd name="connsiteY4" fmla="*/ 850530 h 1052730"/>
                <a:gd name="connsiteX5" fmla="*/ 1390650 w 1766624"/>
                <a:gd name="connsiteY5" fmla="*/ 517155 h 1052730"/>
                <a:gd name="connsiteX6" fmla="*/ 1685925 w 1766624"/>
                <a:gd name="connsiteY6" fmla="*/ 412380 h 1052730"/>
                <a:gd name="connsiteX7" fmla="*/ 1766624 w 1766624"/>
                <a:gd name="connsiteY7" fmla="*/ 0 h 1052730"/>
                <a:gd name="connsiteX0" fmla="*/ 0 w 1766624"/>
                <a:gd name="connsiteY0" fmla="*/ 1012455 h 1052730"/>
                <a:gd name="connsiteX1" fmla="*/ 238125 w 1766624"/>
                <a:gd name="connsiteY1" fmla="*/ 888630 h 1052730"/>
                <a:gd name="connsiteX2" fmla="*/ 542925 w 1766624"/>
                <a:gd name="connsiteY2" fmla="*/ 1050555 h 1052730"/>
                <a:gd name="connsiteX3" fmla="*/ 809625 w 1766624"/>
                <a:gd name="connsiteY3" fmla="*/ 745755 h 1052730"/>
                <a:gd name="connsiteX4" fmla="*/ 1171575 w 1766624"/>
                <a:gd name="connsiteY4" fmla="*/ 850530 h 1052730"/>
                <a:gd name="connsiteX5" fmla="*/ 1390650 w 1766624"/>
                <a:gd name="connsiteY5" fmla="*/ 517155 h 1052730"/>
                <a:gd name="connsiteX6" fmla="*/ 1660681 w 1766624"/>
                <a:gd name="connsiteY6" fmla="*/ 392745 h 1052730"/>
                <a:gd name="connsiteX7" fmla="*/ 1766624 w 1766624"/>
                <a:gd name="connsiteY7" fmla="*/ 0 h 1052730"/>
                <a:gd name="connsiteX0" fmla="*/ 0 w 1766624"/>
                <a:gd name="connsiteY0" fmla="*/ 1012455 h 1052730"/>
                <a:gd name="connsiteX1" fmla="*/ 238125 w 1766624"/>
                <a:gd name="connsiteY1" fmla="*/ 888630 h 1052730"/>
                <a:gd name="connsiteX2" fmla="*/ 542925 w 1766624"/>
                <a:gd name="connsiteY2" fmla="*/ 1050555 h 1052730"/>
                <a:gd name="connsiteX3" fmla="*/ 809625 w 1766624"/>
                <a:gd name="connsiteY3" fmla="*/ 745755 h 1052730"/>
                <a:gd name="connsiteX4" fmla="*/ 1171575 w 1766624"/>
                <a:gd name="connsiteY4" fmla="*/ 850530 h 1052730"/>
                <a:gd name="connsiteX5" fmla="*/ 1399065 w 1766624"/>
                <a:gd name="connsiteY5" fmla="*/ 525570 h 1052730"/>
                <a:gd name="connsiteX6" fmla="*/ 1660681 w 1766624"/>
                <a:gd name="connsiteY6" fmla="*/ 392745 h 1052730"/>
                <a:gd name="connsiteX7" fmla="*/ 1766624 w 1766624"/>
                <a:gd name="connsiteY7" fmla="*/ 0 h 1052730"/>
                <a:gd name="connsiteX0" fmla="*/ 0 w 1766624"/>
                <a:gd name="connsiteY0" fmla="*/ 1012455 h 1052730"/>
                <a:gd name="connsiteX1" fmla="*/ 238125 w 1766624"/>
                <a:gd name="connsiteY1" fmla="*/ 888630 h 1052730"/>
                <a:gd name="connsiteX2" fmla="*/ 542925 w 1766624"/>
                <a:gd name="connsiteY2" fmla="*/ 1050555 h 1052730"/>
                <a:gd name="connsiteX3" fmla="*/ 809625 w 1766624"/>
                <a:gd name="connsiteY3" fmla="*/ 745755 h 1052730"/>
                <a:gd name="connsiteX4" fmla="*/ 1191210 w 1766624"/>
                <a:gd name="connsiteY4" fmla="*/ 811262 h 1052730"/>
                <a:gd name="connsiteX5" fmla="*/ 1399065 w 1766624"/>
                <a:gd name="connsiteY5" fmla="*/ 525570 h 1052730"/>
                <a:gd name="connsiteX6" fmla="*/ 1660681 w 1766624"/>
                <a:gd name="connsiteY6" fmla="*/ 392745 h 1052730"/>
                <a:gd name="connsiteX7" fmla="*/ 1766624 w 1766624"/>
                <a:gd name="connsiteY7" fmla="*/ 0 h 1052730"/>
                <a:gd name="connsiteX0" fmla="*/ 0 w 1766624"/>
                <a:gd name="connsiteY0" fmla="*/ 1012455 h 1051890"/>
                <a:gd name="connsiteX1" fmla="*/ 238125 w 1766624"/>
                <a:gd name="connsiteY1" fmla="*/ 888630 h 1051890"/>
                <a:gd name="connsiteX2" fmla="*/ 542925 w 1766624"/>
                <a:gd name="connsiteY2" fmla="*/ 1050555 h 1051890"/>
                <a:gd name="connsiteX3" fmla="*/ 812430 w 1766624"/>
                <a:gd name="connsiteY3" fmla="*/ 779414 h 1051890"/>
                <a:gd name="connsiteX4" fmla="*/ 1191210 w 1766624"/>
                <a:gd name="connsiteY4" fmla="*/ 811262 h 1051890"/>
                <a:gd name="connsiteX5" fmla="*/ 1399065 w 1766624"/>
                <a:gd name="connsiteY5" fmla="*/ 525570 h 1051890"/>
                <a:gd name="connsiteX6" fmla="*/ 1660681 w 1766624"/>
                <a:gd name="connsiteY6" fmla="*/ 392745 h 1051890"/>
                <a:gd name="connsiteX7" fmla="*/ 1766624 w 1766624"/>
                <a:gd name="connsiteY7" fmla="*/ 0 h 1051890"/>
                <a:gd name="connsiteX0" fmla="*/ 0 w 1766624"/>
                <a:gd name="connsiteY0" fmla="*/ 1012455 h 1052566"/>
                <a:gd name="connsiteX1" fmla="*/ 198856 w 1766624"/>
                <a:gd name="connsiteY1" fmla="*/ 908264 h 1052566"/>
                <a:gd name="connsiteX2" fmla="*/ 542925 w 1766624"/>
                <a:gd name="connsiteY2" fmla="*/ 1050555 h 1052566"/>
                <a:gd name="connsiteX3" fmla="*/ 812430 w 1766624"/>
                <a:gd name="connsiteY3" fmla="*/ 779414 h 1052566"/>
                <a:gd name="connsiteX4" fmla="*/ 1191210 w 1766624"/>
                <a:gd name="connsiteY4" fmla="*/ 811262 h 1052566"/>
                <a:gd name="connsiteX5" fmla="*/ 1399065 w 1766624"/>
                <a:gd name="connsiteY5" fmla="*/ 525570 h 1052566"/>
                <a:gd name="connsiteX6" fmla="*/ 1660681 w 1766624"/>
                <a:gd name="connsiteY6" fmla="*/ 392745 h 1052566"/>
                <a:gd name="connsiteX7" fmla="*/ 1766624 w 1766624"/>
                <a:gd name="connsiteY7" fmla="*/ 0 h 1052566"/>
                <a:gd name="connsiteX0" fmla="*/ 0 w 1766624"/>
                <a:gd name="connsiteY0" fmla="*/ 1012455 h 1024835"/>
                <a:gd name="connsiteX1" fmla="*/ 198856 w 1766624"/>
                <a:gd name="connsiteY1" fmla="*/ 908264 h 1024835"/>
                <a:gd name="connsiteX2" fmla="*/ 542925 w 1766624"/>
                <a:gd name="connsiteY2" fmla="*/ 1022506 h 1024835"/>
                <a:gd name="connsiteX3" fmla="*/ 812430 w 1766624"/>
                <a:gd name="connsiteY3" fmla="*/ 779414 h 1024835"/>
                <a:gd name="connsiteX4" fmla="*/ 1191210 w 1766624"/>
                <a:gd name="connsiteY4" fmla="*/ 811262 h 1024835"/>
                <a:gd name="connsiteX5" fmla="*/ 1399065 w 1766624"/>
                <a:gd name="connsiteY5" fmla="*/ 525570 h 1024835"/>
                <a:gd name="connsiteX6" fmla="*/ 1660681 w 1766624"/>
                <a:gd name="connsiteY6" fmla="*/ 392745 h 1024835"/>
                <a:gd name="connsiteX7" fmla="*/ 1766624 w 1766624"/>
                <a:gd name="connsiteY7" fmla="*/ 0 h 1024835"/>
                <a:gd name="connsiteX0" fmla="*/ 0 w 1766624"/>
                <a:gd name="connsiteY0" fmla="*/ 1012455 h 1023863"/>
                <a:gd name="connsiteX1" fmla="*/ 198856 w 1766624"/>
                <a:gd name="connsiteY1" fmla="*/ 908264 h 1023863"/>
                <a:gd name="connsiteX2" fmla="*/ 542925 w 1766624"/>
                <a:gd name="connsiteY2" fmla="*/ 1022506 h 1023863"/>
                <a:gd name="connsiteX3" fmla="*/ 809625 w 1766624"/>
                <a:gd name="connsiteY3" fmla="*/ 813073 h 1023863"/>
                <a:gd name="connsiteX4" fmla="*/ 1191210 w 1766624"/>
                <a:gd name="connsiteY4" fmla="*/ 811262 h 1023863"/>
                <a:gd name="connsiteX5" fmla="*/ 1399065 w 1766624"/>
                <a:gd name="connsiteY5" fmla="*/ 525570 h 1023863"/>
                <a:gd name="connsiteX6" fmla="*/ 1660681 w 1766624"/>
                <a:gd name="connsiteY6" fmla="*/ 392745 h 1023863"/>
                <a:gd name="connsiteX7" fmla="*/ 1766624 w 1766624"/>
                <a:gd name="connsiteY7" fmla="*/ 0 h 1023863"/>
                <a:gd name="connsiteX0" fmla="*/ 0 w 1766624"/>
                <a:gd name="connsiteY0" fmla="*/ 1012455 h 1024086"/>
                <a:gd name="connsiteX1" fmla="*/ 198856 w 1766624"/>
                <a:gd name="connsiteY1" fmla="*/ 908264 h 1024086"/>
                <a:gd name="connsiteX2" fmla="*/ 542925 w 1766624"/>
                <a:gd name="connsiteY2" fmla="*/ 1022506 h 1024086"/>
                <a:gd name="connsiteX3" fmla="*/ 826455 w 1766624"/>
                <a:gd name="connsiteY3" fmla="*/ 804659 h 1024086"/>
                <a:gd name="connsiteX4" fmla="*/ 1191210 w 1766624"/>
                <a:gd name="connsiteY4" fmla="*/ 811262 h 1024086"/>
                <a:gd name="connsiteX5" fmla="*/ 1399065 w 1766624"/>
                <a:gd name="connsiteY5" fmla="*/ 525570 h 1024086"/>
                <a:gd name="connsiteX6" fmla="*/ 1660681 w 1766624"/>
                <a:gd name="connsiteY6" fmla="*/ 392745 h 1024086"/>
                <a:gd name="connsiteX7" fmla="*/ 1766624 w 1766624"/>
                <a:gd name="connsiteY7" fmla="*/ 0 h 1024086"/>
                <a:gd name="connsiteX0" fmla="*/ 0 w 1758209"/>
                <a:gd name="connsiteY0" fmla="*/ 1012455 h 1024086"/>
                <a:gd name="connsiteX1" fmla="*/ 198856 w 1758209"/>
                <a:gd name="connsiteY1" fmla="*/ 908264 h 1024086"/>
                <a:gd name="connsiteX2" fmla="*/ 542925 w 1758209"/>
                <a:gd name="connsiteY2" fmla="*/ 1022506 h 1024086"/>
                <a:gd name="connsiteX3" fmla="*/ 826455 w 1758209"/>
                <a:gd name="connsiteY3" fmla="*/ 804659 h 1024086"/>
                <a:gd name="connsiteX4" fmla="*/ 1191210 w 1758209"/>
                <a:gd name="connsiteY4" fmla="*/ 811262 h 1024086"/>
                <a:gd name="connsiteX5" fmla="*/ 1399065 w 1758209"/>
                <a:gd name="connsiteY5" fmla="*/ 525570 h 1024086"/>
                <a:gd name="connsiteX6" fmla="*/ 1660681 w 1758209"/>
                <a:gd name="connsiteY6" fmla="*/ 392745 h 1024086"/>
                <a:gd name="connsiteX7" fmla="*/ 1758209 w 1758209"/>
                <a:gd name="connsiteY7" fmla="*/ 0 h 1024086"/>
                <a:gd name="connsiteX0" fmla="*/ 0 w 1758209"/>
                <a:gd name="connsiteY0" fmla="*/ 1012455 h 1024086"/>
                <a:gd name="connsiteX1" fmla="*/ 198856 w 1758209"/>
                <a:gd name="connsiteY1" fmla="*/ 908264 h 1024086"/>
                <a:gd name="connsiteX2" fmla="*/ 542925 w 1758209"/>
                <a:gd name="connsiteY2" fmla="*/ 1022506 h 1024086"/>
                <a:gd name="connsiteX3" fmla="*/ 826455 w 1758209"/>
                <a:gd name="connsiteY3" fmla="*/ 804659 h 1024086"/>
                <a:gd name="connsiteX4" fmla="*/ 1191210 w 1758209"/>
                <a:gd name="connsiteY4" fmla="*/ 811262 h 1024086"/>
                <a:gd name="connsiteX5" fmla="*/ 1399065 w 1758209"/>
                <a:gd name="connsiteY5" fmla="*/ 525570 h 1024086"/>
                <a:gd name="connsiteX6" fmla="*/ 1674705 w 1758209"/>
                <a:gd name="connsiteY6" fmla="*/ 392745 h 1024086"/>
                <a:gd name="connsiteX7" fmla="*/ 1758209 w 1758209"/>
                <a:gd name="connsiteY7" fmla="*/ 0 h 1024086"/>
                <a:gd name="connsiteX0" fmla="*/ 0 w 1766624"/>
                <a:gd name="connsiteY0" fmla="*/ 1012455 h 1024086"/>
                <a:gd name="connsiteX1" fmla="*/ 198856 w 1766624"/>
                <a:gd name="connsiteY1" fmla="*/ 908264 h 1024086"/>
                <a:gd name="connsiteX2" fmla="*/ 542925 w 1766624"/>
                <a:gd name="connsiteY2" fmla="*/ 1022506 h 1024086"/>
                <a:gd name="connsiteX3" fmla="*/ 826455 w 1766624"/>
                <a:gd name="connsiteY3" fmla="*/ 804659 h 1024086"/>
                <a:gd name="connsiteX4" fmla="*/ 1191210 w 1766624"/>
                <a:gd name="connsiteY4" fmla="*/ 811262 h 1024086"/>
                <a:gd name="connsiteX5" fmla="*/ 1399065 w 1766624"/>
                <a:gd name="connsiteY5" fmla="*/ 525570 h 1024086"/>
                <a:gd name="connsiteX6" fmla="*/ 1674705 w 1766624"/>
                <a:gd name="connsiteY6" fmla="*/ 392745 h 1024086"/>
                <a:gd name="connsiteX7" fmla="*/ 1766624 w 1766624"/>
                <a:gd name="connsiteY7" fmla="*/ 0 h 1024086"/>
                <a:gd name="connsiteX0" fmla="*/ 0 w 1758209"/>
                <a:gd name="connsiteY0" fmla="*/ 1020870 h 1032501"/>
                <a:gd name="connsiteX1" fmla="*/ 198856 w 1758209"/>
                <a:gd name="connsiteY1" fmla="*/ 916679 h 1032501"/>
                <a:gd name="connsiteX2" fmla="*/ 542925 w 1758209"/>
                <a:gd name="connsiteY2" fmla="*/ 1030921 h 1032501"/>
                <a:gd name="connsiteX3" fmla="*/ 826455 w 1758209"/>
                <a:gd name="connsiteY3" fmla="*/ 813074 h 1032501"/>
                <a:gd name="connsiteX4" fmla="*/ 1191210 w 1758209"/>
                <a:gd name="connsiteY4" fmla="*/ 819677 h 1032501"/>
                <a:gd name="connsiteX5" fmla="*/ 1399065 w 1758209"/>
                <a:gd name="connsiteY5" fmla="*/ 533985 h 1032501"/>
                <a:gd name="connsiteX6" fmla="*/ 1674705 w 1758209"/>
                <a:gd name="connsiteY6" fmla="*/ 401160 h 1032501"/>
                <a:gd name="connsiteX7" fmla="*/ 1758209 w 1758209"/>
                <a:gd name="connsiteY7" fmla="*/ 0 h 1032501"/>
                <a:gd name="connsiteX0" fmla="*/ 0 w 1758209"/>
                <a:gd name="connsiteY0" fmla="*/ 1020870 h 1032501"/>
                <a:gd name="connsiteX1" fmla="*/ 198856 w 1758209"/>
                <a:gd name="connsiteY1" fmla="*/ 916679 h 1032501"/>
                <a:gd name="connsiteX2" fmla="*/ 542925 w 1758209"/>
                <a:gd name="connsiteY2" fmla="*/ 1030921 h 1032501"/>
                <a:gd name="connsiteX3" fmla="*/ 826455 w 1758209"/>
                <a:gd name="connsiteY3" fmla="*/ 813074 h 1032501"/>
                <a:gd name="connsiteX4" fmla="*/ 1191210 w 1758209"/>
                <a:gd name="connsiteY4" fmla="*/ 819677 h 1032501"/>
                <a:gd name="connsiteX5" fmla="*/ 1399065 w 1758209"/>
                <a:gd name="connsiteY5" fmla="*/ 533985 h 1032501"/>
                <a:gd name="connsiteX6" fmla="*/ 1686800 w 1758209"/>
                <a:gd name="connsiteY6" fmla="*/ 398741 h 1032501"/>
                <a:gd name="connsiteX7" fmla="*/ 1758209 w 1758209"/>
                <a:gd name="connsiteY7" fmla="*/ 0 h 1032501"/>
                <a:gd name="connsiteX0" fmla="*/ 0 w 1758209"/>
                <a:gd name="connsiteY0" fmla="*/ 1020870 h 1032501"/>
                <a:gd name="connsiteX1" fmla="*/ 198856 w 1758209"/>
                <a:gd name="connsiteY1" fmla="*/ 916679 h 1032501"/>
                <a:gd name="connsiteX2" fmla="*/ 542925 w 1758209"/>
                <a:gd name="connsiteY2" fmla="*/ 1030921 h 1032501"/>
                <a:gd name="connsiteX3" fmla="*/ 826455 w 1758209"/>
                <a:gd name="connsiteY3" fmla="*/ 813074 h 1032501"/>
                <a:gd name="connsiteX4" fmla="*/ 1191210 w 1758209"/>
                <a:gd name="connsiteY4" fmla="*/ 819677 h 1032501"/>
                <a:gd name="connsiteX5" fmla="*/ 1399065 w 1758209"/>
                <a:gd name="connsiteY5" fmla="*/ 533985 h 1032501"/>
                <a:gd name="connsiteX6" fmla="*/ 1674705 w 1758209"/>
                <a:gd name="connsiteY6" fmla="*/ 396322 h 1032501"/>
                <a:gd name="connsiteX7" fmla="*/ 1758209 w 1758209"/>
                <a:gd name="connsiteY7" fmla="*/ 0 h 1032501"/>
                <a:gd name="connsiteX0" fmla="*/ 0 w 1779980"/>
                <a:gd name="connsiteY0" fmla="*/ 1037804 h 1049435"/>
                <a:gd name="connsiteX1" fmla="*/ 198856 w 1779980"/>
                <a:gd name="connsiteY1" fmla="*/ 933613 h 1049435"/>
                <a:gd name="connsiteX2" fmla="*/ 542925 w 1779980"/>
                <a:gd name="connsiteY2" fmla="*/ 1047855 h 1049435"/>
                <a:gd name="connsiteX3" fmla="*/ 826455 w 1779980"/>
                <a:gd name="connsiteY3" fmla="*/ 830008 h 1049435"/>
                <a:gd name="connsiteX4" fmla="*/ 1191210 w 1779980"/>
                <a:gd name="connsiteY4" fmla="*/ 836611 h 1049435"/>
                <a:gd name="connsiteX5" fmla="*/ 1399065 w 1779980"/>
                <a:gd name="connsiteY5" fmla="*/ 550919 h 1049435"/>
                <a:gd name="connsiteX6" fmla="*/ 1674705 w 1779980"/>
                <a:gd name="connsiteY6" fmla="*/ 413256 h 1049435"/>
                <a:gd name="connsiteX7" fmla="*/ 1779980 w 1779980"/>
                <a:gd name="connsiteY7" fmla="*/ 0 h 1049435"/>
                <a:gd name="connsiteX0" fmla="*/ 0 w 1779980"/>
                <a:gd name="connsiteY0" fmla="*/ 1037804 h 1049435"/>
                <a:gd name="connsiteX1" fmla="*/ 198856 w 1779980"/>
                <a:gd name="connsiteY1" fmla="*/ 933613 h 1049435"/>
                <a:gd name="connsiteX2" fmla="*/ 542925 w 1779980"/>
                <a:gd name="connsiteY2" fmla="*/ 1047855 h 1049435"/>
                <a:gd name="connsiteX3" fmla="*/ 826455 w 1779980"/>
                <a:gd name="connsiteY3" fmla="*/ 830008 h 1049435"/>
                <a:gd name="connsiteX4" fmla="*/ 1191210 w 1779980"/>
                <a:gd name="connsiteY4" fmla="*/ 836611 h 1049435"/>
                <a:gd name="connsiteX5" fmla="*/ 1399065 w 1779980"/>
                <a:gd name="connsiteY5" fmla="*/ 550919 h 1049435"/>
                <a:gd name="connsiteX6" fmla="*/ 1674705 w 1779980"/>
                <a:gd name="connsiteY6" fmla="*/ 413256 h 1049435"/>
                <a:gd name="connsiteX7" fmla="*/ 1779980 w 1779980"/>
                <a:gd name="connsiteY7" fmla="*/ 0 h 1049435"/>
                <a:gd name="connsiteX0" fmla="*/ 0 w 1758209"/>
                <a:gd name="connsiteY0" fmla="*/ 1013613 h 1025244"/>
                <a:gd name="connsiteX1" fmla="*/ 198856 w 1758209"/>
                <a:gd name="connsiteY1" fmla="*/ 909422 h 1025244"/>
                <a:gd name="connsiteX2" fmla="*/ 542925 w 1758209"/>
                <a:gd name="connsiteY2" fmla="*/ 1023664 h 1025244"/>
                <a:gd name="connsiteX3" fmla="*/ 826455 w 1758209"/>
                <a:gd name="connsiteY3" fmla="*/ 805817 h 1025244"/>
                <a:gd name="connsiteX4" fmla="*/ 1191210 w 1758209"/>
                <a:gd name="connsiteY4" fmla="*/ 812420 h 1025244"/>
                <a:gd name="connsiteX5" fmla="*/ 1399065 w 1758209"/>
                <a:gd name="connsiteY5" fmla="*/ 526728 h 1025244"/>
                <a:gd name="connsiteX6" fmla="*/ 1674705 w 1758209"/>
                <a:gd name="connsiteY6" fmla="*/ 389065 h 1025244"/>
                <a:gd name="connsiteX7" fmla="*/ 1758209 w 1758209"/>
                <a:gd name="connsiteY7" fmla="*/ 0 h 1025244"/>
                <a:gd name="connsiteX0" fmla="*/ 0 w 1765466"/>
                <a:gd name="connsiteY0" fmla="*/ 1011194 h 1022825"/>
                <a:gd name="connsiteX1" fmla="*/ 198856 w 1765466"/>
                <a:gd name="connsiteY1" fmla="*/ 907003 h 1022825"/>
                <a:gd name="connsiteX2" fmla="*/ 542925 w 1765466"/>
                <a:gd name="connsiteY2" fmla="*/ 1021245 h 1022825"/>
                <a:gd name="connsiteX3" fmla="*/ 826455 w 1765466"/>
                <a:gd name="connsiteY3" fmla="*/ 803398 h 1022825"/>
                <a:gd name="connsiteX4" fmla="*/ 1191210 w 1765466"/>
                <a:gd name="connsiteY4" fmla="*/ 810001 h 1022825"/>
                <a:gd name="connsiteX5" fmla="*/ 1399065 w 1765466"/>
                <a:gd name="connsiteY5" fmla="*/ 524309 h 1022825"/>
                <a:gd name="connsiteX6" fmla="*/ 1674705 w 1765466"/>
                <a:gd name="connsiteY6" fmla="*/ 386646 h 1022825"/>
                <a:gd name="connsiteX7" fmla="*/ 1765466 w 1765466"/>
                <a:gd name="connsiteY7" fmla="*/ 0 h 1022825"/>
                <a:gd name="connsiteX0" fmla="*/ 0 w 1758209"/>
                <a:gd name="connsiteY0" fmla="*/ 1008775 h 1020406"/>
                <a:gd name="connsiteX1" fmla="*/ 198856 w 1758209"/>
                <a:gd name="connsiteY1" fmla="*/ 904584 h 1020406"/>
                <a:gd name="connsiteX2" fmla="*/ 542925 w 1758209"/>
                <a:gd name="connsiteY2" fmla="*/ 1018826 h 1020406"/>
                <a:gd name="connsiteX3" fmla="*/ 826455 w 1758209"/>
                <a:gd name="connsiteY3" fmla="*/ 800979 h 1020406"/>
                <a:gd name="connsiteX4" fmla="*/ 1191210 w 1758209"/>
                <a:gd name="connsiteY4" fmla="*/ 807582 h 1020406"/>
                <a:gd name="connsiteX5" fmla="*/ 1399065 w 1758209"/>
                <a:gd name="connsiteY5" fmla="*/ 521890 h 1020406"/>
                <a:gd name="connsiteX6" fmla="*/ 1674705 w 1758209"/>
                <a:gd name="connsiteY6" fmla="*/ 384227 h 1020406"/>
                <a:gd name="connsiteX7" fmla="*/ 1758209 w 1758209"/>
                <a:gd name="connsiteY7" fmla="*/ 0 h 1020406"/>
                <a:gd name="connsiteX0" fmla="*/ 0 w 1765353"/>
                <a:gd name="connsiteY0" fmla="*/ 1013537 h 1025168"/>
                <a:gd name="connsiteX1" fmla="*/ 198856 w 1765353"/>
                <a:gd name="connsiteY1" fmla="*/ 909346 h 1025168"/>
                <a:gd name="connsiteX2" fmla="*/ 542925 w 1765353"/>
                <a:gd name="connsiteY2" fmla="*/ 1023588 h 1025168"/>
                <a:gd name="connsiteX3" fmla="*/ 826455 w 1765353"/>
                <a:gd name="connsiteY3" fmla="*/ 805741 h 1025168"/>
                <a:gd name="connsiteX4" fmla="*/ 1191210 w 1765353"/>
                <a:gd name="connsiteY4" fmla="*/ 812344 h 1025168"/>
                <a:gd name="connsiteX5" fmla="*/ 1399065 w 1765353"/>
                <a:gd name="connsiteY5" fmla="*/ 526652 h 1025168"/>
                <a:gd name="connsiteX6" fmla="*/ 1674705 w 1765353"/>
                <a:gd name="connsiteY6" fmla="*/ 388989 h 1025168"/>
                <a:gd name="connsiteX7" fmla="*/ 1765353 w 1765353"/>
                <a:gd name="connsiteY7" fmla="*/ 0 h 1025168"/>
                <a:gd name="connsiteX0" fmla="*/ 0 w 1681787"/>
                <a:gd name="connsiteY0" fmla="*/ 1015918 h 1027549"/>
                <a:gd name="connsiteX1" fmla="*/ 198856 w 1681787"/>
                <a:gd name="connsiteY1" fmla="*/ 911727 h 1027549"/>
                <a:gd name="connsiteX2" fmla="*/ 542925 w 1681787"/>
                <a:gd name="connsiteY2" fmla="*/ 1025969 h 1027549"/>
                <a:gd name="connsiteX3" fmla="*/ 826455 w 1681787"/>
                <a:gd name="connsiteY3" fmla="*/ 808122 h 1027549"/>
                <a:gd name="connsiteX4" fmla="*/ 1191210 w 1681787"/>
                <a:gd name="connsiteY4" fmla="*/ 814725 h 1027549"/>
                <a:gd name="connsiteX5" fmla="*/ 1399065 w 1681787"/>
                <a:gd name="connsiteY5" fmla="*/ 529033 h 1027549"/>
                <a:gd name="connsiteX6" fmla="*/ 1674705 w 1681787"/>
                <a:gd name="connsiteY6" fmla="*/ 391370 h 1027549"/>
                <a:gd name="connsiteX7" fmla="*/ 1608191 w 1681787"/>
                <a:gd name="connsiteY7" fmla="*/ 0 h 1027549"/>
                <a:gd name="connsiteX0" fmla="*/ 0 w 1758210"/>
                <a:gd name="connsiteY0" fmla="*/ 1018299 h 1029930"/>
                <a:gd name="connsiteX1" fmla="*/ 198856 w 1758210"/>
                <a:gd name="connsiteY1" fmla="*/ 914108 h 1029930"/>
                <a:gd name="connsiteX2" fmla="*/ 542925 w 1758210"/>
                <a:gd name="connsiteY2" fmla="*/ 1028350 h 1029930"/>
                <a:gd name="connsiteX3" fmla="*/ 826455 w 1758210"/>
                <a:gd name="connsiteY3" fmla="*/ 810503 h 1029930"/>
                <a:gd name="connsiteX4" fmla="*/ 1191210 w 1758210"/>
                <a:gd name="connsiteY4" fmla="*/ 817106 h 1029930"/>
                <a:gd name="connsiteX5" fmla="*/ 1399065 w 1758210"/>
                <a:gd name="connsiteY5" fmla="*/ 531414 h 1029930"/>
                <a:gd name="connsiteX6" fmla="*/ 1674705 w 1758210"/>
                <a:gd name="connsiteY6" fmla="*/ 393751 h 1029930"/>
                <a:gd name="connsiteX7" fmla="*/ 1758210 w 1758210"/>
                <a:gd name="connsiteY7" fmla="*/ 0 h 1029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8210" h="1029930">
                  <a:moveTo>
                    <a:pt x="0" y="1018299"/>
                  </a:moveTo>
                  <a:cubicBezTo>
                    <a:pt x="73819" y="953211"/>
                    <a:pt x="108369" y="912433"/>
                    <a:pt x="198856" y="914108"/>
                  </a:cubicBezTo>
                  <a:cubicBezTo>
                    <a:pt x="289343" y="915783"/>
                    <a:pt x="438325" y="1045617"/>
                    <a:pt x="542925" y="1028350"/>
                  </a:cubicBezTo>
                  <a:cubicBezTo>
                    <a:pt x="647525" y="1011083"/>
                    <a:pt x="718408" y="845710"/>
                    <a:pt x="826455" y="810503"/>
                  </a:cubicBezTo>
                  <a:cubicBezTo>
                    <a:pt x="934502" y="775296"/>
                    <a:pt x="1095775" y="863621"/>
                    <a:pt x="1191210" y="817106"/>
                  </a:cubicBezTo>
                  <a:cubicBezTo>
                    <a:pt x="1286645" y="770591"/>
                    <a:pt x="1318482" y="601973"/>
                    <a:pt x="1399065" y="531414"/>
                  </a:cubicBezTo>
                  <a:cubicBezTo>
                    <a:pt x="1479648" y="460855"/>
                    <a:pt x="1614848" y="482320"/>
                    <a:pt x="1674705" y="393751"/>
                  </a:cubicBezTo>
                  <a:cubicBezTo>
                    <a:pt x="1734562" y="305182"/>
                    <a:pt x="1754247" y="193388"/>
                    <a:pt x="175821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Helvetica" pitchFamily="2" charset="0"/>
                <a:ea typeface="Corbel" charset="0"/>
                <a:cs typeface="Corbel" charset="0"/>
              </a:endParaRPr>
            </a:p>
          </p:txBody>
        </p:sp>
        <p:sp>
          <p:nvSpPr>
            <p:cNvPr id="67" name="Title 2"/>
            <p:cNvSpPr txBox="1">
              <a:spLocks/>
            </p:cNvSpPr>
            <p:nvPr/>
          </p:nvSpPr>
          <p:spPr>
            <a:xfrm rot="16200000">
              <a:off x="8021667" y="2036916"/>
              <a:ext cx="949833" cy="29132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3200" kern="1200" baseline="0">
                  <a:solidFill>
                    <a:srgbClr val="5F6062"/>
                  </a:solidFill>
                  <a:latin typeface="Gotham Book" pitchFamily="50" charset="0"/>
                  <a:ea typeface="+mj-ea"/>
                  <a:cs typeface="Gotham Book" pitchFamily="50" charset="0"/>
                </a:defRPr>
              </a:lvl1pPr>
            </a:lstStyle>
            <a:p>
              <a:pPr>
                <a:defRPr/>
              </a:pPr>
              <a:r>
                <a:rPr lang="en-AU" sz="1800" dirty="0">
                  <a:latin typeface="Helvetica" pitchFamily="2" charset="0"/>
                  <a:ea typeface="Corbel" charset="0"/>
                  <a:cs typeface="Corbel" charset="0"/>
                </a:rPr>
                <a:t>Results</a:t>
              </a:r>
            </a:p>
          </p:txBody>
        </p:sp>
        <p:sp>
          <p:nvSpPr>
            <p:cNvPr id="68" name="Title 2"/>
            <p:cNvSpPr txBox="1">
              <a:spLocks/>
            </p:cNvSpPr>
            <p:nvPr/>
          </p:nvSpPr>
          <p:spPr>
            <a:xfrm>
              <a:off x="9021169" y="2761498"/>
              <a:ext cx="949833" cy="29132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3200" kern="1200" baseline="0">
                  <a:solidFill>
                    <a:srgbClr val="5F6062"/>
                  </a:solidFill>
                  <a:latin typeface="Gotham Book" pitchFamily="50" charset="0"/>
                  <a:ea typeface="+mj-ea"/>
                  <a:cs typeface="Gotham Book" pitchFamily="50" charset="0"/>
                </a:defRPr>
              </a:lvl1pPr>
            </a:lstStyle>
            <a:p>
              <a:pPr>
                <a:defRPr/>
              </a:pPr>
              <a:r>
                <a:rPr lang="en-AU" sz="1800" dirty="0">
                  <a:latin typeface="Helvetica" pitchFamily="2" charset="0"/>
                  <a:ea typeface="Corbel" charset="0"/>
                  <a:cs typeface="Corbel" charset="0"/>
                </a:rPr>
                <a:t>Time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8D4A83-3E44-4607-82EC-49223D68CBF9}"/>
              </a:ext>
            </a:extLst>
          </p:cNvPr>
          <p:cNvGrpSpPr/>
          <p:nvPr/>
        </p:nvGrpSpPr>
        <p:grpSpPr>
          <a:xfrm>
            <a:off x="9290337" y="4021414"/>
            <a:ext cx="2043894" cy="1431957"/>
            <a:chOff x="8350953" y="3997364"/>
            <a:chExt cx="2043894" cy="1431957"/>
          </a:xfrm>
        </p:grpSpPr>
        <p:grpSp>
          <p:nvGrpSpPr>
            <p:cNvPr id="45" name="Group 30"/>
            <p:cNvGrpSpPr>
              <a:grpSpLocks/>
            </p:cNvGrpSpPr>
            <p:nvPr/>
          </p:nvGrpSpPr>
          <p:grpSpPr bwMode="auto">
            <a:xfrm>
              <a:off x="8642247" y="3997364"/>
              <a:ext cx="1752600" cy="1143000"/>
              <a:chOff x="1200" y="3360"/>
              <a:chExt cx="1104" cy="672"/>
            </a:xfrm>
          </p:grpSpPr>
          <p:sp>
            <p:nvSpPr>
              <p:cNvPr id="46" name="Line 31"/>
              <p:cNvSpPr>
                <a:spLocks noChangeShapeType="1"/>
              </p:cNvSpPr>
              <p:nvPr/>
            </p:nvSpPr>
            <p:spPr bwMode="auto">
              <a:xfrm>
                <a:off x="1200" y="3360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solidFill>
                    <a:srgbClr val="333333"/>
                  </a:solidFill>
                  <a:latin typeface="Helvetica" pitchFamily="2" charset="0"/>
                  <a:ea typeface="Corbel" charset="0"/>
                  <a:cs typeface="Corbel" charset="0"/>
                </a:endParaRPr>
              </a:p>
            </p:txBody>
          </p:sp>
          <p:sp>
            <p:nvSpPr>
              <p:cNvPr id="47" name="Line 32"/>
              <p:cNvSpPr>
                <a:spLocks noChangeShapeType="1"/>
              </p:cNvSpPr>
              <p:nvPr/>
            </p:nvSpPr>
            <p:spPr bwMode="auto">
              <a:xfrm>
                <a:off x="1200" y="4032"/>
                <a:ext cx="11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solidFill>
                    <a:srgbClr val="333333"/>
                  </a:solidFill>
                  <a:latin typeface="Helvetica" pitchFamily="2" charset="0"/>
                  <a:ea typeface="Corbel" charset="0"/>
                  <a:cs typeface="Corbel" charset="0"/>
                </a:endParaRPr>
              </a:p>
            </p:txBody>
          </p:sp>
        </p:grpSp>
        <p:grpSp>
          <p:nvGrpSpPr>
            <p:cNvPr id="48" name="Group 46"/>
            <p:cNvGrpSpPr>
              <a:grpSpLocks/>
            </p:cNvGrpSpPr>
            <p:nvPr/>
          </p:nvGrpSpPr>
          <p:grpSpPr bwMode="auto">
            <a:xfrm>
              <a:off x="8642247" y="4378364"/>
              <a:ext cx="1752600" cy="609600"/>
              <a:chOff x="720" y="3360"/>
              <a:chExt cx="1536" cy="384"/>
            </a:xfrm>
          </p:grpSpPr>
          <p:grpSp>
            <p:nvGrpSpPr>
              <p:cNvPr id="49" name="Group 47"/>
              <p:cNvGrpSpPr>
                <a:grpSpLocks/>
              </p:cNvGrpSpPr>
              <p:nvPr/>
            </p:nvGrpSpPr>
            <p:grpSpPr bwMode="auto">
              <a:xfrm>
                <a:off x="1680" y="3360"/>
                <a:ext cx="384" cy="192"/>
                <a:chOff x="1440" y="3360"/>
                <a:chExt cx="384" cy="192"/>
              </a:xfrm>
            </p:grpSpPr>
            <p:sp>
              <p:nvSpPr>
                <p:cNvPr id="58" name="Arc 48"/>
                <p:cNvSpPr>
                  <a:spLocks/>
                </p:cNvSpPr>
                <p:nvPr/>
              </p:nvSpPr>
              <p:spPr bwMode="auto">
                <a:xfrm>
                  <a:off x="1632" y="3360"/>
                  <a:ext cx="192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333333"/>
                    </a:solidFill>
                    <a:latin typeface="Helvetica" pitchFamily="2" charset="0"/>
                    <a:ea typeface="Corbel" charset="0"/>
                    <a:cs typeface="Corbel" charset="0"/>
                  </a:endParaRPr>
                </a:p>
              </p:txBody>
            </p:sp>
            <p:sp>
              <p:nvSpPr>
                <p:cNvPr id="59" name="Arc 49"/>
                <p:cNvSpPr>
                  <a:spLocks/>
                </p:cNvSpPr>
                <p:nvPr/>
              </p:nvSpPr>
              <p:spPr bwMode="auto">
                <a:xfrm rot="-5400000">
                  <a:off x="1440" y="3360"/>
                  <a:ext cx="192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333333"/>
                    </a:solidFill>
                    <a:latin typeface="Helvetica" pitchFamily="2" charset="0"/>
                    <a:ea typeface="Corbel" charset="0"/>
                    <a:cs typeface="Corbel" charset="0"/>
                  </a:endParaRPr>
                </a:p>
              </p:txBody>
            </p:sp>
          </p:grpSp>
          <p:grpSp>
            <p:nvGrpSpPr>
              <p:cNvPr id="50" name="Group 50"/>
              <p:cNvGrpSpPr>
                <a:grpSpLocks/>
              </p:cNvGrpSpPr>
              <p:nvPr/>
            </p:nvGrpSpPr>
            <p:grpSpPr bwMode="auto">
              <a:xfrm flipV="1">
                <a:off x="1296" y="3552"/>
                <a:ext cx="384" cy="192"/>
                <a:chOff x="1440" y="3360"/>
                <a:chExt cx="384" cy="192"/>
              </a:xfrm>
            </p:grpSpPr>
            <p:sp>
              <p:nvSpPr>
                <p:cNvPr id="56" name="Arc 51"/>
                <p:cNvSpPr>
                  <a:spLocks/>
                </p:cNvSpPr>
                <p:nvPr/>
              </p:nvSpPr>
              <p:spPr bwMode="auto">
                <a:xfrm>
                  <a:off x="1632" y="3360"/>
                  <a:ext cx="192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333333"/>
                    </a:solidFill>
                    <a:latin typeface="Helvetica" pitchFamily="2" charset="0"/>
                    <a:ea typeface="Corbel" charset="0"/>
                    <a:cs typeface="Corbel" charset="0"/>
                  </a:endParaRPr>
                </a:p>
              </p:txBody>
            </p:sp>
            <p:sp>
              <p:nvSpPr>
                <p:cNvPr id="57" name="Arc 52"/>
                <p:cNvSpPr>
                  <a:spLocks/>
                </p:cNvSpPr>
                <p:nvPr/>
              </p:nvSpPr>
              <p:spPr bwMode="auto">
                <a:xfrm rot="-5400000">
                  <a:off x="1440" y="3360"/>
                  <a:ext cx="192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333333"/>
                    </a:solidFill>
                    <a:latin typeface="Helvetica" pitchFamily="2" charset="0"/>
                    <a:ea typeface="Corbel" charset="0"/>
                    <a:cs typeface="Corbel" charset="0"/>
                  </a:endParaRPr>
                </a:p>
              </p:txBody>
            </p:sp>
          </p:grpSp>
          <p:grpSp>
            <p:nvGrpSpPr>
              <p:cNvPr id="51" name="Group 53"/>
              <p:cNvGrpSpPr>
                <a:grpSpLocks/>
              </p:cNvGrpSpPr>
              <p:nvPr/>
            </p:nvGrpSpPr>
            <p:grpSpPr bwMode="auto">
              <a:xfrm>
                <a:off x="912" y="3360"/>
                <a:ext cx="384" cy="192"/>
                <a:chOff x="1440" y="3360"/>
                <a:chExt cx="384" cy="192"/>
              </a:xfrm>
            </p:grpSpPr>
            <p:sp>
              <p:nvSpPr>
                <p:cNvPr id="54" name="Arc 54"/>
                <p:cNvSpPr>
                  <a:spLocks/>
                </p:cNvSpPr>
                <p:nvPr/>
              </p:nvSpPr>
              <p:spPr bwMode="auto">
                <a:xfrm>
                  <a:off x="1632" y="3360"/>
                  <a:ext cx="192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333333"/>
                    </a:solidFill>
                    <a:latin typeface="Helvetica" pitchFamily="2" charset="0"/>
                    <a:ea typeface="Corbel" charset="0"/>
                    <a:cs typeface="Corbel" charset="0"/>
                  </a:endParaRPr>
                </a:p>
              </p:txBody>
            </p:sp>
            <p:sp>
              <p:nvSpPr>
                <p:cNvPr id="55" name="Arc 55"/>
                <p:cNvSpPr>
                  <a:spLocks/>
                </p:cNvSpPr>
                <p:nvPr/>
              </p:nvSpPr>
              <p:spPr bwMode="auto">
                <a:xfrm rot="-5400000">
                  <a:off x="1440" y="3360"/>
                  <a:ext cx="192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333333"/>
                    </a:solidFill>
                    <a:latin typeface="Helvetica" pitchFamily="2" charset="0"/>
                    <a:ea typeface="Corbel" charset="0"/>
                    <a:cs typeface="Corbel" charset="0"/>
                  </a:endParaRPr>
                </a:p>
              </p:txBody>
            </p:sp>
          </p:grpSp>
          <p:sp>
            <p:nvSpPr>
              <p:cNvPr id="52" name="Arc 56"/>
              <p:cNvSpPr>
                <a:spLocks/>
              </p:cNvSpPr>
              <p:nvPr/>
            </p:nvSpPr>
            <p:spPr bwMode="auto">
              <a:xfrm flipV="1">
                <a:off x="720" y="3552"/>
                <a:ext cx="19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solidFill>
                    <a:srgbClr val="333333"/>
                  </a:solidFill>
                  <a:latin typeface="Helvetica" pitchFamily="2" charset="0"/>
                  <a:ea typeface="Corbel" charset="0"/>
                  <a:cs typeface="Corbel" charset="0"/>
                </a:endParaRPr>
              </a:p>
            </p:txBody>
          </p:sp>
          <p:sp>
            <p:nvSpPr>
              <p:cNvPr id="53" name="Arc 57"/>
              <p:cNvSpPr>
                <a:spLocks/>
              </p:cNvSpPr>
              <p:nvPr/>
            </p:nvSpPr>
            <p:spPr bwMode="auto">
              <a:xfrm rot="5400000" flipV="1">
                <a:off x="2064" y="3552"/>
                <a:ext cx="19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solidFill>
                    <a:srgbClr val="333333"/>
                  </a:solidFill>
                  <a:latin typeface="Helvetica" pitchFamily="2" charset="0"/>
                  <a:ea typeface="Corbel" charset="0"/>
                  <a:cs typeface="Corbel" charset="0"/>
                </a:endParaRPr>
              </a:p>
            </p:txBody>
          </p:sp>
        </p:grpSp>
        <p:sp>
          <p:nvSpPr>
            <p:cNvPr id="69" name="Title 2"/>
            <p:cNvSpPr txBox="1">
              <a:spLocks/>
            </p:cNvSpPr>
            <p:nvPr/>
          </p:nvSpPr>
          <p:spPr>
            <a:xfrm>
              <a:off x="9021169" y="5137993"/>
              <a:ext cx="949833" cy="29132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3200" kern="1200" baseline="0">
                  <a:solidFill>
                    <a:srgbClr val="5F6062"/>
                  </a:solidFill>
                  <a:latin typeface="Gotham Book" pitchFamily="50" charset="0"/>
                  <a:ea typeface="+mj-ea"/>
                  <a:cs typeface="Gotham Book" pitchFamily="50" charset="0"/>
                </a:defRPr>
              </a:lvl1pPr>
            </a:lstStyle>
            <a:p>
              <a:pPr>
                <a:defRPr/>
              </a:pPr>
              <a:r>
                <a:rPr lang="en-AU" sz="1800" dirty="0">
                  <a:latin typeface="Helvetica" pitchFamily="2" charset="0"/>
                  <a:ea typeface="Corbel" charset="0"/>
                  <a:cs typeface="Corbel" charset="0"/>
                </a:rPr>
                <a:t>Time</a:t>
              </a:r>
            </a:p>
          </p:txBody>
        </p:sp>
        <p:sp>
          <p:nvSpPr>
            <p:cNvPr id="70" name="Title 2"/>
            <p:cNvSpPr txBox="1">
              <a:spLocks/>
            </p:cNvSpPr>
            <p:nvPr/>
          </p:nvSpPr>
          <p:spPr>
            <a:xfrm rot="16200000">
              <a:off x="8021700" y="4537500"/>
              <a:ext cx="949833" cy="29132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3200" kern="1200" baseline="0">
                  <a:solidFill>
                    <a:srgbClr val="5F6062"/>
                  </a:solidFill>
                  <a:latin typeface="Gotham Book" pitchFamily="50" charset="0"/>
                  <a:ea typeface="+mj-ea"/>
                  <a:cs typeface="Gotham Book" pitchFamily="50" charset="0"/>
                </a:defRPr>
              </a:lvl1pPr>
            </a:lstStyle>
            <a:p>
              <a:pPr>
                <a:defRPr/>
              </a:pPr>
              <a:r>
                <a:rPr lang="en-AU" sz="1800" dirty="0">
                  <a:latin typeface="Helvetica" pitchFamily="2" charset="0"/>
                  <a:ea typeface="Corbel" charset="0"/>
                  <a:cs typeface="Corbel" charset="0"/>
                </a:rPr>
                <a:t>Results</a:t>
              </a: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875" y="434667"/>
            <a:ext cx="5863382" cy="587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8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DCA8F374-5767-4D2F-981B-0CE9DD7E0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6" y="457200"/>
            <a:ext cx="10566400" cy="533400"/>
          </a:xfrm>
        </p:spPr>
        <p:txBody>
          <a:bodyPr/>
          <a:lstStyle/>
          <a:p>
            <a:r>
              <a:rPr lang="en-US" dirty="0"/>
              <a:t>Kintsugi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40EA4E-BE3E-440F-9C20-BEEC53EA2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192573" y="-1"/>
            <a:ext cx="8999427" cy="617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7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189BDD-3687-4F11-82C1-42E2DD38AC4E}"/>
              </a:ext>
            </a:extLst>
          </p:cNvPr>
          <p:cNvSpPr txBox="1">
            <a:spLocks/>
          </p:cNvSpPr>
          <p:nvPr/>
        </p:nvSpPr>
        <p:spPr>
          <a:xfrm>
            <a:off x="6417733" y="373224"/>
            <a:ext cx="5291663" cy="943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tx1"/>
                </a:solidFill>
              </a:rPr>
              <a:t>Important to Note</a:t>
            </a:r>
          </a:p>
        </p:txBody>
      </p:sp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421AD4BF-005A-4497-9950-3F6E2B1A1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65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D371A8A-9D75-4F47-8679-5735205825BD}"/>
              </a:ext>
            </a:extLst>
          </p:cNvPr>
          <p:cNvSpPr txBox="1">
            <a:spLocks/>
          </p:cNvSpPr>
          <p:nvPr/>
        </p:nvSpPr>
        <p:spPr>
          <a:xfrm>
            <a:off x="6417732" y="1728204"/>
            <a:ext cx="5291663" cy="417764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600" dirty="0"/>
              <a:t>Identity Matters.</a:t>
            </a:r>
          </a:p>
          <a:p>
            <a:pPr>
              <a:spcAft>
                <a:spcPts val="1200"/>
              </a:spcAft>
            </a:pPr>
            <a:r>
              <a:rPr lang="en-US" sz="2600" dirty="0"/>
              <a:t>To be in this conversation means you’ve already accomplished a lot.</a:t>
            </a:r>
          </a:p>
          <a:p>
            <a:pPr lvl="1">
              <a:spcAft>
                <a:spcPts val="1200"/>
              </a:spcAft>
            </a:pPr>
            <a:r>
              <a:rPr lang="en-US" sz="2200" dirty="0"/>
              <a:t>Honors and respects all you are.</a:t>
            </a:r>
            <a:endParaRPr lang="en-US" sz="2200" i="1" dirty="0"/>
          </a:p>
          <a:p>
            <a:pPr lvl="1">
              <a:spcAft>
                <a:spcPts val="1200"/>
              </a:spcAft>
            </a:pPr>
            <a:r>
              <a:rPr lang="en-US" sz="2200" dirty="0"/>
              <a:t>There is nothing here that suggests </a:t>
            </a:r>
            <a:r>
              <a:rPr lang="en-US" sz="2200" i="1" dirty="0"/>
              <a:t>a </a:t>
            </a:r>
            <a:r>
              <a:rPr lang="en-US" sz="2200" dirty="0"/>
              <a:t>problem needing fixing.</a:t>
            </a:r>
            <a:endParaRPr lang="en-US" sz="2600" dirty="0"/>
          </a:p>
          <a:p>
            <a:pPr>
              <a:spcAft>
                <a:spcPts val="1200"/>
              </a:spcAft>
            </a:pPr>
            <a:r>
              <a:rPr lang="en-US" sz="2600" dirty="0"/>
              <a:t>Strengths-based model.</a:t>
            </a:r>
          </a:p>
          <a:p>
            <a:pPr>
              <a:spcAft>
                <a:spcPts val="1200"/>
              </a:spcAft>
            </a:pPr>
            <a:r>
              <a:rPr lang="en-US" sz="2600" dirty="0"/>
              <a:t>It’s an invitation to explore and expand range.</a:t>
            </a:r>
          </a:p>
          <a:p>
            <a:pPr>
              <a:spcAft>
                <a:spcPts val="1200"/>
              </a:spcAft>
            </a:pPr>
            <a:r>
              <a:rPr lang="en-US" sz="2600" dirty="0"/>
              <a:t>Context Matters.</a:t>
            </a:r>
          </a:p>
          <a:p>
            <a:pPr>
              <a:spcAft>
                <a:spcPts val="1200"/>
              </a:spcAft>
            </a:pPr>
            <a:r>
              <a:rPr lang="en-US" sz="2600" dirty="0"/>
              <a:t>Development path is the one that is most resonant for you –  all boats rise with the Creative Tide!</a:t>
            </a:r>
          </a:p>
        </p:txBody>
      </p:sp>
    </p:spTree>
    <p:extLst>
      <p:ext uri="{BB962C8B-B14F-4D97-AF65-F5344CB8AC3E}">
        <p14:creationId xmlns:p14="http://schemas.microsoft.com/office/powerpoint/2010/main" val="159358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5DCB7-B9B5-4346-88C4-FA1DED007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381000"/>
            <a:ext cx="6522112" cy="6858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 Light"/>
                <a:ea typeface="Times New Roman" panose="02020603050405020304" pitchFamily="18" charset="0"/>
                <a:cs typeface="Helvetica"/>
              </a:rPr>
              <a:t>Session Objectives</a:t>
            </a:r>
            <a:r>
              <a:rPr lang="en-US" dirty="0">
                <a:effectLst/>
                <a:latin typeface="Calibri Light"/>
                <a:ea typeface="Times New Roman" panose="02020603050405020304" pitchFamily="18" charset="0"/>
                <a:cs typeface="Helvetica"/>
              </a:rPr>
              <a:t>:</a:t>
            </a:r>
            <a:endParaRPr lang="en-US" i="1">
              <a:latin typeface="Calibri Light"/>
              <a:cs typeface="Helvetic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C0B03-35BE-8D42-8FCC-8A6BD9F660F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22240" y="1275644"/>
            <a:ext cx="6414824" cy="52013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200" dirty="0">
                <a:solidFill>
                  <a:srgbClr val="555759"/>
                </a:solidFill>
                <a:latin typeface="Calibri"/>
                <a:ea typeface="Times New Roman" panose="02020603050405020304" pitchFamily="18" charset="0"/>
                <a:cs typeface="Calibri"/>
              </a:rPr>
              <a:t>Face the Realities of 21</a:t>
            </a:r>
            <a:r>
              <a:rPr lang="en-US" sz="3200" baseline="30000" dirty="0">
                <a:solidFill>
                  <a:srgbClr val="555759"/>
                </a:solidFill>
                <a:latin typeface="Calibri"/>
                <a:ea typeface="Times New Roman" panose="02020603050405020304" pitchFamily="18" charset="0"/>
                <a:cs typeface="Calibri"/>
              </a:rPr>
              <a:t>st</a:t>
            </a:r>
            <a:r>
              <a:rPr lang="en-US" sz="3200" dirty="0">
                <a:solidFill>
                  <a:srgbClr val="555759"/>
                </a:solidFill>
                <a:latin typeface="Calibri"/>
                <a:ea typeface="Times New Roman" panose="02020603050405020304" pitchFamily="18" charset="0"/>
                <a:cs typeface="Calibri"/>
              </a:rPr>
              <a:t> Century Leadership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200" dirty="0">
                <a:solidFill>
                  <a:srgbClr val="555759"/>
                </a:solidFill>
                <a:latin typeface="Calibri"/>
                <a:ea typeface="Times New Roman" panose="02020603050405020304" pitchFamily="18" charset="0"/>
                <a:cs typeface="Calibri"/>
              </a:rPr>
              <a:t>Understand how the Leadership Circle Framework can enhance leadership effectiveness in today’s world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200" dirty="0">
                <a:solidFill>
                  <a:srgbClr val="555759"/>
                </a:solidFill>
                <a:latin typeface="Calibri"/>
                <a:ea typeface="Times New Roman" panose="02020603050405020304" pitchFamily="18" charset="0"/>
                <a:cs typeface="Calibri"/>
              </a:rPr>
              <a:t>Prepare for an engaging development experience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65181-A7FF-4148-9446-C1B7788BA14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844800" cy="365125"/>
          </a:xfrm>
        </p:spPr>
        <p:txBody>
          <a:bodyPr/>
          <a:lstStyle/>
          <a:p>
            <a:fld id="{C58E2B82-C793-6144-9F5C-3782B7DF97A0}" type="datetime4">
              <a:rPr lang="en-US" smtClean="0"/>
              <a:t>November 2, 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3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DCA8F374-5767-4D2F-981B-0CE9DD7E0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6" y="457200"/>
            <a:ext cx="10566400" cy="533400"/>
          </a:xfrm>
        </p:spPr>
        <p:txBody>
          <a:bodyPr/>
          <a:lstStyle/>
          <a:p>
            <a:r>
              <a:rPr lang="en-US" dirty="0"/>
              <a:t>Small Group Discussion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77189C-9FCB-49C4-8AE2-63FD7659019E}"/>
              </a:ext>
            </a:extLst>
          </p:cNvPr>
          <p:cNvSpPr txBox="1"/>
          <p:nvPr/>
        </p:nvSpPr>
        <p:spPr>
          <a:xfrm>
            <a:off x="463296" y="4058068"/>
            <a:ext cx="434506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2"/>
                </a:solidFill>
              </a:rPr>
              <a:t>Leadership: </a:t>
            </a:r>
            <a:br>
              <a:rPr lang="en-US" sz="2800" b="1" dirty="0">
                <a:solidFill>
                  <a:schemeClr val="accent2"/>
                </a:solidFill>
              </a:rPr>
            </a:br>
            <a:r>
              <a:rPr lang="en-US" sz="2800" b="1" dirty="0">
                <a:solidFill>
                  <a:schemeClr val="accent2"/>
                </a:solidFill>
              </a:rPr>
              <a:t>Deploying Self into Circumstance to Create Outcomes that Matter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2FD87-776D-4AEC-8CF5-46A24819B4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522" t="20157" r="16174" b="49999"/>
          <a:stretch/>
        </p:blipFill>
        <p:spPr>
          <a:xfrm>
            <a:off x="9328558" y="0"/>
            <a:ext cx="2838275" cy="23310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43BD50-E30F-4F73-A3F1-3B1601B98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452" y="2239861"/>
            <a:ext cx="2671944" cy="20217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13B31F-30C6-4692-B019-7EE2F1A5F9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130" t="41861" r="15826" b="35043"/>
          <a:stretch/>
        </p:blipFill>
        <p:spPr>
          <a:xfrm>
            <a:off x="9366451" y="4261608"/>
            <a:ext cx="2671943" cy="18686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8C35CC-C60A-42FF-939B-496EE971BC4F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369" y="256574"/>
            <a:ext cx="5728915" cy="578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3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99">
            <a:extLst>
              <a:ext uri="{FF2B5EF4-FFF2-40B4-BE49-F238E27FC236}">
                <a16:creationId xmlns:a16="http://schemas.microsoft.com/office/drawing/2014/main" id="{1A19A001-C272-44D9-A6C5-A30AC6E3A7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89791" tIns="44896" rIns="89791" bIns="4489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Deeper Dive on Reactive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2A01F-453A-464A-9534-6F768668DE26}"/>
              </a:ext>
            </a:extLst>
          </p:cNvPr>
          <p:cNvSpPr txBox="1"/>
          <p:nvPr/>
        </p:nvSpPr>
        <p:spPr>
          <a:xfrm rot="16200000">
            <a:off x="5716065" y="983302"/>
            <a:ext cx="3291793" cy="2793137"/>
          </a:xfrm>
          <a:prstGeom prst="rect">
            <a:avLst/>
          </a:prstGeom>
          <a:noFill/>
        </p:spPr>
        <p:txBody>
          <a:bodyPr spcFirstLastPara="1" wrap="none" lIns="89791" tIns="44896" rIns="89791" bIns="44896" numCol="1" rtlCol="0">
            <a:prstTxWarp prst="textArchDown">
              <a:avLst>
                <a:gd name="adj" fmla="val 21279654"/>
              </a:avLst>
            </a:prstTxWarp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3530" dirty="0">
                <a:solidFill>
                  <a:srgbClr val="30424E"/>
                </a:solidFill>
                <a:latin typeface="Arial" pitchFamily="34" charset="0"/>
                <a:cs typeface="Arial" pitchFamily="34" charset="0"/>
              </a:rPr>
              <a:t>CONTROLLING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43D6D7-B4EE-4093-BF1B-7BD70028D90B}"/>
              </a:ext>
            </a:extLst>
          </p:cNvPr>
          <p:cNvSpPr txBox="1"/>
          <p:nvPr/>
        </p:nvSpPr>
        <p:spPr>
          <a:xfrm rot="16200000">
            <a:off x="3240299" y="874217"/>
            <a:ext cx="3291793" cy="3011304"/>
          </a:xfrm>
          <a:prstGeom prst="rect">
            <a:avLst/>
          </a:prstGeom>
          <a:noFill/>
        </p:spPr>
        <p:txBody>
          <a:bodyPr spcFirstLastPara="1" wrap="none" lIns="89791" tIns="44896" rIns="89791" bIns="44896" numCol="1" rtlCol="0">
            <a:prstTxWarp prst="textArchUp">
              <a:avLst>
                <a:gd name="adj" fmla="val 10819554"/>
              </a:avLst>
            </a:prstTxWarp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3530" dirty="0">
                <a:solidFill>
                  <a:srgbClr val="30424E"/>
                </a:solidFill>
                <a:latin typeface="Arial" pitchFamily="34" charset="0"/>
                <a:cs typeface="Arial" pitchFamily="34" charset="0"/>
              </a:rPr>
              <a:t>COMPLYING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33C0CF-4A45-4FC8-BF72-57F1F306B6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44"/>
          <a:stretch/>
        </p:blipFill>
        <p:spPr>
          <a:xfrm rot="10800000">
            <a:off x="7130120" y="1608044"/>
            <a:ext cx="886383" cy="15436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F8CA03-3AE0-4F20-82C8-1F01DE8F7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06017" y="3061327"/>
            <a:ext cx="784274" cy="14982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B790F6-5C61-4BC2-806C-6DF75CE56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785" y="1608044"/>
            <a:ext cx="761207" cy="154365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E581963-095B-4B59-A8B1-62AE9D8A125E}"/>
              </a:ext>
            </a:extLst>
          </p:cNvPr>
          <p:cNvSpPr/>
          <p:nvPr/>
        </p:nvSpPr>
        <p:spPr>
          <a:xfrm>
            <a:off x="5282454" y="1524000"/>
            <a:ext cx="1553135" cy="16002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9791" tIns="44896" rIns="89791" bIns="44896" rtlCol="0" anchor="ctr"/>
          <a:lstStyle/>
          <a:p>
            <a:pPr algn="ctr"/>
            <a:endParaRPr lang="en-US" sz="1588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D866B3-818F-44A5-9E9B-29DB63A0B3B0}"/>
              </a:ext>
            </a:extLst>
          </p:cNvPr>
          <p:cNvSpPr txBox="1"/>
          <p:nvPr/>
        </p:nvSpPr>
        <p:spPr>
          <a:xfrm>
            <a:off x="5356424" y="1772509"/>
            <a:ext cx="1453591" cy="1190394"/>
          </a:xfrm>
          <a:prstGeom prst="rect">
            <a:avLst/>
          </a:prstGeom>
          <a:noFill/>
        </p:spPr>
        <p:txBody>
          <a:bodyPr wrap="square" lIns="89791" tIns="44896" rIns="89791" bIns="44896" rtlCol="0">
            <a:spAutoFit/>
          </a:bodyPr>
          <a:lstStyle/>
          <a:p>
            <a:pPr algn="ctr"/>
            <a:r>
              <a:rPr lang="en-US" sz="2382" dirty="0">
                <a:latin typeface="Corbel" panose="020B0503020204020204" pitchFamily="34" charset="0"/>
                <a:cs typeface="Arial" pitchFamily="34" charset="0"/>
              </a:rPr>
              <a:t>Identity</a:t>
            </a:r>
          </a:p>
          <a:p>
            <a:pPr algn="ctr"/>
            <a:r>
              <a:rPr lang="en-US" sz="2382" dirty="0">
                <a:latin typeface="Corbel" panose="020B0503020204020204" pitchFamily="34" charset="0"/>
                <a:cs typeface="Arial" pitchFamily="34" charset="0"/>
              </a:rPr>
              <a:t>Safety</a:t>
            </a:r>
          </a:p>
          <a:p>
            <a:pPr algn="ctr"/>
            <a:r>
              <a:rPr lang="en-US" sz="2382" dirty="0">
                <a:latin typeface="Corbel" panose="020B0503020204020204" pitchFamily="34" charset="0"/>
                <a:cs typeface="Arial" pitchFamily="34" charset="0"/>
              </a:rPr>
              <a:t>Worth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32F32B-23CF-4581-9436-B06A6F830016}"/>
              </a:ext>
            </a:extLst>
          </p:cNvPr>
          <p:cNvSpPr txBox="1"/>
          <p:nvPr/>
        </p:nvSpPr>
        <p:spPr>
          <a:xfrm>
            <a:off x="1269609" y="1772509"/>
            <a:ext cx="1587170" cy="1584026"/>
          </a:xfrm>
          <a:prstGeom prst="rect">
            <a:avLst/>
          </a:prstGeom>
          <a:noFill/>
        </p:spPr>
        <p:txBody>
          <a:bodyPr wrap="none" lIns="89791" tIns="44896" rIns="89791" bIns="44896" rtlCol="0">
            <a:spAutoFit/>
          </a:bodyPr>
          <a:lstStyle/>
          <a:p>
            <a:pPr algn="ctr"/>
            <a:r>
              <a:rPr lang="en-US" sz="1941" b="1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Loved</a:t>
            </a:r>
          </a:p>
          <a:p>
            <a:pPr algn="ctr"/>
            <a:r>
              <a:rPr lang="en-US" sz="1941" b="1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Meeting</a:t>
            </a:r>
          </a:p>
          <a:p>
            <a:pPr algn="ctr"/>
            <a:r>
              <a:rPr lang="en-US" sz="1941" b="1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Expectations</a:t>
            </a:r>
          </a:p>
          <a:p>
            <a:pPr algn="ctr"/>
            <a:r>
              <a:rPr lang="en-US" sz="1941" b="1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Pleasing</a:t>
            </a:r>
          </a:p>
          <a:p>
            <a:pPr algn="ctr"/>
            <a:r>
              <a:rPr lang="en-US" sz="1941" b="1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Accepted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57F1A4-7629-48BE-BFE9-5F46BD745D6D}"/>
              </a:ext>
            </a:extLst>
          </p:cNvPr>
          <p:cNvSpPr txBox="1"/>
          <p:nvPr/>
        </p:nvSpPr>
        <p:spPr>
          <a:xfrm>
            <a:off x="9282294" y="1535616"/>
            <a:ext cx="1253745" cy="1882698"/>
          </a:xfrm>
          <a:prstGeom prst="rect">
            <a:avLst/>
          </a:prstGeom>
          <a:noFill/>
        </p:spPr>
        <p:txBody>
          <a:bodyPr wrap="none" lIns="89791" tIns="44896" rIns="89791" bIns="44896" rtlCol="0">
            <a:spAutoFit/>
          </a:bodyPr>
          <a:lstStyle/>
          <a:p>
            <a:pPr algn="ctr"/>
            <a:r>
              <a:rPr lang="en-US" sz="1941" b="1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#1</a:t>
            </a:r>
          </a:p>
          <a:p>
            <a:pPr algn="ctr"/>
            <a:r>
              <a:rPr lang="en-US" sz="1941" b="1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Excel</a:t>
            </a:r>
          </a:p>
          <a:p>
            <a:pPr algn="ctr"/>
            <a:r>
              <a:rPr lang="en-US" sz="1941" b="1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Achieve</a:t>
            </a:r>
          </a:p>
          <a:p>
            <a:pPr algn="ctr"/>
            <a:r>
              <a:rPr lang="en-US" sz="1941" b="1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Dominate</a:t>
            </a:r>
          </a:p>
          <a:p>
            <a:pPr algn="ctr"/>
            <a:r>
              <a:rPr lang="en-US" sz="1941" b="1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Control</a:t>
            </a:r>
          </a:p>
          <a:p>
            <a:pPr algn="ctr"/>
            <a:r>
              <a:rPr lang="en-US" sz="1941" b="1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Win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C926AB-612D-4BD2-8BFD-5DFA3E60FE06}"/>
              </a:ext>
            </a:extLst>
          </p:cNvPr>
          <p:cNvSpPr txBox="1"/>
          <p:nvPr/>
        </p:nvSpPr>
        <p:spPr>
          <a:xfrm>
            <a:off x="5235890" y="4881108"/>
            <a:ext cx="1720219" cy="1285355"/>
          </a:xfrm>
          <a:prstGeom prst="rect">
            <a:avLst/>
          </a:prstGeom>
          <a:noFill/>
        </p:spPr>
        <p:txBody>
          <a:bodyPr wrap="none" lIns="89791" tIns="44896" rIns="89791" bIns="44896" rtlCol="0">
            <a:spAutoFit/>
          </a:bodyPr>
          <a:lstStyle/>
          <a:p>
            <a:pPr algn="ctr"/>
            <a:r>
              <a:rPr lang="en-US" sz="1941" b="1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Superior</a:t>
            </a:r>
          </a:p>
          <a:p>
            <a:pPr algn="ctr"/>
            <a:r>
              <a:rPr lang="en-US" sz="1941" b="1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Right</a:t>
            </a:r>
          </a:p>
          <a:p>
            <a:pPr algn="ctr"/>
            <a:r>
              <a:rPr lang="en-US" sz="1941" b="1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Self-Sufficient</a:t>
            </a:r>
          </a:p>
          <a:p>
            <a:pPr algn="ctr"/>
            <a:r>
              <a:rPr lang="en-US" sz="1941" b="1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Distant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71187B-A435-4EE4-95E4-2683985926F9}"/>
              </a:ext>
            </a:extLst>
          </p:cNvPr>
          <p:cNvSpPr txBox="1"/>
          <p:nvPr/>
        </p:nvSpPr>
        <p:spPr>
          <a:xfrm>
            <a:off x="4577860" y="2006020"/>
            <a:ext cx="3194975" cy="2580974"/>
          </a:xfrm>
          <a:prstGeom prst="rect">
            <a:avLst/>
          </a:prstGeom>
          <a:noFill/>
        </p:spPr>
        <p:txBody>
          <a:bodyPr spcFirstLastPara="1" wrap="none" lIns="89791" tIns="44896" rIns="89791" bIns="44896" numCol="1" rtlCol="0">
            <a:prstTxWarp prst="textArchDown">
              <a:avLst/>
            </a:prstTxWarp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3530" dirty="0">
                <a:solidFill>
                  <a:srgbClr val="30424E"/>
                </a:solidFill>
                <a:latin typeface="Arial" pitchFamily="34" charset="0"/>
                <a:cs typeface="Arial" pitchFamily="34" charset="0"/>
              </a:rPr>
              <a:t>PROTECTING</a:t>
            </a:r>
          </a:p>
        </p:txBody>
      </p:sp>
    </p:spTree>
    <p:extLst>
      <p:ext uri="{BB962C8B-B14F-4D97-AF65-F5344CB8AC3E}">
        <p14:creationId xmlns:p14="http://schemas.microsoft.com/office/powerpoint/2010/main" val="51131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DCA8F374-5767-4D2F-981B-0CE9DD7E0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73" y="224878"/>
            <a:ext cx="10566400" cy="533400"/>
          </a:xfrm>
        </p:spPr>
        <p:txBody>
          <a:bodyPr/>
          <a:lstStyle/>
          <a:p>
            <a:r>
              <a:rPr lang="en-US" dirty="0"/>
              <a:t>Gifts in the Reactive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948113-BB74-4B87-9736-535F5835BEB5}"/>
              </a:ext>
            </a:extLst>
          </p:cNvPr>
          <p:cNvGrpSpPr/>
          <p:nvPr/>
        </p:nvGrpSpPr>
        <p:grpSpPr>
          <a:xfrm>
            <a:off x="588169" y="941294"/>
            <a:ext cx="11095820" cy="5082544"/>
            <a:chOff x="588169" y="941294"/>
            <a:chExt cx="11095820" cy="508254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666950-57B9-41AA-8265-4662F583FADE}"/>
                </a:ext>
              </a:extLst>
            </p:cNvPr>
            <p:cNvGrpSpPr/>
            <p:nvPr/>
          </p:nvGrpSpPr>
          <p:grpSpPr>
            <a:xfrm>
              <a:off x="3339355" y="941294"/>
              <a:ext cx="5234291" cy="3690328"/>
              <a:chOff x="195851" y="831825"/>
              <a:chExt cx="9533313" cy="672127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78CAD20-F4AD-4080-94A4-9909243BFCD3}"/>
                  </a:ext>
                </a:extLst>
              </p:cNvPr>
              <p:cNvSpPr txBox="1"/>
              <p:nvPr/>
            </p:nvSpPr>
            <p:spPr>
              <a:xfrm>
                <a:off x="2611386" y="4627995"/>
                <a:ext cx="4809423" cy="2925104"/>
              </a:xfrm>
              <a:prstGeom prst="rect">
                <a:avLst/>
              </a:prstGeom>
              <a:noFill/>
            </p:spPr>
            <p:txBody>
              <a:bodyPr spcFirstLastPara="1" wrap="none" lIns="89896" tIns="44948" rIns="89896" bIns="44948" numCol="1" rtlCol="0">
                <a:prstTxWarp prst="textArchDown">
                  <a:avLst>
                    <a:gd name="adj" fmla="val 21586204"/>
                  </a:avLst>
                </a:prstTxWarp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sz="3530" dirty="0">
                    <a:solidFill>
                      <a:srgbClr val="30424E"/>
                    </a:solidFill>
                    <a:latin typeface="Arial" pitchFamily="34" charset="0"/>
                    <a:cs typeface="Arial" pitchFamily="34" charset="0"/>
                  </a:rPr>
                  <a:t>PROTECTING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DD521-B2A6-4284-A92D-48D5D47C2671}"/>
                  </a:ext>
                </a:extLst>
              </p:cNvPr>
              <p:cNvSpPr txBox="1"/>
              <p:nvPr/>
            </p:nvSpPr>
            <p:spPr>
              <a:xfrm rot="16200000">
                <a:off x="5942161" y="1453275"/>
                <a:ext cx="4408452" cy="3165554"/>
              </a:xfrm>
              <a:prstGeom prst="rect">
                <a:avLst/>
              </a:prstGeom>
              <a:noFill/>
            </p:spPr>
            <p:txBody>
              <a:bodyPr spcFirstLastPara="1" wrap="none" lIns="89896" tIns="44948" rIns="89896" bIns="44948" numCol="1" rtlCol="0">
                <a:prstTxWarp prst="textArchDown">
                  <a:avLst>
                    <a:gd name="adj" fmla="val 21279654"/>
                  </a:avLst>
                </a:prstTxWarp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sz="3530" dirty="0">
                    <a:solidFill>
                      <a:srgbClr val="30424E"/>
                    </a:solidFill>
                    <a:latin typeface="Arial" pitchFamily="34" charset="0"/>
                    <a:cs typeface="Arial" pitchFamily="34" charset="0"/>
                  </a:rPr>
                  <a:t>CONTROLLING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E49AAC6-9973-4BC2-A3C0-3DF82304BD4D}"/>
                  </a:ext>
                </a:extLst>
              </p:cNvPr>
              <p:cNvSpPr txBox="1"/>
              <p:nvPr/>
            </p:nvSpPr>
            <p:spPr>
              <a:xfrm rot="16200000">
                <a:off x="-301972" y="1329648"/>
                <a:ext cx="4408455" cy="3412810"/>
              </a:xfrm>
              <a:prstGeom prst="rect">
                <a:avLst/>
              </a:prstGeom>
              <a:noFill/>
            </p:spPr>
            <p:txBody>
              <a:bodyPr spcFirstLastPara="1" wrap="none" lIns="89896" tIns="44948" rIns="89896" bIns="44948" numCol="1" rtlCol="0">
                <a:prstTxWarp prst="textArchUp">
                  <a:avLst>
                    <a:gd name="adj" fmla="val 10819554"/>
                  </a:avLst>
                </a:prstTxWarp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sz="3530" dirty="0">
                    <a:solidFill>
                      <a:srgbClr val="30424E"/>
                    </a:solidFill>
                    <a:latin typeface="Arial" pitchFamily="34" charset="0"/>
                    <a:cs typeface="Arial" pitchFamily="34" charset="0"/>
                  </a:rPr>
                  <a:t>COMPLYING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49B3B80-6BDE-4042-ACC1-DBFD47EF04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444"/>
              <a:stretch/>
            </p:blipFill>
            <p:spPr>
              <a:xfrm rot="10800000">
                <a:off x="6201190" y="1822437"/>
                <a:ext cx="1004567" cy="1749471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021F537-4CDC-42E9-9B28-FDC3E1A9BC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587219" y="3469503"/>
                <a:ext cx="888844" cy="169801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E88A7BC-F145-4C84-999D-C559424C73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9621" y="1822437"/>
                <a:ext cx="862701" cy="1749471"/>
              </a:xfrm>
              <a:prstGeom prst="rect">
                <a:avLst/>
              </a:prstGeom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6E010C6-42B1-4F69-8D21-B700B8CB8D16}"/>
                  </a:ext>
                </a:extLst>
              </p:cNvPr>
              <p:cNvSpPr/>
              <p:nvPr/>
            </p:nvSpPr>
            <p:spPr>
              <a:xfrm>
                <a:off x="4107180" y="1727200"/>
                <a:ext cx="1760220" cy="181356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9896" tIns="44948" rIns="89896" bIns="44948" rtlCol="0" anchor="ctr"/>
              <a:lstStyle/>
              <a:p>
                <a:pPr algn="ctr"/>
                <a:endParaRPr lang="en-US" sz="1588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751BD2-489F-4E50-BDB9-77B9CB3B8FD8}"/>
                  </a:ext>
                </a:extLst>
              </p:cNvPr>
              <p:cNvSpPr txBox="1"/>
              <p:nvPr/>
            </p:nvSpPr>
            <p:spPr>
              <a:xfrm>
                <a:off x="4191001" y="2008834"/>
                <a:ext cx="1647405" cy="1500514"/>
              </a:xfrm>
              <a:prstGeom prst="rect">
                <a:avLst/>
              </a:prstGeom>
              <a:noFill/>
            </p:spPr>
            <p:txBody>
              <a:bodyPr wrap="square" lIns="89896" tIns="44948" rIns="89896" bIns="44948" rtlCol="0">
                <a:spAutoFit/>
              </a:bodyPr>
              <a:lstStyle/>
              <a:p>
                <a:pPr algn="ctr"/>
                <a:r>
                  <a:rPr lang="en-US" sz="1588" dirty="0">
                    <a:latin typeface="Corbel" panose="020B0503020204020204" pitchFamily="34" charset="0"/>
                    <a:cs typeface="Arial" pitchFamily="34" charset="0"/>
                  </a:rPr>
                  <a:t>Identity</a:t>
                </a:r>
              </a:p>
              <a:p>
                <a:pPr algn="ctr"/>
                <a:r>
                  <a:rPr lang="en-US" sz="1588" dirty="0">
                    <a:latin typeface="Corbel" panose="020B0503020204020204" pitchFamily="34" charset="0"/>
                    <a:cs typeface="Arial" pitchFamily="34" charset="0"/>
                  </a:rPr>
                  <a:t>Safety</a:t>
                </a:r>
              </a:p>
              <a:p>
                <a:pPr algn="ctr"/>
                <a:r>
                  <a:rPr lang="en-US" sz="1588" dirty="0">
                    <a:latin typeface="Corbel" panose="020B0503020204020204" pitchFamily="34" charset="0"/>
                    <a:cs typeface="Arial" pitchFamily="34" charset="0"/>
                  </a:rPr>
                  <a:t>Worth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048A6FB-7BF2-4BD2-8A80-A6E0984F3ABA}"/>
                  </a:ext>
                </a:extLst>
              </p:cNvPr>
              <p:cNvSpPr txBox="1"/>
              <p:nvPr/>
            </p:nvSpPr>
            <p:spPr>
              <a:xfrm>
                <a:off x="413444" y="1604748"/>
                <a:ext cx="2891129" cy="2885212"/>
              </a:xfrm>
              <a:prstGeom prst="rect">
                <a:avLst/>
              </a:prstGeom>
              <a:noFill/>
            </p:spPr>
            <p:txBody>
              <a:bodyPr wrap="none" lIns="89896" tIns="44948" rIns="89896" bIns="44948" rtlCol="0">
                <a:spAutoFit/>
              </a:bodyPr>
              <a:lstStyle/>
              <a:p>
                <a:pPr algn="ctr"/>
                <a:r>
                  <a:rPr lang="en-US" sz="1941" b="1" dirty="0">
                    <a:solidFill>
                      <a:srgbClr val="333333"/>
                    </a:solidFill>
                    <a:latin typeface="Corbel" panose="020B0503020204020204" pitchFamily="34" charset="0"/>
                    <a:cs typeface="Arial" pitchFamily="34" charset="0"/>
                  </a:rPr>
                  <a:t>Loved</a:t>
                </a:r>
              </a:p>
              <a:p>
                <a:pPr algn="ctr"/>
                <a:r>
                  <a:rPr lang="en-US" sz="1941" b="1" dirty="0">
                    <a:solidFill>
                      <a:srgbClr val="333333"/>
                    </a:solidFill>
                    <a:latin typeface="Corbel" panose="020B0503020204020204" pitchFamily="34" charset="0"/>
                    <a:cs typeface="Arial" pitchFamily="34" charset="0"/>
                  </a:rPr>
                  <a:t>Meeting</a:t>
                </a:r>
              </a:p>
              <a:p>
                <a:pPr algn="ctr"/>
                <a:r>
                  <a:rPr lang="en-US" sz="1941" b="1" dirty="0">
                    <a:solidFill>
                      <a:srgbClr val="333333"/>
                    </a:solidFill>
                    <a:latin typeface="Corbel" panose="020B0503020204020204" pitchFamily="34" charset="0"/>
                    <a:cs typeface="Arial" pitchFamily="34" charset="0"/>
                  </a:rPr>
                  <a:t>Expectations</a:t>
                </a:r>
              </a:p>
              <a:p>
                <a:pPr algn="ctr"/>
                <a:r>
                  <a:rPr lang="en-US" sz="1941" b="1" dirty="0">
                    <a:solidFill>
                      <a:srgbClr val="333333"/>
                    </a:solidFill>
                    <a:latin typeface="Corbel" panose="020B0503020204020204" pitchFamily="34" charset="0"/>
                    <a:cs typeface="Arial" pitchFamily="34" charset="0"/>
                  </a:rPr>
                  <a:t>Pleasing</a:t>
                </a:r>
              </a:p>
              <a:p>
                <a:pPr algn="ctr"/>
                <a:r>
                  <a:rPr lang="en-US" sz="1941" b="1" dirty="0">
                    <a:solidFill>
                      <a:srgbClr val="333333"/>
                    </a:solidFill>
                    <a:latin typeface="Corbel" panose="020B0503020204020204" pitchFamily="34" charset="0"/>
                    <a:cs typeface="Arial" pitchFamily="34" charset="0"/>
                  </a:rPr>
                  <a:t>Accepted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BF8D29C-40E7-4098-9276-4B4FA1D7894F}"/>
                  </a:ext>
                </a:extLst>
              </p:cNvPr>
              <p:cNvSpPr txBox="1"/>
              <p:nvPr/>
            </p:nvSpPr>
            <p:spPr>
              <a:xfrm>
                <a:off x="6886857" y="1112491"/>
                <a:ext cx="2283856" cy="3429190"/>
              </a:xfrm>
              <a:prstGeom prst="rect">
                <a:avLst/>
              </a:prstGeom>
              <a:noFill/>
            </p:spPr>
            <p:txBody>
              <a:bodyPr wrap="none" lIns="89896" tIns="44948" rIns="89896" bIns="44948" rtlCol="0">
                <a:spAutoFit/>
              </a:bodyPr>
              <a:lstStyle/>
              <a:p>
                <a:pPr algn="ctr"/>
                <a:r>
                  <a:rPr lang="en-US" sz="1941" b="1" dirty="0">
                    <a:solidFill>
                      <a:srgbClr val="333333"/>
                    </a:solidFill>
                    <a:latin typeface="Corbel" panose="020B0503020204020204" pitchFamily="34" charset="0"/>
                    <a:cs typeface="Arial" pitchFamily="34" charset="0"/>
                  </a:rPr>
                  <a:t>#1</a:t>
                </a:r>
              </a:p>
              <a:p>
                <a:pPr algn="ctr"/>
                <a:r>
                  <a:rPr lang="en-US" sz="1941" b="1" dirty="0">
                    <a:solidFill>
                      <a:srgbClr val="333333"/>
                    </a:solidFill>
                    <a:latin typeface="Corbel" panose="020B0503020204020204" pitchFamily="34" charset="0"/>
                    <a:cs typeface="Arial" pitchFamily="34" charset="0"/>
                  </a:rPr>
                  <a:t>Excel</a:t>
                </a:r>
              </a:p>
              <a:p>
                <a:pPr algn="ctr"/>
                <a:r>
                  <a:rPr lang="en-US" sz="1941" b="1" dirty="0">
                    <a:solidFill>
                      <a:srgbClr val="333333"/>
                    </a:solidFill>
                    <a:latin typeface="Corbel" panose="020B0503020204020204" pitchFamily="34" charset="0"/>
                    <a:cs typeface="Arial" pitchFamily="34" charset="0"/>
                  </a:rPr>
                  <a:t>Achieve</a:t>
                </a:r>
              </a:p>
              <a:p>
                <a:pPr algn="ctr"/>
                <a:r>
                  <a:rPr lang="en-US" sz="1941" b="1" dirty="0">
                    <a:solidFill>
                      <a:srgbClr val="333333"/>
                    </a:solidFill>
                    <a:latin typeface="Corbel" panose="020B0503020204020204" pitchFamily="34" charset="0"/>
                    <a:cs typeface="Arial" pitchFamily="34" charset="0"/>
                  </a:rPr>
                  <a:t>Dominate</a:t>
                </a:r>
              </a:p>
              <a:p>
                <a:pPr algn="ctr"/>
                <a:r>
                  <a:rPr lang="en-US" sz="1941" b="1" dirty="0">
                    <a:solidFill>
                      <a:srgbClr val="333333"/>
                    </a:solidFill>
                    <a:latin typeface="Corbel" panose="020B0503020204020204" pitchFamily="34" charset="0"/>
                    <a:cs typeface="Arial" pitchFamily="34" charset="0"/>
                  </a:rPr>
                  <a:t>Control</a:t>
                </a:r>
              </a:p>
              <a:p>
                <a:pPr algn="ctr"/>
                <a:r>
                  <a:rPr lang="en-US" sz="1941" b="1" dirty="0">
                    <a:solidFill>
                      <a:srgbClr val="333333"/>
                    </a:solidFill>
                    <a:latin typeface="Corbel" panose="020B0503020204020204" pitchFamily="34" charset="0"/>
                    <a:cs typeface="Arial" pitchFamily="34" charset="0"/>
                  </a:rPr>
                  <a:t>Win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E3A5CFE-162A-43B1-99F2-34C3B74436F6}"/>
                  </a:ext>
                </a:extLst>
              </p:cNvPr>
              <p:cNvSpPr txBox="1"/>
              <p:nvPr/>
            </p:nvSpPr>
            <p:spPr>
              <a:xfrm>
                <a:off x="3464922" y="4749799"/>
                <a:ext cx="3133453" cy="2341236"/>
              </a:xfrm>
              <a:prstGeom prst="rect">
                <a:avLst/>
              </a:prstGeom>
              <a:noFill/>
            </p:spPr>
            <p:txBody>
              <a:bodyPr wrap="none" lIns="89896" tIns="44948" rIns="89896" bIns="44948" rtlCol="0">
                <a:spAutoFit/>
              </a:bodyPr>
              <a:lstStyle/>
              <a:p>
                <a:pPr algn="ctr"/>
                <a:r>
                  <a:rPr lang="en-US" sz="1941" b="1" dirty="0">
                    <a:solidFill>
                      <a:srgbClr val="333333"/>
                    </a:solidFill>
                    <a:latin typeface="Corbel" panose="020B0503020204020204" pitchFamily="34" charset="0"/>
                    <a:cs typeface="Arial" pitchFamily="34" charset="0"/>
                  </a:rPr>
                  <a:t>Superior</a:t>
                </a:r>
              </a:p>
              <a:p>
                <a:pPr algn="ctr"/>
                <a:r>
                  <a:rPr lang="en-US" sz="1941" b="1" dirty="0">
                    <a:solidFill>
                      <a:srgbClr val="333333"/>
                    </a:solidFill>
                    <a:latin typeface="Corbel" panose="020B0503020204020204" pitchFamily="34" charset="0"/>
                    <a:cs typeface="Arial" pitchFamily="34" charset="0"/>
                  </a:rPr>
                  <a:t>Right</a:t>
                </a:r>
              </a:p>
              <a:p>
                <a:pPr algn="ctr"/>
                <a:r>
                  <a:rPr lang="en-US" sz="1941" b="1" dirty="0">
                    <a:solidFill>
                      <a:srgbClr val="333333"/>
                    </a:solidFill>
                    <a:latin typeface="Corbel" panose="020B0503020204020204" pitchFamily="34" charset="0"/>
                    <a:cs typeface="Arial" pitchFamily="34" charset="0"/>
                  </a:rPr>
                  <a:t>Self-Sufficient</a:t>
                </a:r>
              </a:p>
              <a:p>
                <a:pPr algn="ctr"/>
                <a:r>
                  <a:rPr lang="en-US" sz="1941" b="1" dirty="0">
                    <a:solidFill>
                      <a:srgbClr val="333333"/>
                    </a:solidFill>
                    <a:latin typeface="Corbel" panose="020B0503020204020204" pitchFamily="34" charset="0"/>
                    <a:cs typeface="Arial" pitchFamily="34" charset="0"/>
                  </a:rPr>
                  <a:t>Distant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272EF6-3611-490D-8BFB-C84D8897F3A5}"/>
                </a:ext>
              </a:extLst>
            </p:cNvPr>
            <p:cNvSpPr txBox="1"/>
            <p:nvPr/>
          </p:nvSpPr>
          <p:spPr>
            <a:xfrm>
              <a:off x="588169" y="1154194"/>
              <a:ext cx="2567331" cy="2838540"/>
            </a:xfrm>
            <a:prstGeom prst="rect">
              <a:avLst/>
            </a:prstGeom>
            <a:noFill/>
          </p:spPr>
          <p:txBody>
            <a:bodyPr wrap="square" lIns="80592" tIns="40294" rIns="80592" bIns="40294" rtlCol="0">
              <a:spAutoFit/>
            </a:bodyPr>
            <a:lstStyle/>
            <a:p>
              <a:pPr marL="151110" indent="-151110">
                <a:spcAft>
                  <a:spcPts val="529"/>
                </a:spcAft>
                <a:buFont typeface="Arial"/>
                <a:buChar char="•"/>
              </a:pPr>
              <a:r>
                <a:rPr lang="en-US" sz="1500" dirty="0"/>
                <a:t>Loyalty to purpose</a:t>
              </a:r>
            </a:p>
            <a:p>
              <a:pPr marL="151110" indent="-151110">
                <a:spcAft>
                  <a:spcPts val="529"/>
                </a:spcAft>
                <a:buFont typeface="Arial"/>
                <a:buChar char="•"/>
              </a:pPr>
              <a:r>
                <a:rPr lang="en-US" sz="1500" dirty="0"/>
                <a:t>Fidelity to values</a:t>
              </a:r>
            </a:p>
            <a:p>
              <a:pPr marL="151110" indent="-151110">
                <a:spcAft>
                  <a:spcPts val="529"/>
                </a:spcAft>
                <a:buFont typeface="Arial"/>
                <a:buChar char="•"/>
              </a:pPr>
              <a:r>
                <a:rPr lang="en-US" sz="1500" dirty="0"/>
                <a:t>Service to others</a:t>
              </a:r>
            </a:p>
            <a:p>
              <a:pPr marL="151110" indent="-151110">
                <a:spcAft>
                  <a:spcPts val="529"/>
                </a:spcAft>
                <a:buFont typeface="Arial"/>
                <a:buChar char="•"/>
              </a:pPr>
              <a:r>
                <a:rPr lang="en-US" sz="1500" dirty="0"/>
                <a:t>Sensitivity to needs</a:t>
              </a:r>
            </a:p>
            <a:p>
              <a:pPr marL="151110" indent="-151110">
                <a:spcAft>
                  <a:spcPts val="529"/>
                </a:spcAft>
                <a:buFont typeface="Arial"/>
                <a:buChar char="•"/>
              </a:pPr>
              <a:r>
                <a:rPr lang="en-US" sz="1500" dirty="0"/>
                <a:t>Builder of community and organizations</a:t>
              </a:r>
            </a:p>
            <a:p>
              <a:pPr marL="151110" indent="-151110">
                <a:spcAft>
                  <a:spcPts val="529"/>
                </a:spcAft>
                <a:buFont typeface="Arial"/>
                <a:buChar char="•"/>
              </a:pPr>
              <a:r>
                <a:rPr lang="en-US" sz="1500" dirty="0"/>
                <a:t>Self-mastery</a:t>
              </a:r>
            </a:p>
            <a:p>
              <a:pPr marL="151110" indent="-151110">
                <a:spcAft>
                  <a:spcPts val="529"/>
                </a:spcAft>
                <a:buFont typeface="Arial"/>
                <a:buChar char="•"/>
              </a:pPr>
              <a:r>
                <a:rPr lang="en-US" sz="1500" dirty="0"/>
                <a:t>Non-attached vision focus</a:t>
              </a:r>
            </a:p>
            <a:p>
              <a:pPr marL="151110" indent="-151110">
                <a:spcAft>
                  <a:spcPts val="529"/>
                </a:spcAft>
                <a:buFont typeface="Arial"/>
                <a:buChar char="•"/>
              </a:pPr>
              <a:r>
                <a:rPr lang="en-US" sz="1500" dirty="0"/>
                <a:t>Seeds of Social and Emotional Intelligence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AE9D3C-2683-462A-95A7-A93F80B23A1B}"/>
                </a:ext>
              </a:extLst>
            </p:cNvPr>
            <p:cNvSpPr txBox="1"/>
            <p:nvPr/>
          </p:nvSpPr>
          <p:spPr>
            <a:xfrm>
              <a:off x="2143027" y="4326636"/>
              <a:ext cx="8368378" cy="1697202"/>
            </a:xfrm>
            <a:prstGeom prst="rect">
              <a:avLst/>
            </a:prstGeom>
            <a:noFill/>
          </p:spPr>
          <p:txBody>
            <a:bodyPr wrap="square" lIns="80592" tIns="40294" rIns="80592" bIns="40294" rtlCol="0">
              <a:spAutoFit/>
            </a:bodyPr>
            <a:lstStyle/>
            <a:p>
              <a:pPr marL="151110" indent="-151110">
                <a:buFont typeface="Arial"/>
                <a:buChar char="•"/>
              </a:pPr>
              <a:r>
                <a:rPr lang="en-US" sz="1500" dirty="0"/>
                <a:t>Wisdom through detachment</a:t>
              </a:r>
            </a:p>
            <a:p>
              <a:pPr marL="151110" indent="-151110">
                <a:buFont typeface="Arial"/>
                <a:buChar char="•"/>
              </a:pPr>
              <a:r>
                <a:rPr lang="en-US" sz="1500" dirty="0"/>
                <a:t>Care and reflection</a:t>
              </a:r>
            </a:p>
            <a:p>
              <a:pPr marL="151110" indent="-151110">
                <a:buFont typeface="Arial"/>
                <a:buChar char="•"/>
              </a:pPr>
              <a:r>
                <a:rPr lang="en-US" sz="1500" dirty="0"/>
                <a:t>Discernment</a:t>
              </a:r>
            </a:p>
            <a:p>
              <a:pPr marL="151110" indent="-151110">
                <a:buFont typeface="Arial"/>
                <a:buChar char="•"/>
              </a:pPr>
              <a:r>
                <a:rPr lang="en-US" sz="1500" dirty="0"/>
                <a:t>Challenging limited thinking</a:t>
              </a:r>
            </a:p>
            <a:p>
              <a:pPr marL="151110" indent="-151110">
                <a:buFont typeface="Arial"/>
                <a:buChar char="•"/>
              </a:pPr>
              <a:r>
                <a:rPr lang="en-US" sz="1500" dirty="0"/>
                <a:t>Strength of character—no need for credit</a:t>
              </a:r>
            </a:p>
            <a:p>
              <a:pPr marL="151110" indent="-151110">
                <a:buFont typeface="Arial"/>
                <a:buChar char="•"/>
              </a:pPr>
              <a:r>
                <a:rPr lang="en-US" sz="1500" dirty="0"/>
                <a:t>Mentoring others into their “bigness”</a:t>
              </a:r>
            </a:p>
            <a:p>
              <a:pPr marL="151110" indent="-151110">
                <a:buFont typeface="Arial"/>
                <a:buChar char="•"/>
              </a:pPr>
              <a:r>
                <a:rPr lang="en-US" sz="1500" dirty="0"/>
                <a:t>Seeds of Caring, Awareness, and Purposeful Courage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BE8D6D-A95C-4EA4-83E4-C610A9CF8E6B}"/>
                </a:ext>
              </a:extLst>
            </p:cNvPr>
            <p:cNvSpPr txBox="1"/>
            <p:nvPr/>
          </p:nvSpPr>
          <p:spPr>
            <a:xfrm>
              <a:off x="8852647" y="1008531"/>
              <a:ext cx="2831342" cy="2774420"/>
            </a:xfrm>
            <a:prstGeom prst="rect">
              <a:avLst/>
            </a:prstGeom>
            <a:noFill/>
          </p:spPr>
          <p:txBody>
            <a:bodyPr wrap="square" lIns="80592" tIns="40294" rIns="80592" bIns="40294" rtlCol="0">
              <a:spAutoFit/>
            </a:bodyPr>
            <a:lstStyle/>
            <a:p>
              <a:pPr marL="151110" indent="-151110">
                <a:spcAft>
                  <a:spcPts val="529"/>
                </a:spcAft>
                <a:buFont typeface="Arial"/>
                <a:buChar char="•"/>
              </a:pPr>
              <a:r>
                <a:rPr lang="en-US" sz="1500" dirty="0"/>
                <a:t>Continuous improvement</a:t>
              </a:r>
            </a:p>
            <a:p>
              <a:pPr marL="151110" indent="-151110">
                <a:spcAft>
                  <a:spcPts val="529"/>
                </a:spcAft>
                <a:buFont typeface="Arial"/>
                <a:buChar char="•"/>
              </a:pPr>
              <a:r>
                <a:rPr lang="en-US" sz="1500" dirty="0"/>
                <a:t>Acceptance of self &amp; others ‘as is’</a:t>
              </a:r>
            </a:p>
            <a:p>
              <a:pPr marL="151110" indent="-151110">
                <a:spcAft>
                  <a:spcPts val="529"/>
                </a:spcAft>
                <a:buFont typeface="Arial"/>
                <a:buChar char="•"/>
              </a:pPr>
              <a:r>
                <a:rPr lang="en-US" sz="1500" dirty="0"/>
                <a:t>Desire for outstanding results</a:t>
              </a:r>
            </a:p>
            <a:p>
              <a:pPr marL="151110" indent="-151110">
                <a:spcAft>
                  <a:spcPts val="529"/>
                </a:spcAft>
                <a:buFont typeface="Arial"/>
                <a:buChar char="•"/>
              </a:pPr>
              <a:r>
                <a:rPr lang="en-US" sz="1500" dirty="0"/>
                <a:t>Energy and drive</a:t>
              </a:r>
            </a:p>
            <a:p>
              <a:pPr marL="151110" indent="-151110">
                <a:spcAft>
                  <a:spcPts val="529"/>
                </a:spcAft>
                <a:buFont typeface="Arial"/>
                <a:buChar char="•"/>
              </a:pPr>
              <a:r>
                <a:rPr lang="en-US" sz="1500" dirty="0"/>
                <a:t>Service through persistence and influence</a:t>
              </a:r>
            </a:p>
            <a:p>
              <a:pPr marL="151110" indent="-151110">
                <a:spcAft>
                  <a:spcPts val="529"/>
                </a:spcAft>
                <a:buFont typeface="Arial"/>
                <a:buChar char="•"/>
              </a:pPr>
              <a:r>
                <a:rPr lang="en-US" sz="1500" dirty="0"/>
                <a:t>Integrity to do what is needed even if controversial</a:t>
              </a:r>
            </a:p>
            <a:p>
              <a:pPr marL="151110" indent="-151110">
                <a:spcAft>
                  <a:spcPts val="529"/>
                </a:spcAft>
                <a:buFont typeface="Arial"/>
                <a:buChar char="•"/>
              </a:pPr>
              <a:r>
                <a:rPr lang="en-US" sz="1500" dirty="0"/>
                <a:t>Seeds of Visionary Leadership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248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eter in gr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236164" y="813690"/>
            <a:ext cx="5768788" cy="5230620"/>
          </a:xfrm>
          <a:prstGeom prst="rect">
            <a:avLst/>
          </a:prstGeom>
          <a:noFill/>
        </p:spPr>
        <p:txBody>
          <a:bodyPr wrap="square" lIns="89875" tIns="44937" rIns="89875" bIns="44937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“THERE IS NO SAFE WAY TO BE GREAT”</a:t>
            </a:r>
          </a:p>
          <a:p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Bob Anderson – Founder of the Leadership Circle</a:t>
            </a:r>
          </a:p>
        </p:txBody>
      </p:sp>
    </p:spTree>
    <p:extLst>
      <p:ext uri="{BB962C8B-B14F-4D97-AF65-F5344CB8AC3E}">
        <p14:creationId xmlns:p14="http://schemas.microsoft.com/office/powerpoint/2010/main" val="21120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37CAEF7D-7355-423D-8897-CEDD652BE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3461" y="2131130"/>
            <a:ext cx="2926080" cy="15149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Internalizing the concepts</a:t>
            </a:r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0E57CC-4198-4D8F-BE3A-AF68078EC150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3" r="1" b="14676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651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025462-2D29-4B1F-A788-050A98992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6" y="457200"/>
            <a:ext cx="10566400" cy="533400"/>
          </a:xfrm>
        </p:spPr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8FC7F9F-6BE5-47CA-A3B3-2ACFC6990574}"/>
              </a:ext>
            </a:extLst>
          </p:cNvPr>
          <p:cNvSpPr txBox="1">
            <a:spLocks/>
          </p:cNvSpPr>
          <p:nvPr/>
        </p:nvSpPr>
        <p:spPr>
          <a:xfrm>
            <a:off x="-528917" y="1529243"/>
            <a:ext cx="6400799" cy="4114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0">
              <a:lnSpc>
                <a:spcPct val="120000"/>
              </a:lnSpc>
            </a:pPr>
            <a:r>
              <a:rPr lang="en-US" sz="1900" dirty="0"/>
              <a:t>Debrief with your coach</a:t>
            </a:r>
          </a:p>
          <a:p>
            <a:pPr marL="914400" indent="0">
              <a:lnSpc>
                <a:spcPct val="120000"/>
              </a:lnSpc>
            </a:pPr>
            <a:r>
              <a:rPr lang="en-US" sz="1900" dirty="0"/>
              <a:t>Talk about it!  ”Above the Line…”?</a:t>
            </a:r>
          </a:p>
          <a:p>
            <a:pPr marL="914400" indent="0">
              <a:lnSpc>
                <a:spcPct val="120000"/>
              </a:lnSpc>
            </a:pPr>
            <a:r>
              <a:rPr lang="en-US" sz="1900" dirty="0"/>
              <a:t>Stay curious</a:t>
            </a:r>
          </a:p>
          <a:p>
            <a:pPr marL="914400" indent="0">
              <a:lnSpc>
                <a:spcPct val="120000"/>
              </a:lnSpc>
            </a:pPr>
            <a:r>
              <a:rPr lang="en-US" sz="1900" dirty="0"/>
              <a:t>Participate in Group Development Sessions</a:t>
            </a:r>
          </a:p>
          <a:p>
            <a:pPr marL="1714500" lvl="3" indent="-342900">
              <a:spcBef>
                <a:spcPts val="0"/>
              </a:spcBef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900" dirty="0">
                <a:solidFill>
                  <a:srgbClr val="555759"/>
                </a:solidFill>
                <a:ea typeface="Times New Roman" panose="02020603050405020304" pitchFamily="18" charset="0"/>
                <a:cs typeface="Calibri"/>
              </a:rPr>
              <a:t>November 5  |  9 – 11 AM PT</a:t>
            </a:r>
          </a:p>
          <a:p>
            <a:pPr marL="1714500" lvl="3" indent="-342900">
              <a:spcBef>
                <a:spcPts val="0"/>
              </a:spcBef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900" dirty="0">
                <a:solidFill>
                  <a:srgbClr val="555759"/>
                </a:solidFill>
                <a:ea typeface="Times New Roman" panose="02020603050405020304" pitchFamily="18" charset="0"/>
                <a:cs typeface="Calibri"/>
              </a:rPr>
              <a:t>December 17  |  9 – 11 AM PT</a:t>
            </a:r>
          </a:p>
          <a:p>
            <a:pPr marL="914400" indent="0">
              <a:lnSpc>
                <a:spcPct val="120000"/>
              </a:lnSpc>
            </a:pPr>
            <a:r>
              <a:rPr lang="en-US" sz="1900" dirty="0"/>
              <a:t>Schedule a follow-up coaching session to launch Leadership Development Plan </a:t>
            </a:r>
            <a:br>
              <a:rPr lang="en-US" sz="3200" dirty="0"/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EC9746-1C24-42C3-AAA5-ACD68A8EE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882" y="0"/>
            <a:ext cx="6320118" cy="618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0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7407D4-9032-42C8-8686-99893A2F69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557188"/>
            <a:ext cx="10515600" cy="11334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LDP     |    K.I.S.S.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968A98F9-302E-47E8-AADA-7D045E673CF1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379693853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78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3" descr="Groei bloeme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1795"/>
          </a:xfrm>
          <a:prstGeom prst="rect">
            <a:avLst/>
          </a:prstGeom>
        </p:spPr>
      </p:pic>
      <p:sp>
        <p:nvSpPr>
          <p:cNvPr id="6" name="Titel 3"/>
          <p:cNvSpPr txBox="1">
            <a:spLocks/>
          </p:cNvSpPr>
          <p:nvPr>
            <p:custDataLst>
              <p:tags r:id="rId1"/>
            </p:custDataLst>
          </p:nvPr>
        </p:nvSpPr>
        <p:spPr bwMode="gray">
          <a:xfrm>
            <a:off x="2012342" y="1309123"/>
            <a:ext cx="8484209" cy="834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55759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GB" sz="2700" dirty="0">
                <a:solidFill>
                  <a:schemeClr val="tx1">
                    <a:lumMod val="50000"/>
                  </a:schemeClr>
                </a:solidFill>
              </a:rPr>
              <a:t>Thanks for showing up. </a:t>
            </a:r>
          </a:p>
          <a:p>
            <a:r>
              <a:rPr lang="en-GB" sz="2700" dirty="0">
                <a:solidFill>
                  <a:schemeClr val="tx1">
                    <a:lumMod val="50000"/>
                  </a:schemeClr>
                </a:solidFill>
              </a:rPr>
              <a:t>Until next time…</a:t>
            </a:r>
            <a:endParaRPr lang="en-GB" sz="15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28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eter in gr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545977" y="4368226"/>
            <a:ext cx="5768788" cy="1068583"/>
          </a:xfrm>
          <a:prstGeom prst="rect">
            <a:avLst/>
          </a:prstGeom>
          <a:noFill/>
        </p:spPr>
        <p:txBody>
          <a:bodyPr wrap="square" lIns="89875" tIns="44937" rIns="89875" bIns="44937" rtlCol="0">
            <a:spAutoFit/>
          </a:bodyPr>
          <a:lstStyle/>
          <a:p>
            <a:r>
              <a:rPr lang="en-US" sz="3177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LEADING IN A VUCA WORLD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69959" y="253428"/>
            <a:ext cx="2514600" cy="579668"/>
          </a:xfrm>
          <a:prstGeom prst="rect">
            <a:avLst/>
          </a:prstGeom>
          <a:noFill/>
        </p:spPr>
        <p:txBody>
          <a:bodyPr wrap="square" lIns="89875" tIns="44937" rIns="89875" bIns="44937" rtlCol="0">
            <a:spAutoFit/>
          </a:bodyPr>
          <a:lstStyle/>
          <a:p>
            <a:r>
              <a:rPr lang="en-US" sz="3177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VOLATILITY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87672" y="685803"/>
            <a:ext cx="3180229" cy="579668"/>
          </a:xfrm>
          <a:prstGeom prst="rect">
            <a:avLst/>
          </a:prstGeom>
          <a:noFill/>
        </p:spPr>
        <p:txBody>
          <a:bodyPr wrap="square" lIns="89875" tIns="44937" rIns="89875" bIns="44937" rtlCol="0">
            <a:spAutoFit/>
          </a:bodyPr>
          <a:lstStyle/>
          <a:p>
            <a:r>
              <a:rPr lang="en-US" sz="3177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UNCERTAINTY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53301" y="1143003"/>
            <a:ext cx="3180229" cy="579668"/>
          </a:xfrm>
          <a:prstGeom prst="rect">
            <a:avLst/>
          </a:prstGeom>
          <a:noFill/>
        </p:spPr>
        <p:txBody>
          <a:bodyPr wrap="square" lIns="89875" tIns="44937" rIns="89875" bIns="44937" rtlCol="0">
            <a:spAutoFit/>
          </a:bodyPr>
          <a:lstStyle/>
          <a:p>
            <a:r>
              <a:rPr lang="en-US" sz="3177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COMPLEXITY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66848" y="1600203"/>
            <a:ext cx="3180229" cy="579668"/>
          </a:xfrm>
          <a:prstGeom prst="rect">
            <a:avLst/>
          </a:prstGeom>
          <a:noFill/>
        </p:spPr>
        <p:txBody>
          <a:bodyPr wrap="square" lIns="89875" tIns="44937" rIns="89875" bIns="44937" rtlCol="0">
            <a:spAutoFit/>
          </a:bodyPr>
          <a:lstStyle/>
          <a:p>
            <a:r>
              <a:rPr lang="en-US" sz="3177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AMBIGUITY</a:t>
            </a:r>
          </a:p>
        </p:txBody>
      </p:sp>
    </p:spTree>
    <p:extLst>
      <p:ext uri="{BB962C8B-B14F-4D97-AF65-F5344CB8AC3E}">
        <p14:creationId xmlns:p14="http://schemas.microsoft.com/office/powerpoint/2010/main" val="283313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85A12-B85B-B541-95FB-2F75EF1D1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 Inside Vs. Complexity Outside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844D6DE-9FEF-BF4D-82F1-2CF1FF38D97C}"/>
              </a:ext>
            </a:extLst>
          </p:cNvPr>
          <p:cNvGrpSpPr/>
          <p:nvPr/>
        </p:nvGrpSpPr>
        <p:grpSpPr>
          <a:xfrm>
            <a:off x="4806678" y="2531817"/>
            <a:ext cx="2467427" cy="1577340"/>
            <a:chOff x="3255818" y="2356293"/>
            <a:chExt cx="2632364" cy="196815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7F73713-AC5B-B341-9435-39D135EC93D8}"/>
                </a:ext>
              </a:extLst>
            </p:cNvPr>
            <p:cNvSpPr/>
            <p:nvPr/>
          </p:nvSpPr>
          <p:spPr>
            <a:xfrm>
              <a:off x="3255818" y="2356293"/>
              <a:ext cx="2632364" cy="1968159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lumMod val="50000"/>
                  </a:schemeClr>
                </a:gs>
                <a:gs pos="78000">
                  <a:schemeClr val="accent1"/>
                </a:gs>
              </a:gsLst>
              <a:lin ang="16200000" scaled="0"/>
            </a:gradFill>
            <a:ln w="9525" cap="flat" cmpd="sng" algn="ctr">
              <a:solidFill>
                <a:srgbClr val="F9A25E">
                  <a:shade val="95000"/>
                  <a:satMod val="105000"/>
                  <a:alpha val="2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46158" tIns="23079" rIns="46158" bIns="23079" spcCol="0" rtlCol="0" anchor="ctr"/>
            <a:lstStyle/>
            <a:p>
              <a:pPr algn="ctr" defTabSz="685800">
                <a:defRPr/>
              </a:pPr>
              <a:endParaRPr lang="en-US" sz="1350" kern="0" dirty="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47288A0-1FD0-E64C-9B28-850344856A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8235" y="2356293"/>
              <a:ext cx="0" cy="1963893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dashDot"/>
              <a:headEnd type="stealth" w="med" len="med"/>
              <a:tailEnd type="stealth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BC5F964-1468-8A43-ABA6-114F703F314B}"/>
                </a:ext>
              </a:extLst>
            </p:cNvPr>
            <p:cNvSpPr txBox="1"/>
            <p:nvPr/>
          </p:nvSpPr>
          <p:spPr>
            <a:xfrm>
              <a:off x="4001406" y="2752214"/>
              <a:ext cx="1122122" cy="461393"/>
            </a:xfrm>
            <a:prstGeom prst="rect">
              <a:avLst/>
            </a:prstGeom>
            <a:noFill/>
          </p:spPr>
          <p:txBody>
            <a:bodyPr wrap="none" lIns="46158" tIns="23079" rIns="46158" bIns="23079" rtlCol="0">
              <a:spAutoFit/>
            </a:bodyPr>
            <a:lstStyle/>
            <a:p>
              <a:pPr algn="ctr" defTabSz="685800">
                <a:defRPr/>
              </a:pPr>
              <a:r>
                <a:rPr lang="en-US" sz="1050" b="1" kern="0" dirty="0">
                  <a:solidFill>
                    <a:prstClr val="white"/>
                  </a:solidFill>
                  <a:latin typeface="Helvetica" pitchFamily="2" charset="0"/>
                </a:rPr>
                <a:t>Developmental</a:t>
              </a:r>
            </a:p>
            <a:p>
              <a:pPr algn="ctr" defTabSz="685800">
                <a:defRPr/>
              </a:pPr>
              <a:r>
                <a:rPr lang="en-US" sz="1050" b="1" kern="0" dirty="0">
                  <a:solidFill>
                    <a:prstClr val="white"/>
                  </a:solidFill>
                  <a:latin typeface="Helvetica" pitchFamily="2" charset="0"/>
                </a:rPr>
                <a:t>Challenge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CA5484B-784E-DD49-8569-D4999C5721DA}"/>
              </a:ext>
            </a:extLst>
          </p:cNvPr>
          <p:cNvSpPr txBox="1"/>
          <p:nvPr/>
        </p:nvSpPr>
        <p:spPr>
          <a:xfrm>
            <a:off x="7339046" y="1506259"/>
            <a:ext cx="583674" cy="254326"/>
          </a:xfrm>
          <a:prstGeom prst="rect">
            <a:avLst/>
          </a:prstGeom>
          <a:noFill/>
        </p:spPr>
        <p:txBody>
          <a:bodyPr wrap="none" lIns="46127" tIns="23063" rIns="46127" bIns="23063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solidFill>
                  <a:srgbClr val="F9A25E"/>
                </a:solidFill>
                <a:latin typeface="Helvetica" pitchFamily="2" charset="0"/>
              </a:rPr>
              <a:t>VUCA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E52657-202F-FD41-89A2-B8EF38CC7193}"/>
              </a:ext>
            </a:extLst>
          </p:cNvPr>
          <p:cNvSpPr txBox="1"/>
          <p:nvPr/>
        </p:nvSpPr>
        <p:spPr>
          <a:xfrm>
            <a:off x="7393038" y="5100162"/>
            <a:ext cx="574056" cy="254326"/>
          </a:xfrm>
          <a:prstGeom prst="rect">
            <a:avLst/>
          </a:prstGeom>
          <a:noFill/>
        </p:spPr>
        <p:txBody>
          <a:bodyPr wrap="none" lIns="46127" tIns="23063" rIns="46127" bIns="23063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solidFill>
                  <a:srgbClr val="F9A25E"/>
                </a:solidFill>
                <a:latin typeface="Helvetica" pitchFamily="2" charset="0"/>
              </a:rPr>
              <a:t>SCSC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1582222-7151-2A4F-BD2E-83E1410E007A}"/>
              </a:ext>
            </a:extLst>
          </p:cNvPr>
          <p:cNvCxnSpPr>
            <a:cxnSpLocks/>
          </p:cNvCxnSpPr>
          <p:nvPr/>
        </p:nvCxnSpPr>
        <p:spPr>
          <a:xfrm>
            <a:off x="7274104" y="1569284"/>
            <a:ext cx="0" cy="3718325"/>
          </a:xfrm>
          <a:prstGeom prst="straightConnector1">
            <a:avLst/>
          </a:prstGeom>
          <a:noFill/>
          <a:ln w="38100" cap="flat" cmpd="sng" algn="ctr">
            <a:solidFill>
              <a:srgbClr val="F9A25E"/>
            </a:solidFill>
            <a:prstDash val="solid"/>
            <a:miter lim="800000"/>
            <a:headEnd type="stealth"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AF1BE73-CFFC-4246-8CF5-D82C9D5557F8}"/>
              </a:ext>
            </a:extLst>
          </p:cNvPr>
          <p:cNvSpPr txBox="1"/>
          <p:nvPr/>
        </p:nvSpPr>
        <p:spPr>
          <a:xfrm>
            <a:off x="7706861" y="3207867"/>
            <a:ext cx="3173659" cy="323575"/>
          </a:xfrm>
          <a:prstGeom prst="rect">
            <a:avLst/>
          </a:prstGeom>
          <a:noFill/>
        </p:spPr>
        <p:txBody>
          <a:bodyPr wrap="square" lIns="46127" tIns="23063" rIns="46127" bIns="23063" rtlCol="0">
            <a:spAutoFit/>
          </a:bodyPr>
          <a:lstStyle/>
          <a:p>
            <a:pPr defTabSz="685800">
              <a:defRPr/>
            </a:pPr>
            <a:r>
              <a:rPr lang="en-US" b="1" i="1" dirty="0">
                <a:solidFill>
                  <a:srgbClr val="F9A25E"/>
                </a:solidFill>
                <a:latin typeface="Helvetica" pitchFamily="2" charset="0"/>
              </a:rPr>
              <a:t>COMPLEXITY OF CONTEXT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2D16619-F998-9144-AEA8-5B9A9603A70C}"/>
              </a:ext>
            </a:extLst>
          </p:cNvPr>
          <p:cNvCxnSpPr>
            <a:cxnSpLocks/>
          </p:cNvCxnSpPr>
          <p:nvPr/>
        </p:nvCxnSpPr>
        <p:spPr>
          <a:xfrm>
            <a:off x="4806677" y="1632302"/>
            <a:ext cx="0" cy="3655307"/>
          </a:xfrm>
          <a:prstGeom prst="straightConnector1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headEnd type="stealth"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B0B0906-661F-B244-A116-1AE5C95386F9}"/>
              </a:ext>
            </a:extLst>
          </p:cNvPr>
          <p:cNvSpPr txBox="1"/>
          <p:nvPr/>
        </p:nvSpPr>
        <p:spPr>
          <a:xfrm>
            <a:off x="1760373" y="3221962"/>
            <a:ext cx="2647320" cy="328901"/>
          </a:xfrm>
          <a:prstGeom prst="rect">
            <a:avLst/>
          </a:prstGeom>
          <a:noFill/>
        </p:spPr>
        <p:txBody>
          <a:bodyPr wrap="none" lIns="51399" tIns="25700" rIns="51399" bIns="25700" rtlCol="0">
            <a:spAutoFit/>
          </a:bodyPr>
          <a:lstStyle/>
          <a:p>
            <a:pPr algn="ctr" defTabSz="685800">
              <a:defRPr/>
            </a:pPr>
            <a:r>
              <a:rPr lang="en-US" b="1" i="1" dirty="0">
                <a:solidFill>
                  <a:srgbClr val="B7D1ED">
                    <a:lumMod val="50000"/>
                  </a:srgbClr>
                </a:solidFill>
                <a:latin typeface="Helvetica" pitchFamily="2" charset="0"/>
              </a:rPr>
              <a:t>INDIVIDUAL CAPACITY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15AEA61-1969-B544-A0B5-5DB259FD8041}"/>
              </a:ext>
            </a:extLst>
          </p:cNvPr>
          <p:cNvGrpSpPr/>
          <p:nvPr/>
        </p:nvGrpSpPr>
        <p:grpSpPr>
          <a:xfrm>
            <a:off x="4793452" y="2101577"/>
            <a:ext cx="2467427" cy="430702"/>
            <a:chOff x="3581400" y="1993842"/>
            <a:chExt cx="2895600" cy="520758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B4E76E8-48C8-3646-A072-862405650DEC}"/>
                </a:ext>
              </a:extLst>
            </p:cNvPr>
            <p:cNvCxnSpPr/>
            <p:nvPr/>
          </p:nvCxnSpPr>
          <p:spPr>
            <a:xfrm>
              <a:off x="3581400" y="2514600"/>
              <a:ext cx="2895600" cy="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ysDot"/>
              <a:headEnd type="stealth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4FA9402-2513-934E-9B97-012D7E2E2FC5}"/>
                </a:ext>
              </a:extLst>
            </p:cNvPr>
            <p:cNvSpPr txBox="1"/>
            <p:nvPr/>
          </p:nvSpPr>
          <p:spPr>
            <a:xfrm>
              <a:off x="4076010" y="1993842"/>
              <a:ext cx="1864619" cy="502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n-US" sz="1050" kern="0" dirty="0">
                  <a:solidFill>
                    <a:srgbClr val="F9A25E"/>
                  </a:solidFill>
                  <a:latin typeface="Helvetica" pitchFamily="2" charset="0"/>
                </a:rPr>
                <a:t>Demand on Complexity</a:t>
              </a:r>
            </a:p>
            <a:p>
              <a:pPr algn="ctr" defTabSz="685800">
                <a:defRPr/>
              </a:pPr>
              <a:r>
                <a:rPr lang="en-US" sz="1050" kern="0" dirty="0">
                  <a:solidFill>
                    <a:srgbClr val="F9A25E"/>
                  </a:solidFill>
                  <a:latin typeface="Helvetica" pitchFamily="2" charset="0"/>
                </a:rPr>
                <a:t> of Mind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2898083-DCCE-F240-928D-63E82ABB396B}"/>
              </a:ext>
            </a:extLst>
          </p:cNvPr>
          <p:cNvGrpSpPr/>
          <p:nvPr/>
        </p:nvGrpSpPr>
        <p:grpSpPr>
          <a:xfrm>
            <a:off x="4806678" y="4108699"/>
            <a:ext cx="2467427" cy="505537"/>
            <a:chOff x="3581400" y="4518136"/>
            <a:chExt cx="2895600" cy="611231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5BF89DC-E2F0-1048-A044-604B601942FF}"/>
                </a:ext>
              </a:extLst>
            </p:cNvPr>
            <p:cNvCxnSpPr/>
            <p:nvPr/>
          </p:nvCxnSpPr>
          <p:spPr>
            <a:xfrm>
              <a:off x="3581400" y="4518136"/>
              <a:ext cx="2895600" cy="0"/>
            </a:xfrm>
            <a:prstGeom prst="line">
              <a:avLst/>
            </a:prstGeom>
            <a:noFill/>
            <a:ln w="25400" cap="flat" cmpd="sng" algn="ctr">
              <a:solidFill>
                <a:schemeClr val="accent2">
                  <a:lumMod val="50000"/>
                </a:schemeClr>
              </a:solidFill>
              <a:prstDash val="sysDot"/>
              <a:tailEnd type="stealth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1CCAD32-47D7-0046-8235-2CBA63D1DFBD}"/>
                </a:ext>
              </a:extLst>
            </p:cNvPr>
            <p:cNvSpPr txBox="1"/>
            <p:nvPr/>
          </p:nvSpPr>
          <p:spPr>
            <a:xfrm>
              <a:off x="3624059" y="4627000"/>
              <a:ext cx="2819399" cy="502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050" kern="0" dirty="0">
                  <a:solidFill>
                    <a:srgbClr val="B7D1ED">
                      <a:lumMod val="50000"/>
                    </a:srgbClr>
                  </a:solidFill>
                  <a:latin typeface="Helvetica" pitchFamily="2" charset="0"/>
                </a:rPr>
                <a:t>Current Leadership Consciousness Threshold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4D9F89-006E-A24F-90B5-DF34B3B30D03}"/>
              </a:ext>
            </a:extLst>
          </p:cNvPr>
          <p:cNvGrpSpPr/>
          <p:nvPr/>
        </p:nvGrpSpPr>
        <p:grpSpPr>
          <a:xfrm>
            <a:off x="7957705" y="1497293"/>
            <a:ext cx="1136850" cy="3870993"/>
            <a:chOff x="7829072" y="1360755"/>
            <a:chExt cx="1334127" cy="4680383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C560760-EA71-EB48-A967-EA0886BCFC3B}"/>
                </a:ext>
              </a:extLst>
            </p:cNvPr>
            <p:cNvSpPr txBox="1"/>
            <p:nvPr/>
          </p:nvSpPr>
          <p:spPr>
            <a:xfrm>
              <a:off x="7829072" y="1360755"/>
              <a:ext cx="1334127" cy="11163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1350" b="1" i="1" dirty="0">
                  <a:solidFill>
                    <a:srgbClr val="F9A25E"/>
                  </a:solidFill>
                  <a:latin typeface="Helvetica" pitchFamily="2" charset="0"/>
                </a:rPr>
                <a:t>Volatility</a:t>
              </a:r>
            </a:p>
            <a:p>
              <a:pPr defTabSz="685800">
                <a:defRPr/>
              </a:pPr>
              <a:r>
                <a:rPr lang="en-US" sz="1350" b="1" i="1" dirty="0">
                  <a:solidFill>
                    <a:srgbClr val="F9A25E"/>
                  </a:solidFill>
                  <a:latin typeface="Helvetica" pitchFamily="2" charset="0"/>
                </a:rPr>
                <a:t>Uncertainty</a:t>
              </a:r>
            </a:p>
            <a:p>
              <a:pPr defTabSz="685800">
                <a:defRPr/>
              </a:pPr>
              <a:r>
                <a:rPr lang="en-US" sz="1350" b="1" i="1" dirty="0">
                  <a:solidFill>
                    <a:srgbClr val="F9A25E"/>
                  </a:solidFill>
                  <a:latin typeface="Helvetica" pitchFamily="2" charset="0"/>
                </a:rPr>
                <a:t>Complexity</a:t>
              </a:r>
            </a:p>
            <a:p>
              <a:pPr defTabSz="685800">
                <a:defRPr/>
              </a:pPr>
              <a:r>
                <a:rPr lang="en-US" sz="1350" b="1" i="1" dirty="0">
                  <a:solidFill>
                    <a:srgbClr val="F9A25E"/>
                  </a:solidFill>
                  <a:latin typeface="Helvetica" pitchFamily="2" charset="0"/>
                </a:rPr>
                <a:t>Ambiguity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D924C51-3769-AE47-9E50-5D0A39E4F2DE}"/>
                </a:ext>
              </a:extLst>
            </p:cNvPr>
            <p:cNvSpPr txBox="1"/>
            <p:nvPr/>
          </p:nvSpPr>
          <p:spPr>
            <a:xfrm>
              <a:off x="7908080" y="4924748"/>
              <a:ext cx="1176108" cy="11163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1350" b="1" i="1" dirty="0">
                  <a:solidFill>
                    <a:srgbClr val="F9A25E"/>
                  </a:solidFill>
                  <a:latin typeface="Helvetica" pitchFamily="2" charset="0"/>
                </a:rPr>
                <a:t>Stability</a:t>
              </a:r>
            </a:p>
            <a:p>
              <a:pPr defTabSz="685800">
                <a:defRPr/>
              </a:pPr>
              <a:r>
                <a:rPr lang="en-US" sz="1350" b="1" i="1" dirty="0">
                  <a:solidFill>
                    <a:srgbClr val="F9A25E"/>
                  </a:solidFill>
                  <a:latin typeface="Helvetica" pitchFamily="2" charset="0"/>
                </a:rPr>
                <a:t>Certainty</a:t>
              </a:r>
            </a:p>
            <a:p>
              <a:pPr defTabSz="685800">
                <a:defRPr/>
              </a:pPr>
              <a:r>
                <a:rPr lang="en-US" sz="1350" b="1" i="1" dirty="0">
                  <a:solidFill>
                    <a:srgbClr val="F9A25E"/>
                  </a:solidFill>
                  <a:latin typeface="Helvetica" pitchFamily="2" charset="0"/>
                </a:rPr>
                <a:t>Simplicity</a:t>
              </a:r>
            </a:p>
            <a:p>
              <a:pPr defTabSz="685800">
                <a:defRPr/>
              </a:pPr>
              <a:r>
                <a:rPr lang="en-US" sz="1350" b="1" i="1" dirty="0">
                  <a:solidFill>
                    <a:srgbClr val="F9A25E"/>
                  </a:solidFill>
                  <a:latin typeface="Helvetica" pitchFamily="2" charset="0"/>
                </a:rPr>
                <a:t>Clarity</a:t>
              </a: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95B4D039-32B9-B040-BA9E-F7DF017D09A5}"/>
              </a:ext>
            </a:extLst>
          </p:cNvPr>
          <p:cNvSpPr>
            <a:spLocks noChangeAspect="1"/>
          </p:cNvSpPr>
          <p:nvPr/>
        </p:nvSpPr>
        <p:spPr>
          <a:xfrm>
            <a:off x="7144242" y="2411281"/>
            <a:ext cx="249340" cy="242007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46127" tIns="23063" rIns="46127" bIns="23063" spcCol="0" rtlCol="0" anchor="ctr"/>
          <a:lstStyle/>
          <a:p>
            <a:pPr algn="ctr" defTabSz="685800">
              <a:defRPr/>
            </a:pPr>
            <a:endParaRPr lang="en-US" sz="1350" kern="0" dirty="0">
              <a:solidFill>
                <a:prstClr val="white"/>
              </a:solidFill>
              <a:latin typeface="Helvetica" pitchFamily="2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B280124-5523-BF41-B048-9321DDD71707}"/>
              </a:ext>
            </a:extLst>
          </p:cNvPr>
          <p:cNvGrpSpPr/>
          <p:nvPr/>
        </p:nvGrpSpPr>
        <p:grpSpPr>
          <a:xfrm>
            <a:off x="2667001" y="1569284"/>
            <a:ext cx="2017838" cy="3641823"/>
            <a:chOff x="973113" y="1277474"/>
            <a:chExt cx="2152718" cy="3885261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6B740E8-850A-274A-8D8A-577DDB1C24FB}"/>
                </a:ext>
              </a:extLst>
            </p:cNvPr>
            <p:cNvSpPr txBox="1"/>
            <p:nvPr/>
          </p:nvSpPr>
          <p:spPr>
            <a:xfrm>
              <a:off x="1099579" y="4885702"/>
              <a:ext cx="2026165" cy="277033"/>
            </a:xfrm>
            <a:prstGeom prst="rect">
              <a:avLst/>
            </a:prstGeom>
            <a:noFill/>
          </p:spPr>
          <p:txBody>
            <a:bodyPr wrap="none" lIns="51423" tIns="25712" rIns="51423" bIns="25712" rtlCol="0">
              <a:spAutoFit/>
            </a:bodyPr>
            <a:lstStyle/>
            <a:p>
              <a:pPr defTabSz="685800">
                <a:defRPr/>
              </a:pPr>
              <a:r>
                <a:rPr lang="en-US" sz="1350" b="1" dirty="0">
                  <a:solidFill>
                    <a:srgbClr val="B7D1ED">
                      <a:lumMod val="50000"/>
                    </a:srgbClr>
                  </a:solidFill>
                  <a:latin typeface="Helvetica" pitchFamily="2" charset="0"/>
                </a:rPr>
                <a:t>CHILDHOOD STAGES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E5212D9-E855-7D49-A759-F5B5E82C53F3}"/>
                </a:ext>
              </a:extLst>
            </p:cNvPr>
            <p:cNvSpPr txBox="1"/>
            <p:nvPr/>
          </p:nvSpPr>
          <p:spPr>
            <a:xfrm>
              <a:off x="973113" y="1277474"/>
              <a:ext cx="2152716" cy="277033"/>
            </a:xfrm>
            <a:prstGeom prst="rect">
              <a:avLst/>
            </a:prstGeom>
            <a:noFill/>
          </p:spPr>
          <p:txBody>
            <a:bodyPr wrap="none" lIns="51423" tIns="25712" rIns="51423" bIns="25712" rtlCol="0">
              <a:spAutoFit/>
            </a:bodyPr>
            <a:lstStyle/>
            <a:p>
              <a:pPr defTabSz="685800">
                <a:defRPr/>
              </a:pPr>
              <a:r>
                <a:rPr lang="en-US" sz="1350" b="1" dirty="0">
                  <a:solidFill>
                    <a:srgbClr val="B7D1ED">
                      <a:lumMod val="50000"/>
                    </a:srgbClr>
                  </a:solidFill>
                  <a:latin typeface="Helvetica" pitchFamily="2" charset="0"/>
                </a:rPr>
                <a:t>SELF-TRANSFORMING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1220F1-578D-6140-AA7D-07A7A855313F}"/>
                </a:ext>
              </a:extLst>
            </p:cNvPr>
            <p:cNvSpPr txBox="1"/>
            <p:nvPr/>
          </p:nvSpPr>
          <p:spPr>
            <a:xfrm>
              <a:off x="1363030" y="2166927"/>
              <a:ext cx="1762801" cy="277033"/>
            </a:xfrm>
            <a:prstGeom prst="rect">
              <a:avLst/>
            </a:prstGeom>
            <a:noFill/>
          </p:spPr>
          <p:txBody>
            <a:bodyPr wrap="none" lIns="51423" tIns="25712" rIns="51423" bIns="25712" rtlCol="0">
              <a:spAutoFit/>
            </a:bodyPr>
            <a:lstStyle/>
            <a:p>
              <a:pPr defTabSz="685800">
                <a:defRPr/>
              </a:pPr>
              <a:r>
                <a:rPr lang="en-US" sz="1350" b="1" dirty="0">
                  <a:solidFill>
                    <a:srgbClr val="B7D1ED">
                      <a:lumMod val="50000"/>
                    </a:srgbClr>
                  </a:solidFill>
                  <a:latin typeface="Helvetica" pitchFamily="2" charset="0"/>
                </a:rPr>
                <a:t>SELF-AUTHORING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EBDC4BF-ABD1-8D45-82D8-5DB86F703B7B}"/>
                </a:ext>
              </a:extLst>
            </p:cNvPr>
            <p:cNvSpPr txBox="1"/>
            <p:nvPr/>
          </p:nvSpPr>
          <p:spPr>
            <a:xfrm>
              <a:off x="1896596" y="3861571"/>
              <a:ext cx="1229232" cy="277033"/>
            </a:xfrm>
            <a:prstGeom prst="rect">
              <a:avLst/>
            </a:prstGeom>
            <a:noFill/>
          </p:spPr>
          <p:txBody>
            <a:bodyPr wrap="none" lIns="51423" tIns="25712" rIns="51423" bIns="25712" rtlCol="0">
              <a:spAutoFit/>
            </a:bodyPr>
            <a:lstStyle/>
            <a:p>
              <a:pPr defTabSz="685800">
                <a:defRPr/>
              </a:pPr>
              <a:r>
                <a:rPr lang="en-US" sz="1350" b="1" dirty="0">
                  <a:solidFill>
                    <a:srgbClr val="B7D1ED">
                      <a:lumMod val="50000"/>
                    </a:srgbClr>
                  </a:solidFill>
                  <a:latin typeface="Helvetica" pitchFamily="2" charset="0"/>
                </a:rPr>
                <a:t>SOCIALIZED</a:t>
              </a: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285DE252-237A-D941-ABF5-8477AFB790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" t="1863" r="15" b="1333"/>
          <a:stretch/>
        </p:blipFill>
        <p:spPr>
          <a:xfrm>
            <a:off x="4660015" y="2017094"/>
            <a:ext cx="2797985" cy="2708456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D00C5F3C-A882-9348-B720-C5B73A23E7F2}"/>
              </a:ext>
            </a:extLst>
          </p:cNvPr>
          <p:cNvSpPr>
            <a:spLocks noChangeAspect="1"/>
          </p:cNvSpPr>
          <p:nvPr/>
        </p:nvSpPr>
        <p:spPr>
          <a:xfrm>
            <a:off x="4676820" y="3982607"/>
            <a:ext cx="249340" cy="242007"/>
          </a:xfrm>
          <a:prstGeom prst="ellipse">
            <a:avLst/>
          </a:prstGeom>
          <a:gradFill flip="none" rotWithShape="1">
            <a:gsLst>
              <a:gs pos="0">
                <a:srgbClr val="90B3DA"/>
              </a:gs>
              <a:gs pos="6100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46127" tIns="23063" rIns="46127" bIns="23063" spcCol="0" rtlCol="0" anchor="ctr"/>
          <a:lstStyle/>
          <a:p>
            <a:pPr algn="ctr" defTabSz="685800">
              <a:defRPr/>
            </a:pPr>
            <a:endParaRPr lang="en-US" sz="1350" kern="0" dirty="0">
              <a:solidFill>
                <a:prstClr val="white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42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9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97017" y="234464"/>
            <a:ext cx="8229600" cy="4572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3A471B"/>
                </a:solidFill>
              </a:rPr>
              <a:t>Expanding Your Range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524000" y="5334001"/>
            <a:ext cx="9144000" cy="1282621"/>
            <a:chOff x="0" y="4950542"/>
            <a:chExt cx="9144000" cy="1282621"/>
          </a:xfrm>
        </p:grpSpPr>
        <p:sp>
          <p:nvSpPr>
            <p:cNvPr id="32" name="Rectangle 31"/>
            <p:cNvSpPr/>
            <p:nvPr/>
          </p:nvSpPr>
          <p:spPr>
            <a:xfrm>
              <a:off x="0" y="4953000"/>
              <a:ext cx="9144000" cy="128016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95800" y="4990458"/>
              <a:ext cx="429906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orbel" panose="020B0503020204020204" pitchFamily="34" charset="0"/>
                  <a:cs typeface="Arial" pitchFamily="34" charset="0"/>
                </a:rPr>
                <a:t>How adaptable and capable am I at meeting the complexity of our mission?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950542"/>
              <a:ext cx="4114808" cy="128016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1524000" y="859914"/>
            <a:ext cx="9144000" cy="1280165"/>
            <a:chOff x="0" y="476455"/>
            <a:chExt cx="9144000" cy="1280165"/>
          </a:xfrm>
        </p:grpSpPr>
        <p:sp>
          <p:nvSpPr>
            <p:cNvPr id="36" name="Rectangle 35"/>
            <p:cNvSpPr/>
            <p:nvPr/>
          </p:nvSpPr>
          <p:spPr>
            <a:xfrm>
              <a:off x="0" y="476455"/>
              <a:ext cx="9144000" cy="12801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495800" y="701039"/>
              <a:ext cx="45072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  <a:latin typeface="Corbel" panose="020B0503020204020204" pitchFamily="34" charset="0"/>
                  <a:cs typeface="Arial" pitchFamily="34" charset="0"/>
                </a:rPr>
                <a:t>How self-aware am I?  </a:t>
              </a:r>
            </a:p>
            <a:p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  <a:latin typeface="Corbel" panose="020B0503020204020204" pitchFamily="34" charset="0"/>
                  <a:cs typeface="Arial" pitchFamily="34" charset="0"/>
                </a:rPr>
                <a:t>What do I pay attention to?</a:t>
              </a: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6457"/>
              <a:ext cx="4114808" cy="1280163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1524000" y="2333549"/>
            <a:ext cx="9144000" cy="1280163"/>
            <a:chOff x="0" y="1981200"/>
            <a:chExt cx="9144000" cy="1280163"/>
          </a:xfrm>
          <a:solidFill>
            <a:schemeClr val="bg2">
              <a:lumMod val="90000"/>
            </a:schemeClr>
          </a:solidFill>
        </p:grpSpPr>
        <p:sp>
          <p:nvSpPr>
            <p:cNvPr id="40" name="Rectangle 39"/>
            <p:cNvSpPr/>
            <p:nvPr/>
          </p:nvSpPr>
          <p:spPr>
            <a:xfrm>
              <a:off x="0" y="1981200"/>
              <a:ext cx="9144000" cy="1280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495800" y="2289564"/>
              <a:ext cx="4375265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orbel" panose="020B0503020204020204" pitchFamily="34" charset="0"/>
                  <a:cs typeface="Arial" pitchFamily="34" charset="0"/>
                </a:rPr>
                <a:t>Am I evolving at a pace that ensures relevance and can lead change?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81200"/>
              <a:ext cx="4114808" cy="1280163"/>
            </a:xfrm>
            <a:prstGeom prst="rect">
              <a:avLst/>
            </a:prstGeom>
            <a:grpFill/>
          </p:spPr>
        </p:pic>
      </p:grpSp>
      <p:grpSp>
        <p:nvGrpSpPr>
          <p:cNvPr id="47" name="Group 46"/>
          <p:cNvGrpSpPr/>
          <p:nvPr/>
        </p:nvGrpSpPr>
        <p:grpSpPr>
          <a:xfrm>
            <a:off x="1524000" y="3781962"/>
            <a:ext cx="9144000" cy="1323439"/>
            <a:chOff x="0" y="3403780"/>
            <a:chExt cx="9144000" cy="1323439"/>
          </a:xfrm>
        </p:grpSpPr>
        <p:sp>
          <p:nvSpPr>
            <p:cNvPr id="48" name="Rectangle 47"/>
            <p:cNvSpPr/>
            <p:nvPr/>
          </p:nvSpPr>
          <p:spPr>
            <a:xfrm>
              <a:off x="0" y="3429000"/>
              <a:ext cx="9144000" cy="12801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495800" y="3403780"/>
              <a:ext cx="41262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orbel" panose="020B0503020204020204" pitchFamily="34" charset="0"/>
                  <a:cs typeface="Arial" pitchFamily="34" charset="0"/>
                </a:rPr>
                <a:t>What impact do I create across the organization?  What is my impact in every context in which I am required to lead?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29000"/>
              <a:ext cx="4114808" cy="1280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720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CA6A5E7F-3BD2-424E-BC0F-8F6FAA2B1F0A}"/>
              </a:ext>
            </a:extLst>
          </p:cNvPr>
          <p:cNvSpPr txBox="1">
            <a:spLocks/>
          </p:cNvSpPr>
          <p:nvPr/>
        </p:nvSpPr>
        <p:spPr>
          <a:xfrm>
            <a:off x="1215619" y="1288640"/>
            <a:ext cx="4764287" cy="42807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+mj-lt"/>
              </a:rPr>
              <a:t>Adaptive Challenge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cs typeface="Arial" pitchFamily="34" charset="0"/>
              </a:rPr>
              <a:t>“The solutions to our current problems cannot be found from the level of consciousness</a:t>
            </a:r>
            <a:br>
              <a:rPr lang="en-US" sz="2400" dirty="0">
                <a:solidFill>
                  <a:schemeClr val="tx1">
                    <a:lumMod val="50000"/>
                  </a:schemeClr>
                </a:solidFill>
                <a:cs typeface="Arial" pitchFamily="34" charset="0"/>
              </a:rPr>
            </a:br>
            <a:r>
              <a:rPr lang="en-US" sz="2400" dirty="0">
                <a:solidFill>
                  <a:schemeClr val="tx1">
                    <a:lumMod val="50000"/>
                  </a:schemeClr>
                </a:solidFill>
                <a:cs typeface="Arial" pitchFamily="34" charset="0"/>
              </a:rPr>
              <a:t>that created them.”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           </a:t>
            </a:r>
            <a:r>
              <a:rPr lang="en-US" sz="2100" i="1" dirty="0"/>
              <a:t>Albert Einstein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19EAD2D-DD1A-4D28-AA66-2E315E629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549" y="0"/>
            <a:ext cx="5142451" cy="620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9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DCA8F374-5767-4D2F-981B-0CE9DD7E0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6" y="457200"/>
            <a:ext cx="10566400" cy="533400"/>
          </a:xfrm>
        </p:spPr>
        <p:txBody>
          <a:bodyPr/>
          <a:lstStyle/>
          <a:p>
            <a:r>
              <a:rPr lang="en-US" dirty="0"/>
              <a:t>The Leadership Circle Profile</a:t>
            </a:r>
            <a:br>
              <a:rPr lang="en-US" dirty="0"/>
            </a:br>
            <a:r>
              <a:rPr lang="en-US" dirty="0"/>
              <a:t>Graph Report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594436-62D6-4E08-A989-1D7950F422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348" y="154743"/>
            <a:ext cx="5863382" cy="587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3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7" y="399784"/>
            <a:ext cx="7366000" cy="130968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dirty="0"/>
              <a:t>A Natural Tension</a:t>
            </a:r>
          </a:p>
        </p:txBody>
      </p:sp>
      <p:sp>
        <p:nvSpPr>
          <p:cNvPr id="44" name="TextBox 43"/>
          <p:cNvSpPr txBox="1">
            <a:spLocks/>
          </p:cNvSpPr>
          <p:nvPr/>
        </p:nvSpPr>
        <p:spPr bwMode="auto">
          <a:xfrm>
            <a:off x="1753307" y="5242382"/>
            <a:ext cx="2581586" cy="1104029"/>
          </a:xfrm>
          <a:prstGeom prst="roundRect">
            <a:avLst/>
          </a:prstGeom>
          <a:solidFill>
            <a:srgbClr val="3677BC"/>
          </a:solidFill>
          <a:ln w="9525">
            <a:noFill/>
            <a:miter lim="800000"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en-US" sz="2400" kern="0" dirty="0">
                <a:solidFill>
                  <a:prstClr val="white"/>
                </a:solidFill>
                <a:latin typeface="Imago"/>
                <a:cs typeface="Arial" pitchFamily="34" charset="0"/>
              </a:rPr>
              <a:t>Creative Structure</a:t>
            </a:r>
            <a:br>
              <a:rPr lang="en-US" kern="0" dirty="0">
                <a:solidFill>
                  <a:prstClr val="white"/>
                </a:solidFill>
                <a:latin typeface="Imago"/>
                <a:cs typeface="Arial" pitchFamily="34" charset="0"/>
              </a:rPr>
            </a:br>
            <a:r>
              <a:rPr lang="en-US" kern="0" dirty="0">
                <a:solidFill>
                  <a:prstClr val="white"/>
                </a:solidFill>
                <a:latin typeface="Imago"/>
                <a:cs typeface="Arial" pitchFamily="34" charset="0"/>
              </a:rPr>
              <a:t>Mindset</a:t>
            </a:r>
          </a:p>
        </p:txBody>
      </p:sp>
      <p:sp>
        <p:nvSpPr>
          <p:cNvPr id="51" name="TextBox 50"/>
          <p:cNvSpPr txBox="1">
            <a:spLocks/>
          </p:cNvSpPr>
          <p:nvPr/>
        </p:nvSpPr>
        <p:spPr bwMode="auto">
          <a:xfrm>
            <a:off x="7996735" y="5242382"/>
            <a:ext cx="2694246" cy="1104029"/>
          </a:xfrm>
          <a:prstGeom prst="round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en-US" sz="2400" kern="0" dirty="0">
                <a:solidFill>
                  <a:prstClr val="white"/>
                </a:solidFill>
                <a:latin typeface="Imago"/>
                <a:cs typeface="Arial" pitchFamily="34" charset="0"/>
              </a:rPr>
              <a:t>Reactive Structure</a:t>
            </a:r>
            <a:br>
              <a:rPr lang="en-US" sz="2400" kern="0" dirty="0">
                <a:solidFill>
                  <a:prstClr val="white"/>
                </a:solidFill>
                <a:latin typeface="Imago"/>
                <a:cs typeface="Arial" pitchFamily="34" charset="0"/>
              </a:rPr>
            </a:br>
            <a:r>
              <a:rPr lang="en-US" kern="0" dirty="0">
                <a:solidFill>
                  <a:prstClr val="white"/>
                </a:solidFill>
                <a:latin typeface="Imago"/>
                <a:cs typeface="Arial" pitchFamily="34" charset="0"/>
              </a:rPr>
              <a:t>Mindset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048000" y="4254982"/>
            <a:ext cx="0" cy="835263"/>
          </a:xfrm>
          <a:prstGeom prst="straightConnector1">
            <a:avLst/>
          </a:prstGeom>
          <a:noFill/>
          <a:ln w="76200" cap="flat" cmpd="sng" algn="ctr">
            <a:solidFill>
              <a:srgbClr val="3677BC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3" name="Straight Arrow Connector 52"/>
          <p:cNvCxnSpPr/>
          <p:nvPr/>
        </p:nvCxnSpPr>
        <p:spPr>
          <a:xfrm flipH="1">
            <a:off x="8986618" y="4195553"/>
            <a:ext cx="4982" cy="791765"/>
          </a:xfrm>
          <a:prstGeom prst="straightConnector1">
            <a:avLst/>
          </a:prstGeom>
          <a:noFill/>
          <a:ln w="76200" cap="flat" cmpd="sng" algn="ctr">
            <a:solidFill>
              <a:srgbClr val="C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56" name="5. Source"/>
          <p:cNvSpPr>
            <a:spLocks noChangeArrowheads="1"/>
          </p:cNvSpPr>
          <p:nvPr/>
        </p:nvSpPr>
        <p:spPr bwMode="auto">
          <a:xfrm>
            <a:off x="210528" y="6641779"/>
            <a:ext cx="6975054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428625" indent="-428625" defTabSz="895350">
              <a:tabLst>
                <a:tab pos="630238" algn="l"/>
              </a:tabLst>
            </a:pPr>
            <a:r>
              <a:rPr lang="en-US" sz="800" dirty="0">
                <a:latin typeface="Helvetica" pitchFamily="2" charset="0"/>
              </a:rPr>
              <a:t>SOURCE: Full Circle Group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983228" y="2357547"/>
            <a:ext cx="2463800" cy="457200"/>
          </a:xfrm>
          <a:prstGeom prst="rect">
            <a:avLst/>
          </a:prstGeom>
          <a:solidFill>
            <a:srgbClr val="3677B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Imago"/>
            </a:endParaRPr>
          </a:p>
        </p:txBody>
      </p:sp>
      <p:sp>
        <p:nvSpPr>
          <p:cNvPr id="61" name="Isosceles Triangle 60"/>
          <p:cNvSpPr/>
          <p:nvPr/>
        </p:nvSpPr>
        <p:spPr>
          <a:xfrm>
            <a:off x="4284117" y="1707967"/>
            <a:ext cx="3738965" cy="3414277"/>
          </a:xfrm>
          <a:prstGeom prst="triangle">
            <a:avLst/>
          </a:prstGeom>
          <a:gradFill flip="none" rotWithShape="1">
            <a:gsLst>
              <a:gs pos="0">
                <a:srgbClr val="427491"/>
              </a:gs>
              <a:gs pos="31000">
                <a:srgbClr val="63A8D1"/>
              </a:gs>
              <a:gs pos="100000">
                <a:srgbClr val="93E3FF"/>
              </a:gs>
            </a:gsLst>
            <a:lin ang="162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 dirty="0">
              <a:solidFill>
                <a:prstClr val="white"/>
              </a:solidFill>
              <a:latin typeface="Imago"/>
            </a:endParaRPr>
          </a:p>
        </p:txBody>
      </p:sp>
      <p:sp>
        <p:nvSpPr>
          <p:cNvPr id="62" name="Left-Right Arrow 61"/>
          <p:cNvSpPr/>
          <p:nvPr/>
        </p:nvSpPr>
        <p:spPr>
          <a:xfrm>
            <a:off x="4562117" y="2093175"/>
            <a:ext cx="3276600" cy="991719"/>
          </a:xfrm>
          <a:prstGeom prst="leftRightArrow">
            <a:avLst/>
          </a:prstGeom>
          <a:solidFill>
            <a:schemeClr val="tx1">
              <a:lumMod val="65000"/>
              <a:lumOff val="3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innerShdw blurRad="114300">
              <a:prstClr val="black"/>
            </a:inn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kern="0" dirty="0">
                <a:solidFill>
                  <a:prstClr val="white"/>
                </a:solidFill>
                <a:latin typeface="Imago"/>
                <a:cs typeface="Calibri" pitchFamily="34" charset="0"/>
              </a:rPr>
              <a:t>TENSION</a:t>
            </a:r>
            <a:endParaRPr lang="en-US" kern="0" dirty="0">
              <a:solidFill>
                <a:prstClr val="white"/>
              </a:solidFill>
              <a:latin typeface="Imago"/>
              <a:cs typeface="Calibri" pitchFamily="34" charset="0"/>
            </a:endParaRPr>
          </a:p>
        </p:txBody>
      </p:sp>
      <p:sp>
        <p:nvSpPr>
          <p:cNvPr id="63" name="TextBox 62"/>
          <p:cNvSpPr txBox="1"/>
          <p:nvPr/>
        </p:nvSpPr>
        <p:spPr bwMode="auto">
          <a:xfrm>
            <a:off x="4872089" y="1198994"/>
            <a:ext cx="25630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Imago"/>
                <a:cs typeface="Arial" pitchFamily="34" charset="0"/>
              </a:rPr>
              <a:t>LEADERSHIP</a:t>
            </a:r>
          </a:p>
        </p:txBody>
      </p:sp>
      <p:sp>
        <p:nvSpPr>
          <p:cNvPr id="65" name="Right Triangle 64"/>
          <p:cNvSpPr/>
          <p:nvPr/>
        </p:nvSpPr>
        <p:spPr>
          <a:xfrm rot="2700000">
            <a:off x="4286724" y="2430344"/>
            <a:ext cx="326129" cy="325810"/>
          </a:xfrm>
          <a:prstGeom prst="rtTriangle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u="sng" kern="0" dirty="0">
              <a:solidFill>
                <a:prstClr val="white"/>
              </a:solidFill>
              <a:latin typeface="Imago"/>
            </a:endParaRPr>
          </a:p>
        </p:txBody>
      </p:sp>
      <p:sp>
        <p:nvSpPr>
          <p:cNvPr id="66" name="TextBox 65"/>
          <p:cNvSpPr txBox="1"/>
          <p:nvPr/>
        </p:nvSpPr>
        <p:spPr bwMode="auto">
          <a:xfrm>
            <a:off x="2297717" y="2357561"/>
            <a:ext cx="18348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Imago"/>
                <a:cs typeface="Arial" pitchFamily="34" charset="0"/>
              </a:rPr>
              <a:t>PURPOSE</a:t>
            </a:r>
          </a:p>
        </p:txBody>
      </p:sp>
      <p:sp>
        <p:nvSpPr>
          <p:cNvPr id="67" name="Rectangle 66"/>
          <p:cNvSpPr/>
          <p:nvPr/>
        </p:nvSpPr>
        <p:spPr>
          <a:xfrm>
            <a:off x="7884596" y="2364812"/>
            <a:ext cx="2463800" cy="457200"/>
          </a:xfrm>
          <a:prstGeom prst="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Imago"/>
            </a:endParaRPr>
          </a:p>
        </p:txBody>
      </p:sp>
      <p:sp>
        <p:nvSpPr>
          <p:cNvPr id="68" name="Right Triangle 67"/>
          <p:cNvSpPr/>
          <p:nvPr/>
        </p:nvSpPr>
        <p:spPr>
          <a:xfrm rot="2700000">
            <a:off x="10192328" y="2435107"/>
            <a:ext cx="326129" cy="325810"/>
          </a:xfrm>
          <a:prstGeom prst="rtTriangle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Imago"/>
            </a:endParaRPr>
          </a:p>
        </p:txBody>
      </p:sp>
      <p:sp>
        <p:nvSpPr>
          <p:cNvPr id="69" name="Right Triangle 68"/>
          <p:cNvSpPr/>
          <p:nvPr/>
        </p:nvSpPr>
        <p:spPr>
          <a:xfrm rot="13500000">
            <a:off x="7712775" y="2432485"/>
            <a:ext cx="326129" cy="325810"/>
          </a:xfrm>
          <a:prstGeom prst="rtTriangle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Imago"/>
            </a:endParaRPr>
          </a:p>
        </p:txBody>
      </p:sp>
      <p:sp>
        <p:nvSpPr>
          <p:cNvPr id="70" name="TextBox 69"/>
          <p:cNvSpPr txBox="1"/>
          <p:nvPr/>
        </p:nvSpPr>
        <p:spPr bwMode="auto">
          <a:xfrm>
            <a:off x="8290390" y="2357561"/>
            <a:ext cx="16261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Imago"/>
                <a:cs typeface="Arial" pitchFamily="34" charset="0"/>
              </a:rPr>
              <a:t>SAFETY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4629586" y="2889640"/>
            <a:ext cx="2387938" cy="1981200"/>
            <a:chOff x="3103658" y="3276600"/>
            <a:chExt cx="2387938" cy="1981200"/>
          </a:xfrm>
        </p:grpSpPr>
        <p:pic>
          <p:nvPicPr>
            <p:cNvPr id="72" name="Picture 71" descr="person1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1358" y="4218781"/>
              <a:ext cx="419100" cy="549224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73" name="Elbow Connector 72"/>
            <p:cNvCxnSpPr/>
            <p:nvPr/>
          </p:nvCxnSpPr>
          <p:spPr>
            <a:xfrm flipV="1">
              <a:off x="3688773" y="4291161"/>
              <a:ext cx="1186082" cy="481775"/>
            </a:xfrm>
            <a:prstGeom prst="bentConnector3">
              <a:avLst/>
            </a:prstGeom>
            <a:noFill/>
            <a:ln w="5715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</a:ln>
            <a:effectLst/>
          </p:spPr>
        </p:cxnSp>
        <p:cxnSp>
          <p:nvCxnSpPr>
            <p:cNvPr id="74" name="Elbow Connector 73"/>
            <p:cNvCxnSpPr/>
            <p:nvPr/>
          </p:nvCxnSpPr>
          <p:spPr>
            <a:xfrm flipV="1">
              <a:off x="4305514" y="3816069"/>
              <a:ext cx="1186082" cy="481775"/>
            </a:xfrm>
            <a:prstGeom prst="bentConnector3">
              <a:avLst/>
            </a:prstGeom>
            <a:noFill/>
            <a:ln w="5715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</a:ln>
            <a:effectLst/>
          </p:spPr>
        </p:cxnSp>
        <p:pic>
          <p:nvPicPr>
            <p:cNvPr id="75" name="Picture 74" descr="person1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9574" y="3733800"/>
              <a:ext cx="419100" cy="54922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person1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8208" y="3276600"/>
              <a:ext cx="419100" cy="54922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person1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1758" y="4708576"/>
              <a:ext cx="419100" cy="549224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78" name="Elbow Connector 77"/>
            <p:cNvCxnSpPr/>
            <p:nvPr/>
          </p:nvCxnSpPr>
          <p:spPr>
            <a:xfrm flipV="1">
              <a:off x="3103658" y="4768005"/>
              <a:ext cx="1186082" cy="481775"/>
            </a:xfrm>
            <a:prstGeom prst="bentConnector3">
              <a:avLst/>
            </a:prstGeom>
            <a:noFill/>
            <a:ln w="5715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</a:ln>
            <a:effectLst/>
          </p:spPr>
        </p:cxnSp>
      </p:grpSp>
      <p:sp>
        <p:nvSpPr>
          <p:cNvPr id="81" name="Right Triangle 80"/>
          <p:cNvSpPr/>
          <p:nvPr/>
        </p:nvSpPr>
        <p:spPr>
          <a:xfrm rot="13500000">
            <a:off x="1673624" y="2352616"/>
            <a:ext cx="444674" cy="444514"/>
          </a:xfrm>
          <a:prstGeom prst="rtTriangle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u="sng" kern="0" dirty="0">
              <a:solidFill>
                <a:prstClr val="white"/>
              </a:solidFill>
              <a:latin typeface="Imago"/>
            </a:endParaRPr>
          </a:p>
        </p:txBody>
      </p:sp>
      <p:sp>
        <p:nvSpPr>
          <p:cNvPr id="6" name="TextBox 5"/>
          <p:cNvSpPr txBox="1">
            <a:spLocks/>
          </p:cNvSpPr>
          <p:nvPr/>
        </p:nvSpPr>
        <p:spPr>
          <a:xfrm>
            <a:off x="7981444" y="3818038"/>
            <a:ext cx="211541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85750" lvl="0" indent="-285750" eaLnBrk="1" hangingPunct="1">
              <a:spcBef>
                <a:spcPct val="75000"/>
              </a:spcBef>
              <a:buSzPct val="100000"/>
              <a:buFont typeface="Arial" pitchFamily="34" charset="0"/>
              <a:buChar char="•"/>
              <a:defRPr sz="2000">
                <a:latin typeface="+mn-lt"/>
              </a:defRPr>
            </a:lvl1pPr>
            <a:lvl2pPr marL="763588" lvl="1" indent="-287338" eaLnBrk="1" hangingPunct="1">
              <a:spcBef>
                <a:spcPct val="30000"/>
              </a:spcBef>
              <a:buChar char="–"/>
              <a:defRPr sz="2000">
                <a:latin typeface="+mn-lt"/>
              </a:defRPr>
            </a:lvl2pPr>
            <a:lvl3pPr marL="1241425" lvl="2" indent="-287338" eaLnBrk="1" hangingPunct="1">
              <a:spcBef>
                <a:spcPct val="20000"/>
              </a:spcBef>
              <a:buChar char="•"/>
              <a:defRPr sz="2000">
                <a:latin typeface="+mn-lt"/>
              </a:defRPr>
            </a:lvl3pPr>
            <a:lvl4pPr marL="1719263" lvl="3" indent="-287338" eaLnBrk="1" hangingPunct="1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195513" lvl="4" indent="-285750" eaLnBrk="1" hangingPunct="1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652713" indent="-28575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3109913" indent="-28575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567113" indent="-28575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4024313" indent="-28575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sz="1800" dirty="0">
                <a:latin typeface="Helvetica" pitchFamily="2" charset="0"/>
                <a:cs typeface="Arial" panose="020B0604020202020204" pitchFamily="34" charset="0"/>
              </a:rPr>
              <a:t>Fear, Scarcity</a:t>
            </a:r>
          </a:p>
        </p:txBody>
      </p:sp>
      <p:sp>
        <p:nvSpPr>
          <p:cNvPr id="8" name="TextBox 7"/>
          <p:cNvSpPr txBox="1">
            <a:spLocks/>
          </p:cNvSpPr>
          <p:nvPr/>
        </p:nvSpPr>
        <p:spPr>
          <a:xfrm>
            <a:off x="7981444" y="3401969"/>
            <a:ext cx="211541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85750" lvl="0" indent="-285750" eaLnBrk="1" hangingPunct="1">
              <a:spcBef>
                <a:spcPct val="75000"/>
              </a:spcBef>
              <a:buSzPct val="100000"/>
              <a:buFont typeface="Arial" pitchFamily="34" charset="0"/>
              <a:buChar char="•"/>
              <a:defRPr sz="2000">
                <a:latin typeface="+mn-lt"/>
              </a:defRPr>
            </a:lvl1pPr>
            <a:lvl2pPr marL="763588" lvl="1" indent="-287338" eaLnBrk="1" hangingPunct="1">
              <a:spcBef>
                <a:spcPct val="30000"/>
              </a:spcBef>
              <a:buChar char="–"/>
              <a:defRPr sz="2000">
                <a:latin typeface="+mn-lt"/>
              </a:defRPr>
            </a:lvl2pPr>
            <a:lvl3pPr marL="1241425" lvl="2" indent="-287338" eaLnBrk="1" hangingPunct="1">
              <a:spcBef>
                <a:spcPct val="20000"/>
              </a:spcBef>
              <a:buChar char="•"/>
              <a:defRPr sz="2000">
                <a:latin typeface="+mn-lt"/>
              </a:defRPr>
            </a:lvl3pPr>
            <a:lvl4pPr marL="1719263" lvl="3" indent="-287338" eaLnBrk="1" hangingPunct="1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195513" lvl="4" indent="-285750" eaLnBrk="1" hangingPunct="1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652713" indent="-28575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3109913" indent="-28575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567113" indent="-28575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4024313" indent="-28575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sz="1800" dirty="0">
                <a:latin typeface="Helvetica" pitchFamily="2" charset="0"/>
                <a:cs typeface="Arial" panose="020B0604020202020204" pitchFamily="34" charset="0"/>
              </a:rPr>
              <a:t>Approval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16111" y="3818038"/>
            <a:ext cx="26999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85750" lvl="0" indent="-285750" eaLnBrk="1" hangingPunct="1">
              <a:spcBef>
                <a:spcPct val="75000"/>
              </a:spcBef>
              <a:buSzPct val="100000"/>
              <a:buFont typeface="Arial" pitchFamily="34" charset="0"/>
              <a:buChar char="•"/>
              <a:defRPr sz="2000">
                <a:latin typeface="+mn-lt"/>
              </a:defRPr>
            </a:lvl1pPr>
            <a:lvl2pPr marL="763588" lvl="1" indent="-287338" eaLnBrk="1" hangingPunct="1">
              <a:spcBef>
                <a:spcPct val="30000"/>
              </a:spcBef>
              <a:buChar char="–"/>
              <a:defRPr sz="2000">
                <a:latin typeface="+mn-lt"/>
              </a:defRPr>
            </a:lvl2pPr>
            <a:lvl3pPr marL="1241425" lvl="2" indent="-287338" eaLnBrk="1" hangingPunct="1">
              <a:spcBef>
                <a:spcPct val="20000"/>
              </a:spcBef>
              <a:buChar char="•"/>
              <a:defRPr sz="2000">
                <a:latin typeface="+mn-lt"/>
              </a:defRPr>
            </a:lvl3pPr>
            <a:lvl4pPr marL="1719263" lvl="3" indent="-287338" eaLnBrk="1" hangingPunct="1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195513" lvl="4" indent="-285750" eaLnBrk="1" hangingPunct="1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652713" indent="-28575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3109913" indent="-28575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567113" indent="-28575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4024313" indent="-28575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sz="1800" dirty="0">
                <a:latin typeface="Helvetica" pitchFamily="2" charset="0"/>
                <a:cs typeface="Arial" panose="020B0604020202020204" pitchFamily="34" charset="0"/>
              </a:rPr>
              <a:t>Optimism, Abundance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16111" y="3401969"/>
            <a:ext cx="26999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85750" lvl="0" indent="-285750" eaLnBrk="1" hangingPunct="1">
              <a:spcBef>
                <a:spcPct val="75000"/>
              </a:spcBef>
              <a:buSzPct val="100000"/>
              <a:buFont typeface="Arial" pitchFamily="34" charset="0"/>
              <a:buChar char="•"/>
              <a:defRPr sz="2000">
                <a:latin typeface="+mn-lt"/>
              </a:defRPr>
            </a:lvl1pPr>
            <a:lvl2pPr marL="763588" lvl="1" indent="-287338" eaLnBrk="1" hangingPunct="1">
              <a:spcBef>
                <a:spcPct val="30000"/>
              </a:spcBef>
              <a:buChar char="–"/>
              <a:defRPr sz="2000">
                <a:latin typeface="+mn-lt"/>
              </a:defRPr>
            </a:lvl2pPr>
            <a:lvl3pPr marL="1241425" lvl="2" indent="-287338" eaLnBrk="1" hangingPunct="1">
              <a:spcBef>
                <a:spcPct val="20000"/>
              </a:spcBef>
              <a:buChar char="•"/>
              <a:defRPr sz="2000">
                <a:latin typeface="+mn-lt"/>
              </a:defRPr>
            </a:lvl3pPr>
            <a:lvl4pPr marL="1719263" lvl="3" indent="-287338" eaLnBrk="1" hangingPunct="1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195513" lvl="4" indent="-285750" eaLnBrk="1" hangingPunct="1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652713" indent="-28575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3109913" indent="-28575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567113" indent="-28575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4024313" indent="-28575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sz="1800" dirty="0">
                <a:latin typeface="Helvetica" pitchFamily="2" charset="0"/>
                <a:cs typeface="Arial" panose="020B0604020202020204" pitchFamily="34" charset="0"/>
              </a:rPr>
              <a:t>Contribution</a:t>
            </a:r>
          </a:p>
        </p:txBody>
      </p:sp>
      <p:sp>
        <p:nvSpPr>
          <p:cNvPr id="10" name="TextBox 9"/>
          <p:cNvSpPr txBox="1">
            <a:spLocks/>
          </p:cNvSpPr>
          <p:nvPr/>
        </p:nvSpPr>
        <p:spPr>
          <a:xfrm>
            <a:off x="7981444" y="2985900"/>
            <a:ext cx="211541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85750" lvl="0" indent="-285750" eaLnBrk="1" hangingPunct="1">
              <a:spcBef>
                <a:spcPct val="75000"/>
              </a:spcBef>
              <a:buSzPct val="100000"/>
              <a:buFont typeface="Arial" pitchFamily="34" charset="0"/>
              <a:buChar char="•"/>
              <a:defRPr sz="2000">
                <a:latin typeface="+mn-lt"/>
              </a:defRPr>
            </a:lvl1pPr>
            <a:lvl2pPr marL="763588" lvl="1" indent="-287338" eaLnBrk="1" hangingPunct="1">
              <a:spcBef>
                <a:spcPct val="30000"/>
              </a:spcBef>
              <a:buChar char="–"/>
              <a:defRPr sz="2000">
                <a:latin typeface="+mn-lt"/>
              </a:defRPr>
            </a:lvl2pPr>
            <a:lvl3pPr marL="1241425" lvl="2" indent="-287338" eaLnBrk="1" hangingPunct="1">
              <a:spcBef>
                <a:spcPct val="20000"/>
              </a:spcBef>
              <a:buChar char="•"/>
              <a:defRPr sz="2000">
                <a:latin typeface="+mn-lt"/>
              </a:defRPr>
            </a:lvl3pPr>
            <a:lvl4pPr marL="1719263" lvl="3" indent="-287338" eaLnBrk="1" hangingPunct="1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195513" lvl="4" indent="-285750" eaLnBrk="1" hangingPunct="1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652713" indent="-28575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3109913" indent="-28575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567113" indent="-28575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4024313" indent="-28575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sz="1800" dirty="0">
                <a:latin typeface="Helvetica" pitchFamily="2" charset="0"/>
                <a:cs typeface="Arial" panose="020B0604020202020204" pitchFamily="34" charset="0"/>
              </a:rPr>
              <a:t>Move-up</a:t>
            </a:r>
          </a:p>
        </p:txBody>
      </p:sp>
      <p:sp>
        <p:nvSpPr>
          <p:cNvPr id="16" name="TextBox 15"/>
          <p:cNvSpPr txBox="1">
            <a:spLocks/>
          </p:cNvSpPr>
          <p:nvPr/>
        </p:nvSpPr>
        <p:spPr>
          <a:xfrm>
            <a:off x="2016086" y="2985900"/>
            <a:ext cx="26999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85750" lvl="0" indent="-285750" eaLnBrk="1" hangingPunct="1">
              <a:spcBef>
                <a:spcPct val="75000"/>
              </a:spcBef>
              <a:buSzPct val="100000"/>
              <a:buFont typeface="Arial" pitchFamily="34" charset="0"/>
              <a:buChar char="•"/>
              <a:defRPr sz="2000">
                <a:latin typeface="+mn-lt"/>
              </a:defRPr>
            </a:lvl1pPr>
            <a:lvl2pPr marL="763588" lvl="1" indent="-287338" eaLnBrk="1" hangingPunct="1">
              <a:spcBef>
                <a:spcPct val="30000"/>
              </a:spcBef>
              <a:buChar char="–"/>
              <a:defRPr sz="2000">
                <a:latin typeface="+mn-lt"/>
              </a:defRPr>
            </a:lvl2pPr>
            <a:lvl3pPr marL="1241425" lvl="2" indent="-287338" eaLnBrk="1" hangingPunct="1">
              <a:spcBef>
                <a:spcPct val="20000"/>
              </a:spcBef>
              <a:buChar char="•"/>
              <a:defRPr sz="2000">
                <a:latin typeface="+mn-lt"/>
              </a:defRPr>
            </a:lvl3pPr>
            <a:lvl4pPr marL="1719263" lvl="3" indent="-287338" eaLnBrk="1" hangingPunct="1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195513" lvl="4" indent="-285750" eaLnBrk="1" hangingPunct="1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652713" indent="-28575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3109913" indent="-28575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567113" indent="-28575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4024313" indent="-28575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sz="1800" dirty="0">
                <a:latin typeface="Helvetica" pitchFamily="2" charset="0"/>
                <a:cs typeface="Arial" panose="020B0604020202020204" pitchFamily="34" charset="0"/>
              </a:rPr>
              <a:t>Vision</a:t>
            </a:r>
          </a:p>
        </p:txBody>
      </p:sp>
    </p:spTree>
    <p:extLst>
      <p:ext uri="{BB962C8B-B14F-4D97-AF65-F5344CB8AC3E}">
        <p14:creationId xmlns:p14="http://schemas.microsoft.com/office/powerpoint/2010/main" val="17702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546962-3B15-4816-AB8B-B4011A828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076" y="1362269"/>
            <a:ext cx="6076924" cy="3834882"/>
          </a:xfrm>
          <a:prstGeom prst="rect">
            <a:avLst/>
          </a:prstGeom>
        </p:spPr>
      </p:pic>
      <p:pic>
        <p:nvPicPr>
          <p:cNvPr id="9" name="Picture 8" descr="A picture containing water, outdoor, boat, watercraft&#10;&#10;Description automatically generated">
            <a:extLst>
              <a:ext uri="{FF2B5EF4-FFF2-40B4-BE49-F238E27FC236}">
                <a16:creationId xmlns:a16="http://schemas.microsoft.com/office/drawing/2014/main" id="{BCA1CF22-F4E6-4A8E-B0D3-532D2FDA8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96000" y="1362269"/>
            <a:ext cx="6135811" cy="383488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423A43C-0A70-42B0-9DF3-72C3A1405E14}"/>
              </a:ext>
            </a:extLst>
          </p:cNvPr>
          <p:cNvSpPr txBox="1">
            <a:spLocks/>
          </p:cNvSpPr>
          <p:nvPr/>
        </p:nvSpPr>
        <p:spPr>
          <a:xfrm>
            <a:off x="879117" y="399784"/>
            <a:ext cx="7366000" cy="130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Structure Determines Performance</a:t>
            </a:r>
          </a:p>
        </p:txBody>
      </p:sp>
    </p:spTree>
    <p:extLst>
      <p:ext uri="{BB962C8B-B14F-4D97-AF65-F5344CB8AC3E}">
        <p14:creationId xmlns:p14="http://schemas.microsoft.com/office/powerpoint/2010/main" val="727534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3128</TotalTime>
  <Words>857</Words>
  <Application>Microsoft Office PowerPoint</Application>
  <PresentationFormat>Widescreen</PresentationFormat>
  <Paragraphs>276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Calibri</vt:lpstr>
      <vt:lpstr>Calibri Light</vt:lpstr>
      <vt:lpstr>Corbel</vt:lpstr>
      <vt:lpstr>Helvetica</vt:lpstr>
      <vt:lpstr>Helvetica Light</vt:lpstr>
      <vt:lpstr>Imago</vt:lpstr>
      <vt:lpstr>Rockwell</vt:lpstr>
      <vt:lpstr>Symbol</vt:lpstr>
      <vt:lpstr>Office Theme</vt:lpstr>
      <vt:lpstr>1_Office Theme</vt:lpstr>
      <vt:lpstr>PowerPoint Presentation</vt:lpstr>
      <vt:lpstr>Session Objectives:</vt:lpstr>
      <vt:lpstr>PowerPoint Presentation</vt:lpstr>
      <vt:lpstr>Complexity Inside Vs. Complexity Outside</vt:lpstr>
      <vt:lpstr>Expanding Your Range</vt:lpstr>
      <vt:lpstr>PowerPoint Presentation</vt:lpstr>
      <vt:lpstr>The Leadership Circle Profile Graph Report</vt:lpstr>
      <vt:lpstr>A Natural Tension</vt:lpstr>
      <vt:lpstr>PowerPoint Presentation</vt:lpstr>
      <vt:lpstr>PowerPoint Presentation</vt:lpstr>
      <vt:lpstr>Creative &amp; Reactive</vt:lpstr>
      <vt:lpstr>People &amp; Task</vt:lpstr>
      <vt:lpstr>PowerPoint Presentation</vt:lpstr>
      <vt:lpstr>Reactive Tendencies</vt:lpstr>
      <vt:lpstr>PowerPoint Presentation</vt:lpstr>
      <vt:lpstr>PowerPoint Presentation</vt:lpstr>
      <vt:lpstr>PowerPoint Presentation</vt:lpstr>
      <vt:lpstr>Kintsugi</vt:lpstr>
      <vt:lpstr>PowerPoint Presentation</vt:lpstr>
      <vt:lpstr>Small Group Discussion</vt:lpstr>
      <vt:lpstr>Deeper Dive on Reactive</vt:lpstr>
      <vt:lpstr>Gifts in the Reactive</vt:lpstr>
      <vt:lpstr>PowerPoint Presentation</vt:lpstr>
      <vt:lpstr>Internalizing the concepts</vt:lpstr>
      <vt:lpstr>What’s Next?</vt:lpstr>
      <vt:lpstr>LDP     |    K.I.S.S.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Sandy Swider</dc:creator>
  <cp:lastModifiedBy>Sandy Swider</cp:lastModifiedBy>
  <cp:revision>3</cp:revision>
  <dcterms:created xsi:type="dcterms:W3CDTF">2020-10-30T14:54:10Z</dcterms:created>
  <dcterms:modified xsi:type="dcterms:W3CDTF">2020-11-02T17:20:52Z</dcterms:modified>
</cp:coreProperties>
</file>