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45"/>
  </p:notesMasterIdLst>
  <p:sldIdLst>
    <p:sldId id="2222" r:id="rId3"/>
    <p:sldId id="770" r:id="rId4"/>
    <p:sldId id="263" r:id="rId5"/>
    <p:sldId id="2275" r:id="rId6"/>
    <p:sldId id="2273" r:id="rId7"/>
    <p:sldId id="2297" r:id="rId8"/>
    <p:sldId id="2282" r:id="rId9"/>
    <p:sldId id="2283" r:id="rId10"/>
    <p:sldId id="2276" r:id="rId11"/>
    <p:sldId id="2277" r:id="rId12"/>
    <p:sldId id="2278" r:id="rId13"/>
    <p:sldId id="2279" r:id="rId14"/>
    <p:sldId id="2280" r:id="rId15"/>
    <p:sldId id="2281" r:id="rId16"/>
    <p:sldId id="2185" r:id="rId17"/>
    <p:sldId id="344" r:id="rId18"/>
    <p:sldId id="2264" r:id="rId19"/>
    <p:sldId id="2285" r:id="rId20"/>
    <p:sldId id="758" r:id="rId21"/>
    <p:sldId id="2290" r:id="rId22"/>
    <p:sldId id="2291" r:id="rId23"/>
    <p:sldId id="2293" r:id="rId24"/>
    <p:sldId id="2294" r:id="rId25"/>
    <p:sldId id="299" r:id="rId26"/>
    <p:sldId id="2246" r:id="rId27"/>
    <p:sldId id="2247" r:id="rId28"/>
    <p:sldId id="2249" r:id="rId29"/>
    <p:sldId id="2248" r:id="rId30"/>
    <p:sldId id="2292" r:id="rId31"/>
    <p:sldId id="2269" r:id="rId32"/>
    <p:sldId id="2295" r:id="rId33"/>
    <p:sldId id="2296" r:id="rId34"/>
    <p:sldId id="2286" r:id="rId35"/>
    <p:sldId id="2274" r:id="rId36"/>
    <p:sldId id="269" r:id="rId37"/>
    <p:sldId id="2289" r:id="rId38"/>
    <p:sldId id="2250" r:id="rId39"/>
    <p:sldId id="2181" r:id="rId40"/>
    <p:sldId id="2251" r:id="rId41"/>
    <p:sldId id="2193" r:id="rId42"/>
    <p:sldId id="2256" r:id="rId43"/>
    <p:sldId id="2255" r:id="rId4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8F4"/>
    <a:srgbClr val="09A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28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4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3:29.44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6:29.46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6:30.24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3:30.16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3:32.84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3:33.36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3:33.74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1,'0'3,"0"2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3:34.12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3:34.58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0,'0'4,"0"5,0 8,0 5,0-1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6:28.39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9,'0'-3,"0"-2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03T22:26:28.90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46A9CC3-CE5D-4DCC-81EA-5C8EE9866399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EC6867F-BCAB-44E4-A669-8471259B2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4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6075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5626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8864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3A2B5FB-255A-4063-8261-178E7A821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3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194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dirty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03F5FF-702D-4B1D-9812-5250497EEFF3}" type="slidenum">
              <a:rPr lang="en-AU">
                <a:solidFill>
                  <a:prstClr val="black"/>
                </a:solidFill>
              </a:rPr>
              <a:pPr/>
              <a:t>42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u="sng" dirty="0">
                <a:effectLst/>
                <a:latin typeface="Helvetica" pitchFamily="2" charset="0"/>
                <a:ea typeface="Times New Roman" panose="02020603050405020304" pitchFamily="18" charset="0"/>
              </a:rPr>
              <a:t>INTRO….Group Sessions: Best Practices: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Best Practices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March 2020 – TLC moved all certifications to virtual.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Some of the lessons learned: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 dirty="0"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Helvetica" pitchFamily="2" charset="0"/>
                <a:ea typeface="Calibri" panose="020F0502020204030204" pitchFamily="34" charset="0"/>
              </a:rPr>
              <a:t>Mike REVEAL next slide…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6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u="sng" dirty="0">
                <a:effectLst/>
                <a:latin typeface="Helvetica" pitchFamily="2" charset="0"/>
                <a:ea typeface="Times New Roman" panose="02020603050405020304" pitchFamily="18" charset="0"/>
              </a:rPr>
              <a:t>INTRO….Group Sessions: Best Practices: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Best Practices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March 2020 – TLC moved all certifications to virtual.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Helvetica" pitchFamily="2" charset="0"/>
                <a:ea typeface="Times New Roman" panose="02020603050405020304" pitchFamily="18" charset="0"/>
              </a:rPr>
              <a:t>Some of the lessons learned: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 dirty="0"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Helvetica" pitchFamily="2" charset="0"/>
                <a:ea typeface="Calibri" panose="020F0502020204030204" pitchFamily="34" charset="0"/>
              </a:rPr>
              <a:t>Mike REVEAL next slide…</a:t>
            </a:r>
            <a:endParaRPr lang="en-US" sz="11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63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Learning Objective 1</a:t>
            </a:r>
            <a:r>
              <a:rPr lang="en-US" dirty="0"/>
              <a:t>: for participants to appreciate how humor can be a sign of some healthy Subject/Object differentiation (poking some fun at my own pattern). This can be useful in opening up more curiosity, compassion, and experimentation. </a:t>
            </a:r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984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5AA6-0AFC-4C50-BF6D-F71DA842ECD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27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effectLst/>
                <a:latin typeface="Helvetica" pitchFamily="2" charset="0"/>
                <a:ea typeface="Times New Roman" panose="02020603050405020304" pitchFamily="18" charset="0"/>
              </a:rPr>
              <a:t>One on One - Leadership Circle Debrief: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</a:rPr>
              <a:t>Orientation to Model Prior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</a:rPr>
              <a:t>Email Feedback Reports and Profile Interpretation Manual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</a:rPr>
              <a:t>Mike Screen Shot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</a:rPr>
              <a:t>Screen Sharing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7E526F4-CC3E-4079-A83E-939CDFE0894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82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4739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6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E7E526F4-CC3E-4079-A83E-939CDFE08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1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Learning Objective 1</a:t>
            </a:r>
            <a:r>
              <a:rPr lang="en-US" dirty="0"/>
              <a:t>: for participants to appreciate how humor can be a sign of some healthy Subject/Object differentiation (poking some fun at my own pattern). This can be useful in opening up more curiosity, compassion, and experimentation. </a:t>
            </a:r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526F4-CC3E-4079-A83E-939CDFE0894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7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C9A0-A124-4A59-BFCD-4CD5BF428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E04D6-2933-45C4-B51D-0AE8D396F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15029-8EFF-42B3-906C-B90C062D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5695B-A825-4E84-9CF6-F048A1D4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CC8BC-87B5-4BD3-A1A5-5B8E2219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1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3B22-AEA5-4F16-B914-87B03A6D2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E7869-381D-448B-8A02-721035AAC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1EC32-0C8D-4FBD-8F01-2CE7D2CB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DE684-3C06-4A7E-AFBE-99F4E276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6D868-E6B4-424C-B818-CBB23B63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F49A01-3A27-40A1-8989-95C45A0A0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1AE69-95A4-4589-978D-8743DEE86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CE49F-FFD5-4D05-8E4E-DB9A466F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CB2A6-90DF-40B7-A1C2-745E39E0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9F41C-8DFC-4B44-8957-61F20836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ngerine-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11F47-88DB-544D-A3F9-595115015917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19DC4C-1E8F-1841-8921-5930011080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87252"/>
            <a:ext cx="2132215" cy="635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5625B-7576-CC40-BDDF-8EDADB3D3727}"/>
              </a:ext>
            </a:extLst>
          </p:cNvPr>
          <p:cNvSpPr txBox="1"/>
          <p:nvPr userDrawn="1"/>
        </p:nvSpPr>
        <p:spPr>
          <a:xfrm>
            <a:off x="5676900" y="63216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90F67D-F5F8-4946-9CB2-57E445246840}" type="slidenum">
              <a:rPr lang="en-US" sz="1400" b="0" i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</a:rPr>
              <a:pPr algn="ctr"/>
              <a:t>‹#›</a:t>
            </a:fld>
            <a:endParaRPr lang="en-US" sz="1400" b="0" i="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EB62-EBC2-C04E-BBBC-3CBBCB29576A}"/>
              </a:ext>
            </a:extLst>
          </p:cNvPr>
          <p:cNvSpPr txBox="1"/>
          <p:nvPr userDrawn="1"/>
        </p:nvSpPr>
        <p:spPr>
          <a:xfrm>
            <a:off x="533400" y="635132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© The Leadership Circle | All Rights Reserved</a:t>
            </a:r>
          </a:p>
          <a:p>
            <a:endParaRPr lang="en-US" sz="500" b="0" i="0" dirty="0">
              <a:solidFill>
                <a:schemeClr val="tx1">
                  <a:lumMod val="7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1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ngerin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28" y="208062"/>
            <a:ext cx="11407344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41C83D-952A-054C-8651-21013B8935AD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AFFF9A-1025-964F-B861-B557093A6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87252"/>
            <a:ext cx="2132215" cy="635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7C5BC-B114-594D-99C3-EE64FDE57327}"/>
              </a:ext>
            </a:extLst>
          </p:cNvPr>
          <p:cNvSpPr txBox="1"/>
          <p:nvPr userDrawn="1"/>
        </p:nvSpPr>
        <p:spPr>
          <a:xfrm>
            <a:off x="392328" y="6389798"/>
            <a:ext cx="280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latin typeface="Helvetica Light" panose="020B0403020202020204" pitchFamily="34" charset="0"/>
              </a:rPr>
              <a:t>© The Leadership Circle |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D6678-BCC2-4340-8E7C-E6DD6E1D1923}"/>
              </a:ext>
            </a:extLst>
          </p:cNvPr>
          <p:cNvSpPr txBox="1"/>
          <p:nvPr userDrawn="1"/>
        </p:nvSpPr>
        <p:spPr>
          <a:xfrm>
            <a:off x="5753100" y="636671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C081C53-43F7-354B-B9B8-5FE7A5399761}" type="slidenum">
              <a:rPr lang="en-US" sz="1200" b="0" i="0" smtClean="0">
                <a:latin typeface="Helvetica Light" panose="020B0403020202020204" pitchFamily="34" charset="0"/>
              </a:rPr>
              <a:pPr algn="ctr"/>
              <a:t>‹#›</a:t>
            </a:fld>
            <a:endParaRPr lang="en-US" sz="1200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4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ngerin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088" y="2057400"/>
            <a:ext cx="6522112" cy="1828800"/>
          </a:xfrm>
        </p:spPr>
        <p:txBody>
          <a:bodyPr anchor="ctr"/>
          <a:lstStyle>
            <a:lvl1pPr algn="l">
              <a:defRPr sz="4000" b="0" cap="all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FBFF8E-F4C9-F847-8549-695F1FC3D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r="27922"/>
          <a:stretch/>
        </p:blipFill>
        <p:spPr>
          <a:xfrm>
            <a:off x="0" y="0"/>
            <a:ext cx="4542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76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ngerine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399"/>
            <a:ext cx="10566400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3600" y="1600201"/>
            <a:ext cx="4368800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2800" y="1600200"/>
            <a:ext cx="6299200" cy="403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87252"/>
            <a:ext cx="2132215" cy="635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50AE38-5AC0-B84A-9A3C-649A5E0F5DBC}"/>
              </a:ext>
            </a:extLst>
          </p:cNvPr>
          <p:cNvSpPr txBox="1"/>
          <p:nvPr userDrawn="1"/>
        </p:nvSpPr>
        <p:spPr>
          <a:xfrm>
            <a:off x="5676900" y="632162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90F67D-F5F8-4946-9CB2-57E445246840}" type="slidenum">
              <a:rPr lang="en-US" sz="1400" b="0" i="0" smtClean="0">
                <a:solidFill>
                  <a:schemeClr val="tx1">
                    <a:lumMod val="75000"/>
                  </a:schemeClr>
                </a:solidFill>
                <a:latin typeface="Helvetica Light" panose="020B0403020202020204" pitchFamily="34" charset="0"/>
              </a:rPr>
              <a:pPr algn="ctr"/>
              <a:t>‹#›</a:t>
            </a:fld>
            <a:endParaRPr lang="en-US" sz="1400" b="0" i="0" dirty="0">
              <a:solidFill>
                <a:schemeClr val="tx1">
                  <a:lumMod val="75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9DDC6-FFF2-DD4A-8FC6-1F96ED714E8F}"/>
              </a:ext>
            </a:extLst>
          </p:cNvPr>
          <p:cNvSpPr txBox="1"/>
          <p:nvPr userDrawn="1"/>
        </p:nvSpPr>
        <p:spPr>
          <a:xfrm>
            <a:off x="533400" y="635132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© The Leadership Circle | All Rights Reserved</a:t>
            </a:r>
          </a:p>
          <a:p>
            <a:endParaRPr lang="en-US" sz="500" b="0" i="0" dirty="0">
              <a:solidFill>
                <a:schemeClr val="tx1">
                  <a:lumMod val="7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74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3611" y="0"/>
            <a:ext cx="12192000" cy="6858000"/>
          </a:xfrm>
          <a:prstGeom prst="rect">
            <a:avLst/>
          </a:prstGeom>
          <a:solidFill>
            <a:srgbClr val="F3A05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485221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64897"/>
            <a:ext cx="9144000" cy="1289275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If there is not subtitle, delete this box and center the Title box vertically on the page.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72" y="5409398"/>
            <a:ext cx="3498257" cy="10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5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58E2B82-C793-6144-9F5C-3782B7DF97A0}" type="datetime4">
              <a:rPr lang="en-US" smtClean="0"/>
              <a:t>December 16,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2811853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A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5C11F7E4-2774-5542-ABB2-02B99C7AC146}" type="datetime4">
              <a:rPr lang="en-US" smtClean="0"/>
              <a:pPr/>
              <a:t>December 16, 2020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64" y="6397719"/>
            <a:ext cx="1316121" cy="3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96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BC3C49A-8001-EB44-9346-28BE21CDEB33}" type="datetime4">
              <a:rPr lang="en-US" smtClean="0"/>
              <a:pPr/>
              <a:t>December 16,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62729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846F-7A61-403F-BC48-D31ED33E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C5B7-22BB-4D6E-9674-D29CD7FED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ACB55-530D-4266-93FD-2DF553FC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FA962-2038-47A7-ABCC-B1A122F8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B84C9-58ED-4D41-8B9F-5A7A68BA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1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1F48-375B-6C48-9145-1BDC6F038D77}" type="datetime4">
              <a:rPr lang="en-US" smtClean="0"/>
              <a:t>December 16,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926637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AFE7-9F75-2745-BC92-7A0BC4B3A4FA}" type="datetime4">
              <a:rPr lang="en-US" smtClean="0"/>
              <a:t>December 16,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2485991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6CC00-696C-CB46-BAE0-EEFDA1F2D34E}" type="datetime4">
              <a:rPr lang="en-US" smtClean="0"/>
              <a:t>December 16,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470839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0241-CDAB-AC41-BAA2-E0C54171FB6C}" type="datetime4">
              <a:rPr lang="en-US" smtClean="0"/>
              <a:t>December 16,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361588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9010-86C6-B342-A886-C94BB23F2010}" type="datetime4">
              <a:rPr lang="en-US" smtClean="0"/>
              <a:t>December 16,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8908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FD7D-5BF4-D740-AD82-70CCF96E8FAE}" type="datetime4">
              <a:rPr lang="en-US" smtClean="0"/>
              <a:t>December 16,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2734133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6DA-8AEC-7B4C-A2A4-DA86F8647727}" type="datetime4">
              <a:rPr lang="en-US" smtClean="0"/>
              <a:t>December 16,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222703"/>
            <a:ext cx="5054600" cy="317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Chapter or Section Name</a:t>
            </a:r>
          </a:p>
        </p:txBody>
      </p:sp>
    </p:spTree>
    <p:extLst>
      <p:ext uri="{BB962C8B-B14F-4D97-AF65-F5344CB8AC3E}">
        <p14:creationId xmlns:p14="http://schemas.microsoft.com/office/powerpoint/2010/main" val="1236262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ngerine-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28" y="208062"/>
            <a:ext cx="11407344" cy="533400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41C83D-952A-054C-8651-21013B8935AD}"/>
              </a:ext>
            </a:extLst>
          </p:cNvPr>
          <p:cNvSpPr/>
          <p:nvPr userDrawn="1"/>
        </p:nvSpPr>
        <p:spPr>
          <a:xfrm>
            <a:off x="1" y="6172201"/>
            <a:ext cx="12192001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 Light" panose="020B0403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AFFF9A-1025-964F-B861-B557093A6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187252"/>
            <a:ext cx="2132215" cy="635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7C5BC-B114-594D-99C3-EE64FDE57327}"/>
              </a:ext>
            </a:extLst>
          </p:cNvPr>
          <p:cNvSpPr txBox="1"/>
          <p:nvPr userDrawn="1"/>
        </p:nvSpPr>
        <p:spPr>
          <a:xfrm>
            <a:off x="392328" y="6389798"/>
            <a:ext cx="2808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latin typeface="Helvetica Light" panose="020B0403020202020204" pitchFamily="34" charset="0"/>
              </a:rPr>
              <a:t>© The Leadership Circle |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D6678-BCC2-4340-8E7C-E6DD6E1D1923}"/>
              </a:ext>
            </a:extLst>
          </p:cNvPr>
          <p:cNvSpPr txBox="1"/>
          <p:nvPr userDrawn="1"/>
        </p:nvSpPr>
        <p:spPr>
          <a:xfrm>
            <a:off x="5753100" y="636671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C081C53-43F7-354B-B9B8-5FE7A5399761}" type="slidenum">
              <a:rPr lang="en-US" sz="1200" b="0" i="0" smtClean="0">
                <a:latin typeface="Helvetica Light" panose="020B0403020202020204" pitchFamily="34" charset="0"/>
              </a:rPr>
              <a:pPr algn="ctr"/>
              <a:t>‹#›</a:t>
            </a:fld>
            <a:endParaRPr lang="en-US" sz="1200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29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C78E-78ED-40BD-AB4C-218BB69BA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31779-7933-4ED3-864B-2E037988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B7051-4134-468E-9B2D-930EC901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C455E-3F91-46C0-AF04-F29BAA4D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C6B44-1EF3-4EEB-AD66-1A34F7B2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4CEE-5960-4EA5-A0C9-3875B259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5163-EB36-4F13-9161-973B66BB8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C58EB-1EDF-41A4-91A1-5DAE36899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43CEB-17BD-438B-9BD3-10A201EE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79C08-29FB-4FCE-BF4B-A356ED42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0276B-A329-428B-BE1A-1C21959A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9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8B71D-F993-4CB0-B064-85FB5854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D9B0-D83A-4BA6-ABD0-B1ADE15A7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1131D-E6B7-4013-B30F-FA3055E45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17700-8104-4FDC-8900-B0E32E024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4FF1E-C80C-4D3B-8B8E-CFF2066E3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3315B-4D62-4053-A51A-1C682193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8783D-9365-4AFF-9983-69E34D2B0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83C56-345D-4E2F-904C-6B2BA163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8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A895-9441-4028-AAB3-222913D0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0950D-B626-4F98-962F-49F65586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71341-708D-44DD-AD83-4D239E77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4445E-5031-46A6-B353-AD95D9B3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7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8BD237-91BA-4BD2-8777-966740061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5B139-9D23-48D9-A7D2-F57C2193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357B2-EED9-4024-A896-EFB596C2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4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6A82-F74C-4960-A45E-831ED883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44F2D-9B3A-4E36-A087-898238B83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FEAB0-3653-48CB-85EA-9863BA40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27944-ED9B-4FD9-A4D7-9958C593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DC80F-65ED-44CD-9608-B39B874AA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4189C-A11E-46D4-87DC-7F475EBE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3089-42E7-47C9-96B8-81E0DCF0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E5DA58-697C-44C7-B8CA-F256A46DC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68B7E-CF1A-470C-8201-F6D53B993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56379-6B43-4F02-A601-31253FA7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52877-A1CC-435D-AA53-26061178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6A152-00CE-41C3-9C1B-65FB4DAA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C9CB4-BD6B-459C-8D81-4D9A28560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F6C89-EC59-42E9-B8D1-E3379708A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232F4-D948-44F3-8764-5F4287DCA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D2AF0-E0CC-4488-8B64-187282E61BB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54320-C487-4C7A-903F-E24870EA0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341C7-3AF2-4B22-8B3F-9843D6D34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ADB19-D514-4093-BC60-4E7E8AA6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8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90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11901"/>
            <a:ext cx="12192000" cy="546100"/>
          </a:xfrm>
          <a:prstGeom prst="rect">
            <a:avLst/>
          </a:prstGeom>
          <a:solidFill>
            <a:srgbClr val="5F6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0202"/>
            <a:ext cx="10515600" cy="1150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998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48525713-47A3-CB4E-9F12-5CD302B48B42}" type="datetime4">
              <a:rPr lang="en-US" smtClean="0"/>
              <a:pPr/>
              <a:t>December 16, 2020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817258" y="6408967"/>
            <a:ext cx="4557487" cy="356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1" i="0" kern="1200">
                <a:solidFill>
                  <a:srgbClr val="00464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Presentation Title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1" y="101600"/>
            <a:ext cx="572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 i="0">
                <a:solidFill>
                  <a:srgbClr val="F3A052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Chapter or Section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64" y="6397719"/>
            <a:ext cx="1316121" cy="3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7" r:id="rId12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F6264"/>
          </a:solidFill>
          <a:latin typeface="Helvetica" charset="0"/>
          <a:ea typeface="Helvetica" charset="0"/>
          <a:cs typeface="Helvetic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10.png"/><Relationship Id="rId18" Type="http://schemas.openxmlformats.org/officeDocument/2006/relationships/image" Target="../media/image3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7.xml"/><Relationship Id="rId17" Type="http://schemas.openxmlformats.org/officeDocument/2006/relationships/customXml" Target="../ink/ink11.xml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5" Type="http://schemas.openxmlformats.org/officeDocument/2006/relationships/image" Target="../media/image90.png"/><Relationship Id="rId15" Type="http://schemas.openxmlformats.org/officeDocument/2006/relationships/customXml" Target="../ink/ink9.xml"/><Relationship Id="rId10" Type="http://schemas.openxmlformats.org/officeDocument/2006/relationships/image" Target="../media/image100.png"/><Relationship Id="rId9" Type="http://schemas.openxmlformats.org/officeDocument/2006/relationships/customXml" Target="../ink/ink5.xml"/><Relationship Id="rId14" Type="http://schemas.openxmlformats.org/officeDocument/2006/relationships/customXml" Target="../ink/ink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21B6249-1E3B-44AE-8D7F-DE01B11B3C20}"/>
              </a:ext>
            </a:extLst>
          </p:cNvPr>
          <p:cNvSpPr txBox="1">
            <a:spLocks/>
          </p:cNvSpPr>
          <p:nvPr/>
        </p:nvSpPr>
        <p:spPr>
          <a:xfrm>
            <a:off x="1090569" y="1524000"/>
            <a:ext cx="9307375" cy="1293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algn="ctr"/>
            <a:r>
              <a:rPr lang="en-US" sz="2800" dirty="0"/>
              <a:t>FEMA Region X</a:t>
            </a:r>
            <a:br>
              <a:rPr lang="en-US" sz="2800" dirty="0"/>
            </a:br>
            <a:r>
              <a:rPr lang="en-US" sz="2800" dirty="0"/>
              <a:t>Leadership Development Program</a:t>
            </a:r>
          </a:p>
          <a:p>
            <a:pPr algn="ctr"/>
            <a:r>
              <a:rPr lang="en-US" sz="2800" dirty="0"/>
              <a:t>Group Session #2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97697FE6-831E-41C2-A73B-DE14A15403C3}"/>
              </a:ext>
            </a:extLst>
          </p:cNvPr>
          <p:cNvSpPr txBox="1">
            <a:spLocks/>
          </p:cNvSpPr>
          <p:nvPr/>
        </p:nvSpPr>
        <p:spPr>
          <a:xfrm>
            <a:off x="1538683" y="3005824"/>
            <a:ext cx="8411146" cy="31926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F6264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latin typeface="Helvetica" pitchFamily="2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000" dirty="0">
              <a:latin typeface="Helvetica" pitchFamily="2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Helvetica" pitchFamily="2" charset="0"/>
                <a:ea typeface="Calibri" panose="020F0502020204030204" pitchFamily="34" charset="0"/>
              </a:rPr>
              <a:t>Leading Through Change: Sustaining Energy</a:t>
            </a:r>
          </a:p>
          <a:p>
            <a:pPr marL="0" indent="0" algn="ctr">
              <a:buNone/>
            </a:pPr>
            <a:endParaRPr lang="en-US" sz="3200" dirty="0">
              <a:latin typeface="Helvetica" pitchFamily="2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000" dirty="0">
                <a:latin typeface="Helvetica" pitchFamily="2" charset="0"/>
                <a:ea typeface="Calibri" panose="020F0502020204030204" pitchFamily="34" charset="0"/>
              </a:rPr>
              <a:t>Mike O'Connor &amp; Sandy Swider</a:t>
            </a:r>
            <a:br>
              <a:rPr lang="en-US" sz="2000" dirty="0">
                <a:latin typeface="Helvetica" panose="020B0604020202020204" pitchFamily="34" charset="0"/>
                <a:ea typeface="Calibri" panose="020F0502020204030204" pitchFamily="34" charset="0"/>
              </a:rPr>
            </a:br>
            <a:r>
              <a:rPr lang="en-US" sz="2000" dirty="0">
                <a:latin typeface="Helvetica" pitchFamily="2" charset="0"/>
                <a:ea typeface="Calibri" panose="020F0502020204030204" pitchFamily="34" charset="0"/>
              </a:rPr>
              <a:t>December 2020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3BD7D-730F-455F-B2AA-5D26C0342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585" y="5142093"/>
            <a:ext cx="2256035" cy="8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F52E-A926-45AC-9A52-BA401101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Tendencies: Self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3D656-20C7-4FFE-9329-60B1A06DA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Mindset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6063-A0F5-4D09-BE98-3D11ADF9D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114695" cy="3684588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i="1" dirty="0"/>
              <a:t>Cling onto old stories or beliefs as a source of stability</a:t>
            </a:r>
          </a:p>
          <a:p>
            <a:r>
              <a:rPr lang="en-US" sz="2000" i="1" dirty="0"/>
              <a:t>Martyr ourselves: get sucked into drama, gossip or negative self-talk</a:t>
            </a:r>
          </a:p>
          <a:p>
            <a:r>
              <a:rPr lang="en-US" sz="2000" i="1" dirty="0"/>
              <a:t>Pretend that “this too shall pass”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FEA4-304E-464D-84A6-255EE8EAF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0765" y="1681163"/>
            <a:ext cx="6284624" cy="823912"/>
          </a:xfrm>
        </p:spPr>
        <p:txBody>
          <a:bodyPr/>
          <a:lstStyle/>
          <a:p>
            <a:r>
              <a:rPr lang="en-US" dirty="0"/>
              <a:t>Creative Mindset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F74B8-9FDA-47BB-9356-E2708A1F2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75761" y="2505075"/>
            <a:ext cx="6379627" cy="36845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Accept that old beliefs are no longer serving us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(Systems Awareness)</a:t>
            </a:r>
          </a:p>
          <a:p>
            <a:r>
              <a:rPr lang="en-US" dirty="0"/>
              <a:t>Invest in our own resilience (mindset, health, interests)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(Creative Mindset)</a:t>
            </a:r>
          </a:p>
          <a:p>
            <a:r>
              <a:rPr lang="en-US" dirty="0"/>
              <a:t>Confront the realities and plan accordingly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(Authenticity)</a:t>
            </a:r>
          </a:p>
        </p:txBody>
      </p:sp>
    </p:spTree>
    <p:extLst>
      <p:ext uri="{BB962C8B-B14F-4D97-AF65-F5344CB8AC3E}">
        <p14:creationId xmlns:p14="http://schemas.microsoft.com/office/powerpoint/2010/main" val="172660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F52E-A926-45AC-9A52-BA401101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Tendencies: Approach to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3D656-20C7-4FFE-9329-60B1A06DA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Mindset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6063-A0F5-4D09-BE98-3D11ADF9D8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swept along with the issue of the day</a:t>
            </a:r>
          </a:p>
          <a:p>
            <a:endParaRPr lang="en-US" dirty="0"/>
          </a:p>
          <a:p>
            <a:r>
              <a:rPr lang="en-US" dirty="0"/>
              <a:t>Tend to that which is right in front of you</a:t>
            </a:r>
          </a:p>
          <a:p>
            <a:endParaRPr lang="en-US" dirty="0"/>
          </a:p>
          <a:p>
            <a:r>
              <a:rPr lang="en-US" dirty="0"/>
              <a:t>Do it yourself, so it gets done right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43F673-D6F9-470D-930B-78645EEB90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94279" y="2758966"/>
            <a:ext cx="5139030" cy="44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95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F52E-A926-45AC-9A52-BA401101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Tendencies: Approach to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3D656-20C7-4FFE-9329-60B1A06DA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Mindset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6063-A0F5-4D09-BE98-3D11ADF9D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683823"/>
            <a:ext cx="2936564" cy="3505839"/>
          </a:xfrm>
        </p:spPr>
        <p:txBody>
          <a:bodyPr>
            <a:normAutofit lnSpcReduction="10000"/>
          </a:bodyPr>
          <a:lstStyle/>
          <a:p>
            <a:endParaRPr lang="en-US" sz="2000" dirty="0"/>
          </a:p>
          <a:p>
            <a:r>
              <a:rPr lang="en-US" sz="2000" i="1" dirty="0"/>
              <a:t>Get swept along with the issue of the day</a:t>
            </a:r>
          </a:p>
          <a:p>
            <a:endParaRPr lang="en-US" sz="2000" i="1" dirty="0"/>
          </a:p>
          <a:p>
            <a:r>
              <a:rPr lang="en-US" sz="2000" i="1" dirty="0"/>
              <a:t>Tend to that which is right in front of you</a:t>
            </a:r>
          </a:p>
          <a:p>
            <a:endParaRPr lang="en-US" sz="2000" i="1" dirty="0"/>
          </a:p>
          <a:p>
            <a:r>
              <a:rPr lang="en-US" sz="2000" i="1" dirty="0"/>
              <a:t>Do it yourself, so it gets done right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FEA4-304E-464D-84A6-255EE8EAF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1392" y="1681163"/>
            <a:ext cx="6153996" cy="823912"/>
          </a:xfrm>
        </p:spPr>
        <p:txBody>
          <a:bodyPr/>
          <a:lstStyle/>
          <a:p>
            <a:r>
              <a:rPr lang="en-US" dirty="0"/>
              <a:t>Creative Mindset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F74B8-9FDA-47BB-9356-E2708A1F2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5127" y="2505075"/>
            <a:ext cx="6700261" cy="3684588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r>
              <a:rPr lang="en-US" sz="2400" dirty="0"/>
              <a:t>Stay true to Vision and Purpose. Get clarity on the facts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(Achieving)</a:t>
            </a:r>
          </a:p>
          <a:p>
            <a:endParaRPr lang="en-US" sz="2400" dirty="0"/>
          </a:p>
          <a:p>
            <a:r>
              <a:rPr lang="en-US" sz="2400" dirty="0"/>
              <a:t>Step back and look at long-term goals. Proactively tend to your energy levels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(Systems Awareness).</a:t>
            </a: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/>
              <a:t>Invest in others: Delegate, Train and Develop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(Mentoring and Development)</a:t>
            </a:r>
          </a:p>
        </p:txBody>
      </p:sp>
    </p:spTree>
    <p:extLst>
      <p:ext uri="{BB962C8B-B14F-4D97-AF65-F5344CB8AC3E}">
        <p14:creationId xmlns:p14="http://schemas.microsoft.com/office/powerpoint/2010/main" val="3894319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F52E-A926-45AC-9A52-BA401101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Tendencies: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3D656-20C7-4FFE-9329-60B1A06DA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Mindset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6063-A0F5-4D09-BE98-3D11ADF9D8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Wait until everything is settled down</a:t>
            </a:r>
          </a:p>
          <a:p>
            <a:endParaRPr lang="en-US" dirty="0"/>
          </a:p>
          <a:p>
            <a:r>
              <a:rPr lang="en-US" dirty="0"/>
              <a:t>Assume everyone gets it</a:t>
            </a:r>
          </a:p>
          <a:p>
            <a:endParaRPr lang="en-US" dirty="0"/>
          </a:p>
          <a:p>
            <a:r>
              <a:rPr lang="en-US" dirty="0"/>
              <a:t>Make decisions in isolation</a:t>
            </a:r>
          </a:p>
          <a:p>
            <a:endParaRPr lang="en-US" dirty="0"/>
          </a:p>
          <a:p>
            <a:r>
              <a:rPr lang="en-US" dirty="0"/>
              <a:t>Micromanage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8FE5DF-1078-481A-A7D8-FA7522EFAD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11967" y="2093119"/>
            <a:ext cx="5703654" cy="37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0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F52E-A926-45AC-9A52-BA401101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Tendencies: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3D656-20C7-4FFE-9329-60B1A06DA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Mindset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6063-A0F5-4D09-BE98-3D11ADF9D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2853438" cy="368458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2200" i="1" dirty="0"/>
              <a:t>Wait until everything is settled down</a:t>
            </a:r>
          </a:p>
          <a:p>
            <a:endParaRPr lang="en-US" sz="2200" i="1" dirty="0"/>
          </a:p>
          <a:p>
            <a:r>
              <a:rPr lang="en-US" sz="2200" i="1" dirty="0"/>
              <a:t>Assume everyone gets it</a:t>
            </a:r>
          </a:p>
          <a:p>
            <a:endParaRPr lang="en-US" sz="2200" i="1" dirty="0"/>
          </a:p>
          <a:p>
            <a:r>
              <a:rPr lang="en-US" sz="2200" i="1" dirty="0"/>
              <a:t>Make decisions in isolation</a:t>
            </a:r>
          </a:p>
          <a:p>
            <a:endParaRPr lang="en-US" sz="2200" i="1" dirty="0"/>
          </a:p>
          <a:p>
            <a:r>
              <a:rPr lang="en-US" sz="2200" i="1" dirty="0"/>
              <a:t>Micromanage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FEA4-304E-464D-84A6-255EE8EAF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Creative Mindset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F74B8-9FDA-47BB-9356-E2708A1F2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62005" y="2505075"/>
            <a:ext cx="6593383" cy="3684588"/>
          </a:xfrm>
        </p:spPr>
        <p:txBody>
          <a:bodyPr>
            <a:normAutofit fontScale="92500" lnSpcReduction="20000"/>
          </a:bodyPr>
          <a:lstStyle/>
          <a:p>
            <a:endParaRPr lang="en-US" sz="2000" dirty="0"/>
          </a:p>
          <a:p>
            <a:r>
              <a:rPr lang="en-US" sz="2000" dirty="0"/>
              <a:t>Stay true to Vision and Purpose. Get clarity on the facts. Check in with team and share what is known.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(Achieving)</a:t>
            </a:r>
          </a:p>
          <a:p>
            <a:endParaRPr lang="en-US" sz="2000" dirty="0"/>
          </a:p>
          <a:p>
            <a:r>
              <a:rPr lang="en-US" sz="2000" dirty="0"/>
              <a:t>Step back and look at long-term goals. Proactively tend to your energy levels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(Systems Awareness).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/>
              <a:t>Involve Others: Encourage diverse points of view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(Sustainable Productivity)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/>
              <a:t>Offer latitude: Define the destination, let others choose the route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(Mentoring and Development)</a:t>
            </a:r>
          </a:p>
        </p:txBody>
      </p:sp>
    </p:spTree>
    <p:extLst>
      <p:ext uri="{BB962C8B-B14F-4D97-AF65-F5344CB8AC3E}">
        <p14:creationId xmlns:p14="http://schemas.microsoft.com/office/powerpoint/2010/main" val="5706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E8674-E5CF-4469-86C9-C34CC4CE3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624" y="1036321"/>
            <a:ext cx="5827775" cy="50898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u="sng" dirty="0"/>
              <a:t>Small Group Breakouts: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Which Reactive Tendency is your “go to” when overwhelmed by change?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Which Creative Tendency could better serve?</a:t>
            </a:r>
          </a:p>
          <a:p>
            <a:pPr marL="0" indent="0" algn="ctr">
              <a:buNone/>
            </a:pPr>
            <a:endParaRPr lang="en-US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D90A6-82E3-47C6-A4F1-B6389252C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5719" y="1281154"/>
            <a:ext cx="7624168" cy="55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14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61A922-194C-9E4F-A420-C09B79B7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575" y="2944410"/>
            <a:ext cx="3925212" cy="141194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“As I was looking through my feedback last night, the angel of </a:t>
            </a:r>
            <a:r>
              <a:rPr lang="en-US" dirty="0" err="1"/>
              <a:t>deathappeared</a:t>
            </a:r>
            <a:r>
              <a:rPr lang="en-US" dirty="0"/>
              <a:t>…”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90ED60-D356-8442-87B9-C2668B942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4" r="-188"/>
          <a:stretch/>
        </p:blipFill>
        <p:spPr>
          <a:xfrm>
            <a:off x="332509" y="470954"/>
            <a:ext cx="4346370" cy="5916092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41768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eter in gr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3024774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CAAF8B-7B31-428D-87B2-9BE8E32EA7F2}"/>
              </a:ext>
            </a:extLst>
          </p:cNvPr>
          <p:cNvSpPr/>
          <p:nvPr/>
        </p:nvSpPr>
        <p:spPr>
          <a:xfrm>
            <a:off x="438149" y="3776030"/>
            <a:ext cx="1829555" cy="2308302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Mindset: Think it into existence. The power of the mind is infinite.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FC678CD-8764-4FCA-BECA-FE76C147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6" y="1548384"/>
            <a:ext cx="11439376" cy="1596818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Sustaining Energy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51F222-9DDC-4F7F-A92E-55331EC3C796}"/>
              </a:ext>
            </a:extLst>
          </p:cNvPr>
          <p:cNvSpPr txBox="1">
            <a:spLocks/>
          </p:cNvSpPr>
          <p:nvPr/>
        </p:nvSpPr>
        <p:spPr>
          <a:xfrm>
            <a:off x="2621280" y="3368407"/>
            <a:ext cx="9304021" cy="30247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lnSpc>
                <a:spcPct val="120000"/>
              </a:lnSpc>
              <a:buNone/>
            </a:pPr>
            <a:endParaRPr lang="en-US" sz="1900" dirty="0"/>
          </a:p>
          <a:p>
            <a:pPr marL="914400" indent="0">
              <a:lnSpc>
                <a:spcPct val="120000"/>
              </a:lnSpc>
            </a:pPr>
            <a:r>
              <a:rPr lang="en-US" sz="2000" b="1" dirty="0"/>
              <a:t>Identify three things, activates, people or practices that give you energy.</a:t>
            </a:r>
          </a:p>
          <a:p>
            <a:pPr marL="1371600" lvl="1" indent="0">
              <a:lnSpc>
                <a:spcPct val="120000"/>
              </a:lnSpc>
              <a:buNone/>
            </a:pPr>
            <a:r>
              <a:rPr lang="en-US" sz="2000" b="1" dirty="0"/>
              <a:t>&gt; Plan to increase exposure here each day.</a:t>
            </a:r>
          </a:p>
          <a:p>
            <a:pPr marL="914400" indent="0">
              <a:lnSpc>
                <a:spcPct val="120000"/>
              </a:lnSpc>
            </a:pPr>
            <a:r>
              <a:rPr lang="en-US" sz="2000" b="1" dirty="0"/>
              <a:t>Identify three things that drain your energy.</a:t>
            </a:r>
          </a:p>
          <a:p>
            <a:pPr marL="1371600" lvl="1" indent="0">
              <a:lnSpc>
                <a:spcPct val="120000"/>
              </a:lnSpc>
              <a:buNone/>
            </a:pPr>
            <a:r>
              <a:rPr lang="en-US" sz="2000" b="1" dirty="0"/>
              <a:t>&gt; Make a plan to manage or  eliminate.</a:t>
            </a:r>
            <a:endParaRPr 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B799BC-BB48-4CCD-89CE-DFE1365E6029}"/>
              </a:ext>
            </a:extLst>
          </p:cNvPr>
          <p:cNvCxnSpPr>
            <a:cxnSpLocks/>
          </p:cNvCxnSpPr>
          <p:nvPr/>
        </p:nvCxnSpPr>
        <p:spPr>
          <a:xfrm>
            <a:off x="2621280" y="3688079"/>
            <a:ext cx="0" cy="284988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98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1AD05-330C-46EB-9407-717EB156F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906" y="987425"/>
            <a:ext cx="7188482" cy="57696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u="sng" dirty="0"/>
              <a:t>Energy Management Strategies</a:t>
            </a:r>
          </a:p>
          <a:p>
            <a:pPr marL="0" indent="0">
              <a:buNone/>
            </a:pPr>
            <a:endParaRPr lang="en-US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Create space to think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Say No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Catch people doing things right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Connect with the team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Find the “silver lining”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Assume positive intent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Reward successes, and good attempts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Decide when “good enough” is good       enough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F4DD8-9D1A-4EB8-AEEF-789E45E3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17" y="574866"/>
            <a:ext cx="2474260" cy="2028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FBA9A2-8377-40CE-9998-6DC7D9A12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217" y="2720788"/>
            <a:ext cx="2371096" cy="1793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CAE5C-E555-4791-A9EE-B4B166CBE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40" y="4679731"/>
            <a:ext cx="2462373" cy="17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74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bird, flower, sitting&#10;&#10;Description automatically generated">
            <a:extLst>
              <a:ext uri="{FF2B5EF4-FFF2-40B4-BE49-F238E27FC236}">
                <a16:creationId xmlns:a16="http://schemas.microsoft.com/office/drawing/2014/main" id="{26CA5B7D-1ABC-9840-A7A7-403FB00B4D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9447" y="452440"/>
            <a:ext cx="4556235" cy="520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/>
            <a:br>
              <a:rPr lang="en-US" sz="2000" b="1" i="1" dirty="0">
                <a:solidFill>
                  <a:srgbClr val="000000"/>
                </a:solidFill>
              </a:rPr>
            </a:br>
            <a:br>
              <a:rPr lang="en-US" sz="2000" b="1" i="1" dirty="0">
                <a:solidFill>
                  <a:srgbClr val="000000"/>
                </a:solidFill>
              </a:rPr>
            </a:br>
            <a:br>
              <a:rPr lang="en-US" sz="2000" b="1" i="1" dirty="0">
                <a:solidFill>
                  <a:srgbClr val="000000"/>
                </a:solidFill>
              </a:rPr>
            </a:br>
            <a:br>
              <a:rPr lang="en-US" sz="2000" b="1" i="1" dirty="0">
                <a:solidFill>
                  <a:srgbClr val="000000"/>
                </a:solidFill>
              </a:rPr>
            </a:br>
            <a:br>
              <a:rPr lang="en-US" sz="2000" b="1" i="1" dirty="0">
                <a:solidFill>
                  <a:srgbClr val="000000"/>
                </a:solidFill>
              </a:rPr>
            </a:br>
            <a:br>
              <a:rPr lang="en-US" sz="2000" b="1" i="1" dirty="0">
                <a:solidFill>
                  <a:srgbClr val="000000"/>
                </a:solidFill>
              </a:rPr>
            </a:br>
            <a:br>
              <a:rPr lang="en-US" sz="3600" b="1" i="1" dirty="0">
                <a:solidFill>
                  <a:srgbClr val="000000"/>
                </a:solidFill>
              </a:rPr>
            </a:br>
            <a:r>
              <a:rPr lang="en-US" sz="3600" b="1" i="1" dirty="0">
                <a:solidFill>
                  <a:srgbClr val="000000"/>
                </a:solidFill>
              </a:rPr>
              <a:t>“One of the most sincere forms of respect is actually listening to what another person has to say”</a:t>
            </a:r>
            <a:br>
              <a:rPr lang="en-US" sz="3600" b="1" i="1" dirty="0">
                <a:solidFill>
                  <a:srgbClr val="000000"/>
                </a:solidFill>
              </a:rPr>
            </a:br>
            <a:br>
              <a:rPr lang="en-US" sz="2000" b="1" i="1" dirty="0">
                <a:solidFill>
                  <a:srgbClr val="000000"/>
                </a:solidFill>
              </a:rPr>
            </a:br>
            <a:r>
              <a:rPr lang="en-US" sz="2000" b="1" i="1" dirty="0">
                <a:solidFill>
                  <a:srgbClr val="000000"/>
                </a:solidFill>
              </a:rPr>
              <a:t>Bryant McGill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417689" y="1546577"/>
            <a:ext cx="5678311" cy="42559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65138" indent="-454025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96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78FEC26-EC8B-BF48-9B01-F1464909C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29207" r="1426" b="3216"/>
          <a:stretch/>
        </p:blipFill>
        <p:spPr>
          <a:xfrm>
            <a:off x="3385752" y="2209800"/>
            <a:ext cx="5375190" cy="3962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7164EA-424E-7342-ACBA-B60C27EC8D5D}"/>
              </a:ext>
            </a:extLst>
          </p:cNvPr>
          <p:cNvSpPr txBox="1">
            <a:spLocks/>
          </p:cNvSpPr>
          <p:nvPr/>
        </p:nvSpPr>
        <p:spPr>
          <a:xfrm>
            <a:off x="3385753" y="914400"/>
            <a:ext cx="537519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000000"/>
                </a:solidFill>
                <a:latin typeface="Helvetica" pitchFamily="2" charset="0"/>
              </a:rPr>
              <a:t>Every time someone uses the phrase “NEW NORMAL,” I look at an imaginary camera like this</a:t>
            </a:r>
          </a:p>
        </p:txBody>
      </p:sp>
    </p:spTree>
    <p:extLst>
      <p:ext uri="{BB962C8B-B14F-4D97-AF65-F5344CB8AC3E}">
        <p14:creationId xmlns:p14="http://schemas.microsoft.com/office/powerpoint/2010/main" val="2683999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1CBF7-175F-492E-92E8-BE18576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568" y="1489446"/>
            <a:ext cx="4265819" cy="43716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Four Levels of Listening</a:t>
            </a:r>
          </a:p>
          <a:p>
            <a:endParaRPr lang="en-US" dirty="0"/>
          </a:p>
          <a:p>
            <a:r>
              <a:rPr lang="en-US" dirty="0"/>
              <a:t>Distracted</a:t>
            </a:r>
          </a:p>
          <a:p>
            <a:r>
              <a:rPr lang="en-US" dirty="0"/>
              <a:t>Self-Centered</a:t>
            </a:r>
          </a:p>
          <a:p>
            <a:r>
              <a:rPr lang="en-US" dirty="0"/>
              <a:t>Active</a:t>
            </a:r>
          </a:p>
          <a:p>
            <a:r>
              <a:rPr lang="en-US" dirty="0"/>
              <a:t>Intuitive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F1E51-B9EF-4AAB-8861-0EE092378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3" y="1489446"/>
            <a:ext cx="6178945" cy="43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FC6C-D188-4D21-8496-F328B041D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0" y="457200"/>
            <a:ext cx="4690753" cy="967839"/>
          </a:xfrm>
        </p:spPr>
        <p:txBody>
          <a:bodyPr>
            <a:normAutofit/>
          </a:bodyPr>
          <a:lstStyle/>
          <a:p>
            <a:r>
              <a:rPr lang="en-US" sz="4000" dirty="0"/>
              <a:t>Listening as a Leader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7C63F-2CF6-44B2-81B5-936586B8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316" y="1615044"/>
            <a:ext cx="4337071" cy="424600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Mindset</a:t>
            </a:r>
          </a:p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Inquiry</a:t>
            </a:r>
          </a:p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Echoing</a:t>
            </a:r>
          </a:p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Empathizing</a:t>
            </a:r>
          </a:p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Clarifying</a:t>
            </a:r>
          </a:p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Summarizing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8EE0B-8C0A-491F-B12C-6D9A2DA0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3" y="1698170"/>
            <a:ext cx="5717384" cy="4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25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FC6C-D188-4D21-8496-F328B041D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4" y="457200"/>
            <a:ext cx="5351970" cy="967839"/>
          </a:xfrm>
        </p:spPr>
        <p:txBody>
          <a:bodyPr>
            <a:normAutofit/>
          </a:bodyPr>
          <a:lstStyle/>
          <a:p>
            <a:r>
              <a:rPr lang="en-US" sz="4000" dirty="0"/>
              <a:t>Listening as a Leader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7C63F-2CF6-44B2-81B5-936586B8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892" y="1199408"/>
            <a:ext cx="6201496" cy="4037610"/>
          </a:xfrm>
        </p:spPr>
        <p:txBody>
          <a:bodyPr>
            <a:normAutofit lnSpcReduction="10000"/>
          </a:bodyPr>
          <a:lstStyle/>
          <a:p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While avoiding the Toxins:</a:t>
            </a:r>
          </a:p>
          <a:p>
            <a:pPr marL="0" indent="0">
              <a:buNone/>
            </a:pP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   - Criticism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   - Contempt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   - Defensiveness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   - Stonewalling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8EE0B-8C0A-491F-B12C-6D9A2DA0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661" y="3973319"/>
            <a:ext cx="3606297" cy="25392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3886-74FF-4504-8284-111CD519E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5044"/>
            <a:ext cx="3932237" cy="4253944"/>
          </a:xfrm>
        </p:spPr>
        <p:txBody>
          <a:bodyPr/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Mindset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Inquiry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Echoing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Empathizing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Clarifying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Summarizing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257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FC6C-D188-4D21-8496-F328B041D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4" y="457200"/>
            <a:ext cx="5351970" cy="967839"/>
          </a:xfrm>
        </p:spPr>
        <p:txBody>
          <a:bodyPr>
            <a:normAutofit/>
          </a:bodyPr>
          <a:lstStyle/>
          <a:p>
            <a:r>
              <a:rPr lang="en-US" sz="4000" dirty="0"/>
              <a:t>Listening as a Leader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7C63F-2CF6-44B2-81B5-936586B8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892" y="1199407"/>
            <a:ext cx="6201496" cy="5035137"/>
          </a:xfrm>
        </p:spPr>
        <p:txBody>
          <a:bodyPr>
            <a:normAutofit fontScale="85000" lnSpcReduction="20000"/>
          </a:bodyPr>
          <a:lstStyle/>
          <a:p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While avoiding the Toxins:</a:t>
            </a:r>
          </a:p>
          <a:p>
            <a:pPr marL="0" indent="0">
              <a:buNone/>
            </a:pP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   - Criticism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   - Contempt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   - Defensiveness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   - Stonewalling</a:t>
            </a:r>
          </a:p>
          <a:p>
            <a:pPr marL="0" indent="0">
              <a:buNone/>
            </a:pP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sz="4000" i="1" dirty="0">
                <a:solidFill>
                  <a:srgbClr val="FF0000"/>
                </a:solidFill>
              </a:rPr>
              <a:t>Capture your insights… for an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0000"/>
                </a:solidFill>
              </a:rPr>
              <a:t>      upcoming group discussion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8EE0B-8C0A-491F-B12C-6D9A2DA0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661" y="3973319"/>
            <a:ext cx="3606297" cy="25392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3886-74FF-4504-8284-111CD519E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5044"/>
            <a:ext cx="3932237" cy="4253944"/>
          </a:xfrm>
        </p:spPr>
        <p:txBody>
          <a:bodyPr/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Mindset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Inquiry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Echoing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Empathizing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Clarifying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Summarizing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6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0"/>
            <a:ext cx="2042160" cy="6858000"/>
          </a:xfrm>
          <a:prstGeom prst="rect">
            <a:avLst/>
          </a:prstGeom>
          <a:solidFill>
            <a:srgbClr val="B7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67453" y="6479115"/>
            <a:ext cx="3960604" cy="236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Leadership Circle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096" y="640080"/>
            <a:ext cx="719492" cy="65236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MINDSET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60093-95DE-E343-AEA0-D63111C58184}"/>
              </a:ext>
            </a:extLst>
          </p:cNvPr>
          <p:cNvSpPr txBox="1"/>
          <p:nvPr/>
        </p:nvSpPr>
        <p:spPr>
          <a:xfrm>
            <a:off x="9399493" y="2025840"/>
            <a:ext cx="26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Complying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458D6-2874-9B4A-B8D1-839FD4CE4211}"/>
              </a:ext>
            </a:extLst>
          </p:cNvPr>
          <p:cNvSpPr txBox="1"/>
          <p:nvPr/>
        </p:nvSpPr>
        <p:spPr>
          <a:xfrm>
            <a:off x="9399493" y="2808762"/>
            <a:ext cx="2635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Conservative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Belonging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Pleasing 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5CEDF-4AB7-D043-9D11-00EE34EA5F79}"/>
              </a:ext>
            </a:extLst>
          </p:cNvPr>
          <p:cNvSpPr txBox="1"/>
          <p:nvPr/>
        </p:nvSpPr>
        <p:spPr>
          <a:xfrm>
            <a:off x="2747755" y="341888"/>
            <a:ext cx="696102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Set intention to “seek to understand”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 fully present, nonverbals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Withhold judgement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Do not think about your response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3F646-8318-6D40-B00D-38764F5120A2}"/>
              </a:ext>
            </a:extLst>
          </p:cNvPr>
          <p:cNvSpPr/>
          <p:nvPr/>
        </p:nvSpPr>
        <p:spPr>
          <a:xfrm>
            <a:off x="9429973" y="1761564"/>
            <a:ext cx="2635624" cy="3334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36A10A-6052-DA4F-9E81-89B54BA98088}"/>
              </a:ext>
            </a:extLst>
          </p:cNvPr>
          <p:cNvCxnSpPr/>
          <p:nvPr/>
        </p:nvCxnSpPr>
        <p:spPr>
          <a:xfrm>
            <a:off x="9708776" y="2672171"/>
            <a:ext cx="20717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A65C9C8-48E6-490C-87EC-B54FE8F84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0" y="1888816"/>
            <a:ext cx="2348089" cy="30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86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0"/>
            <a:ext cx="2042160" cy="6858000"/>
          </a:xfrm>
          <a:prstGeom prst="rect">
            <a:avLst/>
          </a:prstGeom>
          <a:solidFill>
            <a:srgbClr val="B7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67453" y="6479115"/>
            <a:ext cx="3960604" cy="236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Leadership Circle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096" y="640080"/>
            <a:ext cx="719492" cy="65236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INQUIRY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60093-95DE-E343-AEA0-D63111C58184}"/>
              </a:ext>
            </a:extLst>
          </p:cNvPr>
          <p:cNvSpPr txBox="1"/>
          <p:nvPr/>
        </p:nvSpPr>
        <p:spPr>
          <a:xfrm>
            <a:off x="9399493" y="2025840"/>
            <a:ext cx="26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Complying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458D6-2874-9B4A-B8D1-839FD4CE4211}"/>
              </a:ext>
            </a:extLst>
          </p:cNvPr>
          <p:cNvSpPr txBox="1"/>
          <p:nvPr/>
        </p:nvSpPr>
        <p:spPr>
          <a:xfrm>
            <a:off x="9399493" y="2808762"/>
            <a:ext cx="2635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Conservative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Belonging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Pleasing 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5CEDF-4AB7-D043-9D11-00EE34EA5F79}"/>
              </a:ext>
            </a:extLst>
          </p:cNvPr>
          <p:cNvSpPr txBox="1"/>
          <p:nvPr/>
        </p:nvSpPr>
        <p:spPr>
          <a:xfrm>
            <a:off x="2747755" y="341888"/>
            <a:ext cx="8676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Invite speaker to elaborate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Ask open ended questions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Ask follow-up questions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3F646-8318-6D40-B00D-38764F5120A2}"/>
              </a:ext>
            </a:extLst>
          </p:cNvPr>
          <p:cNvSpPr/>
          <p:nvPr/>
        </p:nvSpPr>
        <p:spPr>
          <a:xfrm>
            <a:off x="9429973" y="1761564"/>
            <a:ext cx="2635624" cy="3334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36A10A-6052-DA4F-9E81-89B54BA98088}"/>
              </a:ext>
            </a:extLst>
          </p:cNvPr>
          <p:cNvCxnSpPr/>
          <p:nvPr/>
        </p:nvCxnSpPr>
        <p:spPr>
          <a:xfrm>
            <a:off x="9708776" y="2672171"/>
            <a:ext cx="20717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 up of a flower&#10;&#10;Description automatically generated">
            <a:extLst>
              <a:ext uri="{FF2B5EF4-FFF2-40B4-BE49-F238E27FC236}">
                <a16:creationId xmlns:a16="http://schemas.microsoft.com/office/drawing/2014/main" id="{8514C19B-332E-465F-8502-A42A909BC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44" y="1882670"/>
            <a:ext cx="2386208" cy="30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8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0"/>
            <a:ext cx="2042160" cy="6858000"/>
          </a:xfrm>
          <a:prstGeom prst="rect">
            <a:avLst/>
          </a:prstGeom>
          <a:solidFill>
            <a:srgbClr val="B7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67453" y="6479115"/>
            <a:ext cx="3960604" cy="236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Leadership Circle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096" y="640080"/>
            <a:ext cx="719492" cy="65236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ECHOING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60093-95DE-E343-AEA0-D63111C58184}"/>
              </a:ext>
            </a:extLst>
          </p:cNvPr>
          <p:cNvSpPr txBox="1"/>
          <p:nvPr/>
        </p:nvSpPr>
        <p:spPr>
          <a:xfrm>
            <a:off x="9399493" y="2025840"/>
            <a:ext cx="26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Complying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458D6-2874-9B4A-B8D1-839FD4CE4211}"/>
              </a:ext>
            </a:extLst>
          </p:cNvPr>
          <p:cNvSpPr txBox="1"/>
          <p:nvPr/>
        </p:nvSpPr>
        <p:spPr>
          <a:xfrm>
            <a:off x="9399493" y="2808762"/>
            <a:ext cx="2635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Conservative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Belonging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Pleasing 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5CEDF-4AB7-D043-9D11-00EE34EA5F79}"/>
              </a:ext>
            </a:extLst>
          </p:cNvPr>
          <p:cNvSpPr txBox="1"/>
          <p:nvPr/>
        </p:nvSpPr>
        <p:spPr>
          <a:xfrm>
            <a:off x="2747755" y="341888"/>
            <a:ext cx="59961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Restate the basic ideas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Remain neutral – don’t agree or disagree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Ensure your understanding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3F646-8318-6D40-B00D-38764F5120A2}"/>
              </a:ext>
            </a:extLst>
          </p:cNvPr>
          <p:cNvSpPr/>
          <p:nvPr/>
        </p:nvSpPr>
        <p:spPr>
          <a:xfrm>
            <a:off x="9429973" y="1761564"/>
            <a:ext cx="2635624" cy="3334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36A10A-6052-DA4F-9E81-89B54BA98088}"/>
              </a:ext>
            </a:extLst>
          </p:cNvPr>
          <p:cNvCxnSpPr/>
          <p:nvPr/>
        </p:nvCxnSpPr>
        <p:spPr>
          <a:xfrm>
            <a:off x="9708776" y="2672171"/>
            <a:ext cx="20717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91986F-F7C7-43C3-9105-905E92D0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0" y="1862136"/>
            <a:ext cx="2416426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49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0"/>
            <a:ext cx="2042160" cy="6858000"/>
          </a:xfrm>
          <a:prstGeom prst="rect">
            <a:avLst/>
          </a:prstGeom>
          <a:solidFill>
            <a:srgbClr val="B7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67453" y="6479115"/>
            <a:ext cx="3960604" cy="236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Leadership Circle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096" y="640080"/>
            <a:ext cx="719492" cy="65236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EMPATHIZING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60093-95DE-E343-AEA0-D63111C58184}"/>
              </a:ext>
            </a:extLst>
          </p:cNvPr>
          <p:cNvSpPr txBox="1"/>
          <p:nvPr/>
        </p:nvSpPr>
        <p:spPr>
          <a:xfrm>
            <a:off x="9399493" y="2025840"/>
            <a:ext cx="26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Complying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458D6-2874-9B4A-B8D1-839FD4CE4211}"/>
              </a:ext>
            </a:extLst>
          </p:cNvPr>
          <p:cNvSpPr txBox="1"/>
          <p:nvPr/>
        </p:nvSpPr>
        <p:spPr>
          <a:xfrm>
            <a:off x="9399493" y="2808762"/>
            <a:ext cx="2635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Conservative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Belonging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Pleasing 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5CEDF-4AB7-D043-9D11-00EE34EA5F79}"/>
              </a:ext>
            </a:extLst>
          </p:cNvPr>
          <p:cNvSpPr txBox="1"/>
          <p:nvPr/>
        </p:nvSpPr>
        <p:spPr>
          <a:xfrm>
            <a:off x="2747756" y="341888"/>
            <a:ext cx="539871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Acknowledge facts and feelings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Suspend judgement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Remain neutral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Promote cooperation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3F646-8318-6D40-B00D-38764F5120A2}"/>
              </a:ext>
            </a:extLst>
          </p:cNvPr>
          <p:cNvSpPr/>
          <p:nvPr/>
        </p:nvSpPr>
        <p:spPr>
          <a:xfrm>
            <a:off x="9429973" y="1761564"/>
            <a:ext cx="2635624" cy="3334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36A10A-6052-DA4F-9E81-89B54BA98088}"/>
              </a:ext>
            </a:extLst>
          </p:cNvPr>
          <p:cNvCxnSpPr/>
          <p:nvPr/>
        </p:nvCxnSpPr>
        <p:spPr>
          <a:xfrm>
            <a:off x="9708776" y="2672171"/>
            <a:ext cx="20717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471B016-9063-49CF-8F3E-4D6214EE3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647" y="1865400"/>
            <a:ext cx="2377286" cy="31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6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0"/>
            <a:ext cx="2042160" cy="6858000"/>
          </a:xfrm>
          <a:prstGeom prst="rect">
            <a:avLst/>
          </a:prstGeom>
          <a:solidFill>
            <a:srgbClr val="B7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67453" y="6479115"/>
            <a:ext cx="3960604" cy="236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Leadership Circle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096" y="640080"/>
            <a:ext cx="719492" cy="65236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CLARIFYING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60093-95DE-E343-AEA0-D63111C58184}"/>
              </a:ext>
            </a:extLst>
          </p:cNvPr>
          <p:cNvSpPr txBox="1"/>
          <p:nvPr/>
        </p:nvSpPr>
        <p:spPr>
          <a:xfrm>
            <a:off x="9399493" y="2025840"/>
            <a:ext cx="26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Complying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458D6-2874-9B4A-B8D1-839FD4CE4211}"/>
              </a:ext>
            </a:extLst>
          </p:cNvPr>
          <p:cNvSpPr txBox="1"/>
          <p:nvPr/>
        </p:nvSpPr>
        <p:spPr>
          <a:xfrm>
            <a:off x="9399493" y="2808762"/>
            <a:ext cx="2635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Conservative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Belonging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Pleasing 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5CEDF-4AB7-D043-9D11-00EE34EA5F79}"/>
              </a:ext>
            </a:extLst>
          </p:cNvPr>
          <p:cNvSpPr txBox="1"/>
          <p:nvPr/>
        </p:nvSpPr>
        <p:spPr>
          <a:xfrm>
            <a:off x="2747755" y="341888"/>
            <a:ext cx="58618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Elicit additional information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Ask questions for understanding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Ask for examples, as needed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3F646-8318-6D40-B00D-38764F5120A2}"/>
              </a:ext>
            </a:extLst>
          </p:cNvPr>
          <p:cNvSpPr/>
          <p:nvPr/>
        </p:nvSpPr>
        <p:spPr>
          <a:xfrm>
            <a:off x="9429973" y="1761564"/>
            <a:ext cx="2635624" cy="3334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36A10A-6052-DA4F-9E81-89B54BA98088}"/>
              </a:ext>
            </a:extLst>
          </p:cNvPr>
          <p:cNvCxnSpPr/>
          <p:nvPr/>
        </p:nvCxnSpPr>
        <p:spPr>
          <a:xfrm>
            <a:off x="9708776" y="2672171"/>
            <a:ext cx="20717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8FFD297-7B3B-4535-A175-0317F59DF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266" y="1874609"/>
            <a:ext cx="2370667" cy="30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63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0"/>
            <a:ext cx="2042160" cy="6858000"/>
          </a:xfrm>
          <a:prstGeom prst="rect">
            <a:avLst/>
          </a:prstGeom>
          <a:solidFill>
            <a:srgbClr val="B7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67453" y="6479115"/>
            <a:ext cx="3960604" cy="2362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Leadership Circle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096" y="640080"/>
            <a:ext cx="719492" cy="65236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SUMMARIZING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60093-95DE-E343-AEA0-D63111C58184}"/>
              </a:ext>
            </a:extLst>
          </p:cNvPr>
          <p:cNvSpPr txBox="1"/>
          <p:nvPr/>
        </p:nvSpPr>
        <p:spPr>
          <a:xfrm>
            <a:off x="9399493" y="2025840"/>
            <a:ext cx="26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Complying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458D6-2874-9B4A-B8D1-839FD4CE4211}"/>
              </a:ext>
            </a:extLst>
          </p:cNvPr>
          <p:cNvSpPr txBox="1"/>
          <p:nvPr/>
        </p:nvSpPr>
        <p:spPr>
          <a:xfrm>
            <a:off x="9399493" y="2808762"/>
            <a:ext cx="2635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Conservative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Belonging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Pleasing 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5CEDF-4AB7-D043-9D11-00EE34EA5F79}"/>
              </a:ext>
            </a:extLst>
          </p:cNvPr>
          <p:cNvSpPr txBox="1"/>
          <p:nvPr/>
        </p:nvSpPr>
        <p:spPr>
          <a:xfrm>
            <a:off x="2747755" y="341888"/>
            <a:ext cx="57668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“The key theme of what you are sharing seems to me to be…”</a:t>
            </a:r>
          </a:p>
          <a:p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“…. Is there anything else you’d like me to know?”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3F646-8318-6D40-B00D-38764F5120A2}"/>
              </a:ext>
            </a:extLst>
          </p:cNvPr>
          <p:cNvSpPr/>
          <p:nvPr/>
        </p:nvSpPr>
        <p:spPr>
          <a:xfrm>
            <a:off x="9429973" y="1761564"/>
            <a:ext cx="2635624" cy="3334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36A10A-6052-DA4F-9E81-89B54BA98088}"/>
              </a:ext>
            </a:extLst>
          </p:cNvPr>
          <p:cNvCxnSpPr/>
          <p:nvPr/>
        </p:nvCxnSpPr>
        <p:spPr>
          <a:xfrm>
            <a:off x="9708776" y="2672171"/>
            <a:ext cx="20717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A65C9C8-48E6-490C-87EC-B54FE8F84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0" y="1888816"/>
            <a:ext cx="2348089" cy="30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DCB7-B9B5-4346-88C4-FA1DED00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381000"/>
            <a:ext cx="6522112" cy="685800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Helvetica" pitchFamily="2" charset="0"/>
                <a:ea typeface="Times New Roman" panose="02020603050405020304" pitchFamily="18" charset="0"/>
              </a:rPr>
              <a:t>Session Objectives</a:t>
            </a:r>
            <a:r>
              <a:rPr lang="en-US" sz="2400" u="sng" dirty="0">
                <a:effectLst/>
                <a:latin typeface="Helvetica" pitchFamily="2" charset="0"/>
                <a:ea typeface="Times New Roman" panose="02020603050405020304" pitchFamily="18" charset="0"/>
              </a:rPr>
              <a:t>:</a:t>
            </a: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C0B03-35BE-8D42-8FCC-8A6BD9F660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22240" y="1275644"/>
            <a:ext cx="6414824" cy="5201356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Managing the </a:t>
            </a:r>
            <a:r>
              <a:rPr lang="en-US" i="1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Crea</a:t>
            </a:r>
            <a:r>
              <a:rPr lang="en-US" i="1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tive Tension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that comes with change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Create intentional CREATIVE focus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Build energy to rally the team (and yourself)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Momentum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Alignment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Res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ults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65181-A7FF-4148-9446-C1B7788BA14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844800" cy="365125"/>
          </a:xfrm>
        </p:spPr>
        <p:txBody>
          <a:bodyPr/>
          <a:lstStyle/>
          <a:p>
            <a:fld id="{C58E2B82-C793-6144-9F5C-3782B7DF97A0}" type="datetime4">
              <a:rPr lang="en-US" smtClean="0"/>
              <a:t>December 16,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83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37CAEF7D-7355-423D-8897-CEDD652B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216" y="1009404"/>
            <a:ext cx="5503326" cy="4583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Breakout Discussion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Think about an important upcoming discussion.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i="1" dirty="0">
                <a:solidFill>
                  <a:schemeClr val="tx1"/>
                </a:solidFill>
              </a:rPr>
            </a:br>
            <a:endParaRPr lang="en-US" sz="4000" i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E57CC-4198-4D8F-BE3A-AF68078EC15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3" r="1" b="14676"/>
          <a:stretch/>
        </p:blipFill>
        <p:spPr>
          <a:xfrm>
            <a:off x="332509" y="1781299"/>
            <a:ext cx="5593278" cy="402700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95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37CAEF7D-7355-423D-8897-CEDD652B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216" y="1009404"/>
            <a:ext cx="5503326" cy="55695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Breakout Discussion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Think about an important upcoming discussion.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&gt; </a:t>
            </a:r>
            <a:r>
              <a:rPr lang="en-US" sz="4000" i="1" dirty="0">
                <a:solidFill>
                  <a:schemeClr val="tx1"/>
                </a:solidFill>
              </a:rPr>
              <a:t>Which TOXIN do you intend to avoid?</a:t>
            </a:r>
            <a:br>
              <a:rPr lang="en-US" sz="4000" i="1" dirty="0">
                <a:solidFill>
                  <a:schemeClr val="tx1"/>
                </a:solidFill>
              </a:rPr>
            </a:b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&gt; </a:t>
            </a:r>
            <a:r>
              <a:rPr lang="en-US" sz="4000" i="1" dirty="0">
                <a:solidFill>
                  <a:schemeClr val="tx1"/>
                </a:solidFill>
              </a:rPr>
              <a:t>Which listening strategies could best serve you?</a:t>
            </a:r>
            <a:br>
              <a:rPr lang="en-US" sz="4000" i="1" dirty="0">
                <a:solidFill>
                  <a:schemeClr val="tx1"/>
                </a:solidFill>
              </a:rPr>
            </a:br>
            <a:br>
              <a:rPr lang="en-US" sz="4000" i="1" dirty="0">
                <a:solidFill>
                  <a:schemeClr val="tx1"/>
                </a:solidFill>
              </a:rPr>
            </a:br>
            <a:endParaRPr lang="en-US" sz="4000" i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E57CC-4198-4D8F-BE3A-AF68078EC15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3" r="1" b="14676"/>
          <a:stretch/>
        </p:blipFill>
        <p:spPr>
          <a:xfrm>
            <a:off x="332509" y="1781299"/>
            <a:ext cx="5593278" cy="402700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71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61A922-194C-9E4F-A420-C09B79B7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275" y="2944410"/>
            <a:ext cx="2864511" cy="141194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Insights?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499B7D-4939-4DE0-A1EA-CC179620E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821" y="178825"/>
            <a:ext cx="3925211" cy="65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ECFDE9-5F38-4E2E-BD13-EE169EC13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00" y="1021278"/>
            <a:ext cx="4037012" cy="499109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905AF-3BE4-4A49-A677-C063A9A60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3761" y="736270"/>
            <a:ext cx="6341423" cy="5132718"/>
          </a:xfrm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Session Objectives: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rgbClr val="000000"/>
              </a:solidFill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Managing the Crea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tive tension that comes with change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rgbClr val="000000"/>
              </a:solidFill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Create intentional CREATIVE focus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solidFill>
                <a:srgbClr val="000000"/>
              </a:solidFill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Build energy to rally the team (and yourself)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  Momentum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  Alignment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  Res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ults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>
              <a:spcBef>
                <a:spcPts val="0"/>
              </a:spcBef>
            </a:pPr>
            <a:r>
              <a:rPr lang="en-US" sz="1800" u="sng" dirty="0">
                <a:solidFill>
                  <a:srgbClr val="000000"/>
                </a:solidFill>
                <a:latin typeface="Helvetica" pitchFamily="2" charset="0"/>
              </a:rPr>
              <a:t>Capture Key Insights in your Leadership Development Plan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Creative Mindset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Self Talk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Approach to Work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Communication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Energy Management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Listening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>
              <a:spcBef>
                <a:spcPts val="0"/>
              </a:spcBef>
            </a:pPr>
            <a:r>
              <a:rPr lang="en-US" sz="1800" u="sng" dirty="0">
                <a:solidFill>
                  <a:srgbClr val="000000"/>
                </a:solidFill>
                <a:latin typeface="Helvetica" pitchFamily="2" charset="0"/>
              </a:rPr>
              <a:t>Utilize Resources on the FEMA Leadership Development Site </a:t>
            </a:r>
            <a:endParaRPr 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3624509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47C9A9-A406-4573-B779-776D3215A8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2781" y="1365662"/>
            <a:ext cx="5508637" cy="615191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E1728B-D593-4E2D-B5E9-2BE5FEB57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021278"/>
            <a:ext cx="5183188" cy="5168385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rgbClr val="55636F"/>
                </a:solidFill>
                <a:effectLst/>
                <a:latin typeface="Open Sans"/>
              </a:rPr>
              <a:t>The energy required to create velocity. 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55636F"/>
                </a:solidFill>
                <a:effectLst/>
                <a:latin typeface="Open Sans"/>
              </a:rPr>
              <a:t>The difference is that with the slingshot you are pulled back before you go forward and this is often true in life.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55636F"/>
                </a:solidFill>
                <a:effectLst/>
                <a:latin typeface="Open Sans"/>
              </a:rPr>
              <a:t>It is that often a setback that creates the energy to throw us forwards to bigger and better things. 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55636F"/>
                </a:solidFill>
                <a:effectLst/>
                <a:latin typeface="Open Sans"/>
              </a:rPr>
              <a:t>We have a choice, to stay down or use that experience as the energy to project yourself forward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75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10317" r="1222" b="133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1100" y="5218837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Thanks for showing up.  Until next time…</a:t>
            </a:r>
          </a:p>
        </p:txBody>
      </p:sp>
    </p:spTree>
    <p:extLst>
      <p:ext uri="{BB962C8B-B14F-4D97-AF65-F5344CB8AC3E}">
        <p14:creationId xmlns:p14="http://schemas.microsoft.com/office/powerpoint/2010/main" val="1607314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905AF-3BE4-4A49-A677-C063A9A60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8137957" cy="381158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Remaining Slides are for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Review Purposes</a:t>
            </a:r>
          </a:p>
        </p:txBody>
      </p:sp>
    </p:spTree>
    <p:extLst>
      <p:ext uri="{BB962C8B-B14F-4D97-AF65-F5344CB8AC3E}">
        <p14:creationId xmlns:p14="http://schemas.microsoft.com/office/powerpoint/2010/main" val="4173483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B94F59-5C5D-4EC3-857C-D12E5715D0E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3"/>
          <a:stretch/>
        </p:blipFill>
        <p:spPr>
          <a:xfrm>
            <a:off x="1658858" y="1861686"/>
            <a:ext cx="8142893" cy="4308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0F1FD6-DFA7-46E9-990A-EBA375FDFD89}"/>
              </a:ext>
            </a:extLst>
          </p:cNvPr>
          <p:cNvSpPr txBox="1"/>
          <p:nvPr/>
        </p:nvSpPr>
        <p:spPr>
          <a:xfrm>
            <a:off x="680290" y="3613117"/>
            <a:ext cx="2679466" cy="1706496"/>
          </a:xfrm>
          <a:prstGeom prst="rect">
            <a:avLst/>
          </a:prstGeom>
          <a:noFill/>
        </p:spPr>
        <p:txBody>
          <a:bodyPr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-Caring Connection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-Fosters Team Play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-Collaborator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-Mentoring &amp; </a:t>
            </a:r>
            <a:b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</a:b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 Developing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-Interpersonal </a:t>
            </a:r>
            <a:b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</a:b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Intelligence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6A426-6A0F-42F1-B32C-725B9A5FE70F}"/>
              </a:ext>
            </a:extLst>
          </p:cNvPr>
          <p:cNvSpPr txBox="1"/>
          <p:nvPr/>
        </p:nvSpPr>
        <p:spPr>
          <a:xfrm>
            <a:off x="2012778" y="1852881"/>
            <a:ext cx="1748817" cy="1013999"/>
          </a:xfrm>
          <a:prstGeom prst="rect">
            <a:avLst/>
          </a:prstGeom>
          <a:noFill/>
        </p:spPr>
        <p:txBody>
          <a:bodyPr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-Selfless Leader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-Balance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-Composure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-Personal Learner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C614D0-0370-4D62-A561-57815747CAFD}"/>
              </a:ext>
            </a:extLst>
          </p:cNvPr>
          <p:cNvSpPr txBox="1"/>
          <p:nvPr/>
        </p:nvSpPr>
        <p:spPr>
          <a:xfrm>
            <a:off x="5240831" y="1042439"/>
            <a:ext cx="2219907" cy="552334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-Integrity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-Courageous Authenticity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3E75A-1BDF-496D-89ED-C9F92184AA0C}"/>
              </a:ext>
            </a:extLst>
          </p:cNvPr>
          <p:cNvSpPr txBox="1"/>
          <p:nvPr/>
        </p:nvSpPr>
        <p:spPr>
          <a:xfrm>
            <a:off x="8580887" y="2181560"/>
            <a:ext cx="2181883" cy="783166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-Community Concern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-Sustainable Productivity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-System Thinker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A68BB-4660-4636-B159-C0A8598226F9}"/>
              </a:ext>
            </a:extLst>
          </p:cNvPr>
          <p:cNvSpPr txBox="1"/>
          <p:nvPr/>
        </p:nvSpPr>
        <p:spPr>
          <a:xfrm>
            <a:off x="9822935" y="4134679"/>
            <a:ext cx="2035690" cy="1013999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-Strategic Focus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-Purposeful &amp; Visionary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-Achieves Results</a:t>
            </a:r>
          </a:p>
          <a:p>
            <a:pPr>
              <a:defRPr/>
            </a:pPr>
            <a:r>
              <a:rPr lang="en-US" sz="1500" dirty="0">
                <a:latin typeface="Corbel" panose="020B0503020204020204" pitchFamily="34" charset="0"/>
                <a:cs typeface="Arial" pitchFamily="34" charset="0"/>
              </a:rPr>
              <a:t>-Decisiveness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EBE52-AD51-49D1-BE76-5341595F4F51}"/>
              </a:ext>
            </a:extLst>
          </p:cNvPr>
          <p:cNvSpPr txBox="1"/>
          <p:nvPr/>
        </p:nvSpPr>
        <p:spPr>
          <a:xfrm>
            <a:off x="1481200" y="1621097"/>
            <a:ext cx="1857372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Self Awareness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ED8983-B3BA-4AD8-8371-CB115D958226}"/>
              </a:ext>
            </a:extLst>
          </p:cNvPr>
          <p:cNvSpPr txBox="1"/>
          <p:nvPr/>
        </p:nvSpPr>
        <p:spPr>
          <a:xfrm>
            <a:off x="4317584" y="768731"/>
            <a:ext cx="1585759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002060"/>
                </a:solidFill>
                <a:latin typeface="Corbel" panose="020B0503020204020204" pitchFamily="34" charset="0"/>
                <a:cs typeface="Arial" pitchFamily="34" charset="0"/>
              </a:rPr>
              <a:t>Authenticity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53196F-7842-414B-AD69-EA6A1C224907}"/>
              </a:ext>
            </a:extLst>
          </p:cNvPr>
          <p:cNvSpPr txBox="1"/>
          <p:nvPr/>
        </p:nvSpPr>
        <p:spPr>
          <a:xfrm>
            <a:off x="8049310" y="1956128"/>
            <a:ext cx="2341927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002060"/>
                </a:solidFill>
                <a:latin typeface="Corbel" panose="020B0503020204020204" pitchFamily="34" charset="0"/>
                <a:cs typeface="Arial" pitchFamily="34" charset="0"/>
              </a:rPr>
              <a:t>Systems Awareness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828BC1-6BDF-4EC5-B093-A8A125E2054D}"/>
              </a:ext>
            </a:extLst>
          </p:cNvPr>
          <p:cNvSpPr txBox="1"/>
          <p:nvPr/>
        </p:nvSpPr>
        <p:spPr>
          <a:xfrm>
            <a:off x="9323707" y="3899721"/>
            <a:ext cx="1274905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002060"/>
                </a:solidFill>
                <a:latin typeface="Corbel" panose="020B0503020204020204" pitchFamily="34" charset="0"/>
                <a:cs typeface="Arial" pitchFamily="34" charset="0"/>
              </a:rPr>
              <a:t>Achieving</a:t>
            </a:r>
          </a:p>
        </p:txBody>
      </p:sp>
      <p:sp>
        <p:nvSpPr>
          <p:cNvPr id="22" name="Title 20">
            <a:extLst>
              <a:ext uri="{FF2B5EF4-FFF2-40B4-BE49-F238E27FC236}">
                <a16:creationId xmlns:a16="http://schemas.microsoft.com/office/drawing/2014/main" id="{844DBC4E-5D45-45D0-A282-08CFDE988A39}"/>
              </a:ext>
            </a:extLst>
          </p:cNvPr>
          <p:cNvSpPr txBox="1">
            <a:spLocks/>
          </p:cNvSpPr>
          <p:nvPr/>
        </p:nvSpPr>
        <p:spPr>
          <a:xfrm>
            <a:off x="120263" y="570082"/>
            <a:ext cx="3750172" cy="533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Creative Competencies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CD564-7B72-4888-87E8-3B74DD862B97}"/>
              </a:ext>
            </a:extLst>
          </p:cNvPr>
          <p:cNvSpPr txBox="1"/>
          <p:nvPr/>
        </p:nvSpPr>
        <p:spPr>
          <a:xfrm>
            <a:off x="120263" y="3363546"/>
            <a:ext cx="1120054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  <a:cs typeface="Arial" pitchFamily="34" charset="0"/>
              </a:rPr>
              <a:t>Relating</a:t>
            </a:r>
          </a:p>
        </p:txBody>
      </p:sp>
    </p:spTree>
    <p:extLst>
      <p:ext uri="{BB962C8B-B14F-4D97-AF65-F5344CB8AC3E}">
        <p14:creationId xmlns:p14="http://schemas.microsoft.com/office/powerpoint/2010/main" val="29077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21510-F21F-4CF2-BB2B-90A2E618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33399"/>
            <a:ext cx="10566400" cy="5334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Create your Story: Creative and Reactive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69CFF4-407B-4608-B9E9-F8207BD0C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888" y="1600201"/>
            <a:ext cx="6767512" cy="4038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Creative: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Creative, we are focused on Mission, Purpose, things we love and care about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long- term impact, truly scaling capacity and capability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working in collaboration with others and in a “playing to win” mindset (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Engaging, Inspiring, Unleashing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mindful of what people want or need in leadership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 dependent on the outside for validation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can work more autonomously in collaboration without all the fear, aggression or self-protection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FBD2C0-CC25-474F-BE3E-E98A442065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tretch/>
        </p:blipFill>
        <p:spPr>
          <a:xfrm>
            <a:off x="385762" y="1557338"/>
            <a:ext cx="4038600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1481252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9E11B1-6E4F-4A8E-9AFA-8FCB2B90F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49992" r="3107" b="-2386"/>
          <a:stretch/>
        </p:blipFill>
        <p:spPr>
          <a:xfrm>
            <a:off x="2240315" y="671422"/>
            <a:ext cx="7535254" cy="429437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8CA1877-843A-46C3-BA9B-D6409506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05" y="404721"/>
            <a:ext cx="2190625" cy="523028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Reactive Tendencies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1DA5C-45D7-4F09-BD70-E205968B5802}"/>
              </a:ext>
            </a:extLst>
          </p:cNvPr>
          <p:cNvSpPr txBox="1"/>
          <p:nvPr/>
        </p:nvSpPr>
        <p:spPr>
          <a:xfrm>
            <a:off x="1389928" y="2830552"/>
            <a:ext cx="2679466" cy="1013999"/>
          </a:xfrm>
          <a:prstGeom prst="rect">
            <a:avLst/>
          </a:prstGeom>
          <a:noFill/>
        </p:spPr>
        <p:txBody>
          <a:bodyPr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-Conservative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-Pleasing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-Belonging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-Passive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82C9D7-7A1A-493F-BEB9-74D2BF4F3CD2}"/>
              </a:ext>
            </a:extLst>
          </p:cNvPr>
          <p:cNvSpPr txBox="1"/>
          <p:nvPr/>
        </p:nvSpPr>
        <p:spPr>
          <a:xfrm>
            <a:off x="5735407" y="5264477"/>
            <a:ext cx="1748817" cy="783166"/>
          </a:xfrm>
          <a:prstGeom prst="rect">
            <a:avLst/>
          </a:prstGeom>
          <a:noFill/>
        </p:spPr>
        <p:txBody>
          <a:bodyPr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-Distance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-Critical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-Arrogance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75562A-518D-42C3-8491-FAD411F5B2C5}"/>
              </a:ext>
            </a:extLst>
          </p:cNvPr>
          <p:cNvSpPr txBox="1"/>
          <p:nvPr/>
        </p:nvSpPr>
        <p:spPr>
          <a:xfrm>
            <a:off x="10069346" y="2756844"/>
            <a:ext cx="1077415" cy="1013999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-Autocratic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-Ambition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-Driven</a:t>
            </a:r>
          </a:p>
          <a:p>
            <a:pPr>
              <a:defRPr/>
            </a:pPr>
            <a:r>
              <a:rPr lang="en-US" sz="1500" dirty="0">
                <a:solidFill>
                  <a:srgbClr val="333333"/>
                </a:solidFill>
                <a:latin typeface="Corbel" panose="020B0503020204020204" pitchFamily="34" charset="0"/>
                <a:cs typeface="Arial" pitchFamily="34" charset="0"/>
              </a:rPr>
              <a:t>-Perfect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F9F50D-13AF-47D9-9CCB-490A289B04AE}"/>
              </a:ext>
            </a:extLst>
          </p:cNvPr>
          <p:cNvSpPr txBox="1"/>
          <p:nvPr/>
        </p:nvSpPr>
        <p:spPr>
          <a:xfrm>
            <a:off x="858350" y="2580700"/>
            <a:ext cx="1356081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Complying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937EA8-FC93-4A78-A955-ADBC4B331F6A}"/>
              </a:ext>
            </a:extLst>
          </p:cNvPr>
          <p:cNvSpPr txBox="1"/>
          <p:nvPr/>
        </p:nvSpPr>
        <p:spPr>
          <a:xfrm>
            <a:off x="5203826" y="5006793"/>
            <a:ext cx="1362108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Protecting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67E4F7-4A30-406B-A705-294F04C487B5}"/>
              </a:ext>
            </a:extLst>
          </p:cNvPr>
          <p:cNvSpPr txBox="1"/>
          <p:nvPr/>
        </p:nvSpPr>
        <p:spPr>
          <a:xfrm>
            <a:off x="9537756" y="2537810"/>
            <a:ext cx="1440270" cy="335031"/>
          </a:xfrm>
          <a:prstGeom prst="rect">
            <a:avLst/>
          </a:prstGeom>
          <a:noFill/>
        </p:spPr>
        <p:txBody>
          <a:bodyPr wrap="none" lIns="89791" tIns="44896" rIns="89791" bIns="44896">
            <a:spAutoFit/>
          </a:bodyPr>
          <a:lstStyle/>
          <a:p>
            <a:pPr>
              <a:defRPr/>
            </a:pPr>
            <a:r>
              <a:rPr lang="en-US" sz="1588" b="1" spc="197" dirty="0">
                <a:solidFill>
                  <a:srgbClr val="C00000"/>
                </a:solidFill>
                <a:latin typeface="Corbel" panose="020B0503020204020204" pitchFamily="34" charset="0"/>
                <a:cs typeface="Arial" pitchFamily="34" charset="0"/>
              </a:rPr>
              <a:t>Controlling</a:t>
            </a:r>
          </a:p>
        </p:txBody>
      </p:sp>
    </p:spTree>
    <p:extLst>
      <p:ext uri="{BB962C8B-B14F-4D97-AF65-F5344CB8AC3E}">
        <p14:creationId xmlns:p14="http://schemas.microsoft.com/office/powerpoint/2010/main" val="362502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DCB7-B9B5-4346-88C4-FA1DED00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381000"/>
            <a:ext cx="6522112" cy="685800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Helvetica" pitchFamily="2" charset="0"/>
                <a:ea typeface="Times New Roman" panose="02020603050405020304" pitchFamily="18" charset="0"/>
              </a:rPr>
              <a:t>Session Objectives</a:t>
            </a:r>
            <a:r>
              <a:rPr lang="en-US" sz="2400" u="sng" dirty="0">
                <a:effectLst/>
                <a:latin typeface="Helvetica" pitchFamily="2" charset="0"/>
                <a:ea typeface="Times New Roman" panose="02020603050405020304" pitchFamily="18" charset="0"/>
              </a:rPr>
              <a:t>:</a:t>
            </a:r>
            <a:endParaRPr 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C0B03-35BE-8D42-8FCC-8A6BD9F660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22240" y="1275644"/>
            <a:ext cx="6414824" cy="5201356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Managing the </a:t>
            </a:r>
            <a:r>
              <a:rPr lang="en-US" i="1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Crea</a:t>
            </a:r>
            <a:r>
              <a:rPr lang="en-US" i="1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tive Tension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 that comes with change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Create intentional CREATIVE focus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Build energy to rally the team (and yourself)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Momentum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Alignment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  <a:ea typeface="Calibri" panose="020F0502020204030204" pitchFamily="34" charset="0"/>
              </a:rPr>
              <a:t>Res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</a:rPr>
              <a:t>ults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>
                <a:solidFill>
                  <a:srgbClr val="FF0000"/>
                </a:solidFill>
                <a:latin typeface="Helvetica" pitchFamily="2" charset="0"/>
                <a:ea typeface="Calibri" panose="020F0502020204030204" pitchFamily="34" charset="0"/>
              </a:rPr>
              <a:t>Explore “the differences that make the difference” in change-ready leaders</a:t>
            </a:r>
            <a:endParaRPr lang="en-US" i="1" dirty="0">
              <a:solidFill>
                <a:srgbClr val="FF0000"/>
              </a:solidFill>
              <a:effectLst/>
              <a:latin typeface="Helvetica" pitchFamily="2" charset="0"/>
              <a:ea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65181-A7FF-4148-9446-C1B7788BA14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844800" cy="365125"/>
          </a:xfrm>
        </p:spPr>
        <p:txBody>
          <a:bodyPr/>
          <a:lstStyle/>
          <a:p>
            <a:fld id="{C58E2B82-C793-6144-9F5C-3782B7DF97A0}" type="datetime4">
              <a:rPr lang="en-US" smtClean="0"/>
              <a:t>December 16,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99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21510-F21F-4CF2-BB2B-90A2E618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33399"/>
            <a:ext cx="10566400" cy="5334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Create your Story: Creative and Reactive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69CFF4-407B-4608-B9E9-F8207BD0C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888" y="1600201"/>
            <a:ext cx="6767512" cy="455753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400" b="1" u="sng" dirty="0"/>
              <a:t>Reactive:</a:t>
            </a:r>
          </a:p>
          <a:p>
            <a:pPr marL="0" indent="0">
              <a:buNone/>
            </a:pPr>
            <a:endParaRPr lang="en-US" b="1" u="sng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Reactive is running our strengths from a reactive place… a play it safe or “play not to lose” manner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One’s validation (safety, affirmation, self-worth) comes from OUTSIDE of them (from others, from results, from being in the know). “I am looking to you for validation”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gifts, much of it has been well earned and part of one’s journey; they have contributed to where a leader is today.  One can take advantage of the “gifts” if used with intention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get short-term results (so, it has a place. And can be quite compelling during times of stress or uncertainty)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Here, we are still able to get results, but it comes from a place of fear, self-protection or risk aversion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FBD2C0-CC25-474F-BE3E-E98A442065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tretch/>
        </p:blipFill>
        <p:spPr>
          <a:xfrm>
            <a:off x="385762" y="1557338"/>
            <a:ext cx="4038600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2540891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CF4EB6-01ED-4BD2-9F26-21C314CA7E90}"/>
                  </a:ext>
                </a:extLst>
              </p14:cNvPr>
              <p14:cNvContentPartPr/>
              <p14:nvPr/>
            </p14:nvContentPartPr>
            <p14:xfrm>
              <a:off x="3917222" y="1174059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CF4EB6-01ED-4BD2-9F26-21C314CA7E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8582" y="11654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C11F2D-E6A6-49F9-AED2-FB9E0289BCD3}"/>
                  </a:ext>
                </a:extLst>
              </p14:cNvPr>
              <p14:cNvContentPartPr/>
              <p14:nvPr/>
            </p14:nvContentPartPr>
            <p14:xfrm>
              <a:off x="3846302" y="378099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C11F2D-E6A6-49F9-AED2-FB9E0289BC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7662" y="3694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A84A890-9341-4FA5-9251-573EAD6DB1A7}"/>
                  </a:ext>
                </a:extLst>
              </p14:cNvPr>
              <p14:cNvContentPartPr/>
              <p14:nvPr/>
            </p14:nvContentPartPr>
            <p14:xfrm>
              <a:off x="5462342" y="186777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A84A890-9341-4FA5-9251-573EAD6DB1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3702" y="18591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EA9E939-0BE6-49F3-8741-1F9CB45ACA93}"/>
                  </a:ext>
                </a:extLst>
              </p14:cNvPr>
              <p14:cNvContentPartPr/>
              <p14:nvPr/>
            </p14:nvContentPartPr>
            <p14:xfrm>
              <a:off x="5407262" y="2167659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EA9E939-0BE6-49F3-8741-1F9CB45AC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8622" y="21586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2C9DA90-2EEF-49CD-BF44-A3A18C933BB1}"/>
                  </a:ext>
                </a:extLst>
              </p14:cNvPr>
              <p14:cNvContentPartPr/>
              <p14:nvPr/>
            </p14:nvContentPartPr>
            <p14:xfrm>
              <a:off x="5005502" y="2947779"/>
              <a:ext cx="360" cy="3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2C9DA90-2EEF-49CD-BF44-A3A18C933BB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96502" y="2939139"/>
                <a:ext cx="18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9B2A5E-E3D2-4ABC-8071-DA28789E99FF}"/>
                  </a:ext>
                </a:extLst>
              </p14:cNvPr>
              <p14:cNvContentPartPr/>
              <p14:nvPr/>
            </p14:nvContentPartPr>
            <p14:xfrm>
              <a:off x="4327262" y="4989699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9B2A5E-E3D2-4ABC-8071-DA28789E99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8622" y="498069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2E98A03-B772-4A9A-BA81-D9AF2BE3293D}"/>
                  </a:ext>
                </a:extLst>
              </p14:cNvPr>
              <p14:cNvContentPartPr/>
              <p14:nvPr/>
            </p14:nvContentPartPr>
            <p14:xfrm>
              <a:off x="4098662" y="5564979"/>
              <a:ext cx="360" cy="26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2E98A03-B772-4A9A-BA81-D9AF2BE3293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90022" y="5555979"/>
                <a:ext cx="180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C45C83-34AE-4220-AF4C-8CA2E33FB66E}"/>
                  </a:ext>
                </a:extLst>
              </p14:cNvPr>
              <p14:cNvContentPartPr/>
              <p14:nvPr/>
            </p14:nvContentPartPr>
            <p14:xfrm>
              <a:off x="5005502" y="2440179"/>
              <a:ext cx="360" cy="3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C45C83-34AE-4220-AF4C-8CA2E33FB66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96502" y="2431539"/>
                <a:ext cx="18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F195D3C-9D97-4B89-BD95-2242CE05D24C}"/>
                  </a:ext>
                </a:extLst>
              </p14:cNvPr>
              <p14:cNvContentPartPr/>
              <p14:nvPr/>
            </p14:nvContentPartPr>
            <p14:xfrm>
              <a:off x="4784462" y="2151819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F195D3C-9D97-4B89-BD95-2242CE05D2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5822" y="21428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CA43689-64B8-49D2-AF30-399278B2BF63}"/>
                  </a:ext>
                </a:extLst>
              </p14:cNvPr>
              <p14:cNvContentPartPr/>
              <p14:nvPr/>
            </p14:nvContentPartPr>
            <p14:xfrm>
              <a:off x="4177502" y="1189899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CA43689-64B8-49D2-AF30-399278B2BF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68502" y="11812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696F046-F6AF-424D-87CF-19701642A065}"/>
                  </a:ext>
                </a:extLst>
              </p14:cNvPr>
              <p14:cNvContentPartPr/>
              <p14:nvPr/>
            </p14:nvContentPartPr>
            <p14:xfrm>
              <a:off x="2332862" y="63009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696F046-F6AF-424D-87CF-19701642A0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24222" y="62145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733681D-7E79-4184-B257-7779C741BA4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4167" t="9486" r="14234" b="4235"/>
          <a:stretch/>
        </p:blipFill>
        <p:spPr>
          <a:xfrm>
            <a:off x="3612463" y="348134"/>
            <a:ext cx="4548099" cy="56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B7961E52-4995-4F3F-AADC-308F9877AFC8}"/>
              </a:ext>
            </a:extLst>
          </p:cNvPr>
          <p:cNvSpPr txBox="1"/>
          <p:nvPr/>
        </p:nvSpPr>
        <p:spPr>
          <a:xfrm flipH="1">
            <a:off x="4099116" y="2933842"/>
            <a:ext cx="1226564" cy="307972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1412" dirty="0">
                <a:solidFill>
                  <a:prstClr val="white"/>
                </a:solidFill>
                <a:cs typeface="Arial" pitchFamily="34" charset="0"/>
              </a:rPr>
              <a:t>Fear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EAC3FD-A972-4D49-9F75-FE066A2047F5}"/>
              </a:ext>
            </a:extLst>
          </p:cNvPr>
          <p:cNvSpPr txBox="1"/>
          <p:nvPr/>
        </p:nvSpPr>
        <p:spPr>
          <a:xfrm flipH="1">
            <a:off x="2398063" y="2973290"/>
            <a:ext cx="1226564" cy="307972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1412" dirty="0">
                <a:solidFill>
                  <a:prstClr val="white"/>
                </a:solidFill>
                <a:cs typeface="Arial" pitchFamily="34" charset="0"/>
              </a:rPr>
              <a:t>Reaction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34DE03D-A33A-4172-AAE5-3EBBD91ED66C}"/>
              </a:ext>
            </a:extLst>
          </p:cNvPr>
          <p:cNvSpPr txBox="1"/>
          <p:nvPr/>
        </p:nvSpPr>
        <p:spPr>
          <a:xfrm flipH="1">
            <a:off x="8176587" y="2921413"/>
            <a:ext cx="1226564" cy="307972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1412" dirty="0">
                <a:solidFill>
                  <a:prstClr val="white"/>
                </a:solidFill>
                <a:cs typeface="Arial" pitchFamily="34" charset="0"/>
              </a:rPr>
              <a:t>Passion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F80F88-9F6F-4461-B46A-5CABB1928F2B}"/>
              </a:ext>
            </a:extLst>
          </p:cNvPr>
          <p:cNvSpPr txBox="1"/>
          <p:nvPr/>
        </p:nvSpPr>
        <p:spPr>
          <a:xfrm flipH="1">
            <a:off x="6475534" y="2960863"/>
            <a:ext cx="1226564" cy="307972"/>
          </a:xfrm>
          <a:prstGeom prst="rect">
            <a:avLst/>
          </a:prstGeom>
          <a:noFill/>
        </p:spPr>
        <p:txBody>
          <a:bodyPr wrap="square" lIns="89791" tIns="44896" rIns="89791" bIns="44896" rtlCol="0">
            <a:spAutoFit/>
          </a:bodyPr>
          <a:lstStyle/>
          <a:p>
            <a:pPr algn="ctr"/>
            <a:r>
              <a:rPr lang="en-US" sz="1412" dirty="0">
                <a:solidFill>
                  <a:prstClr val="white"/>
                </a:solidFill>
                <a:cs typeface="Arial" pitchFamily="34" charset="0"/>
              </a:rPr>
              <a:t>Action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E0DD882-6A14-4344-B21F-319749C964E8}"/>
              </a:ext>
            </a:extLst>
          </p:cNvPr>
          <p:cNvGrpSpPr/>
          <p:nvPr/>
        </p:nvGrpSpPr>
        <p:grpSpPr>
          <a:xfrm>
            <a:off x="2316083" y="990600"/>
            <a:ext cx="3044426" cy="5131914"/>
            <a:chOff x="2398063" y="990602"/>
            <a:chExt cx="3044426" cy="5131914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192DDBD3-1EA3-46FB-BBD5-E6060A6F52B0}"/>
                </a:ext>
              </a:extLst>
            </p:cNvPr>
            <p:cNvGrpSpPr/>
            <p:nvPr/>
          </p:nvGrpSpPr>
          <p:grpSpPr>
            <a:xfrm>
              <a:off x="3256970" y="1693307"/>
              <a:ext cx="1340866" cy="953849"/>
              <a:chOff x="-2495752" y="4761473"/>
              <a:chExt cx="2508250" cy="1731809"/>
            </a:xfrm>
          </p:grpSpPr>
          <p:sp>
            <p:nvSpPr>
              <p:cNvPr id="224" name="Ellipse 44">
                <a:extLst>
                  <a:ext uri="{FF2B5EF4-FFF2-40B4-BE49-F238E27FC236}">
                    <a16:creationId xmlns:a16="http://schemas.microsoft.com/office/drawing/2014/main" id="{6CB66CBC-5C89-4965-A28B-3B9DB841BB53}"/>
                  </a:ext>
                </a:extLst>
              </p:cNvPr>
              <p:cNvSpPr/>
              <p:nvPr/>
            </p:nvSpPr>
            <p:spPr bwMode="auto">
              <a:xfrm rot="21052097">
                <a:off x="-2121682" y="4761473"/>
                <a:ext cx="1551301" cy="1550196"/>
              </a:xfrm>
              <a:prstGeom prst="ellipse">
                <a:avLst/>
              </a:prstGeom>
              <a:solidFill>
                <a:srgbClr val="CC0000"/>
              </a:solidFill>
              <a:ln w="9525" cap="flat" cmpd="sng" algn="ctr">
                <a:noFill/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25" name="Ellipse 110">
                <a:extLst>
                  <a:ext uri="{FF2B5EF4-FFF2-40B4-BE49-F238E27FC236}">
                    <a16:creationId xmlns:a16="http://schemas.microsoft.com/office/drawing/2014/main" id="{732442A7-F0FB-44C6-9F97-AFF4862F2202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26" name="Ellipse 45">
                <a:extLst>
                  <a:ext uri="{FF2B5EF4-FFF2-40B4-BE49-F238E27FC236}">
                    <a16:creationId xmlns:a16="http://schemas.microsoft.com/office/drawing/2014/main" id="{9A187656-B622-4B3E-B9CD-1786C3F18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27" name="Måne 115">
                <a:extLst>
                  <a:ext uri="{FF2B5EF4-FFF2-40B4-BE49-F238E27FC236}">
                    <a16:creationId xmlns:a16="http://schemas.microsoft.com/office/drawing/2014/main" id="{06CCD125-84DC-40D8-8CC5-3FBF09E83F96}"/>
                  </a:ext>
                </a:extLst>
              </p:cNvPr>
              <p:cNvSpPr/>
              <p:nvPr/>
            </p:nvSpPr>
            <p:spPr bwMode="auto">
              <a:xfrm rot="16552097">
                <a:off x="-1737245" y="5216756"/>
                <a:ext cx="682448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7A2BCC1-A164-423F-909D-869F2109E079}"/>
                </a:ext>
              </a:extLst>
            </p:cNvPr>
            <p:cNvSpPr txBox="1"/>
            <p:nvPr/>
          </p:nvSpPr>
          <p:spPr>
            <a:xfrm flipH="1">
              <a:off x="3254462" y="1833266"/>
              <a:ext cx="1226564" cy="525275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Problem</a:t>
              </a:r>
            </a:p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Threat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DCFEA45-935F-4958-84FC-D7FD315FE7B7}"/>
                </a:ext>
              </a:extLst>
            </p:cNvPr>
            <p:cNvSpPr txBox="1"/>
            <p:nvPr/>
          </p:nvSpPr>
          <p:spPr>
            <a:xfrm>
              <a:off x="2558103" y="990602"/>
              <a:ext cx="2522618" cy="457244"/>
            </a:xfrm>
            <a:prstGeom prst="rect">
              <a:avLst/>
            </a:prstGeom>
            <a:noFill/>
          </p:spPr>
          <p:txBody>
            <a:bodyPr wrap="none" lIns="89791" tIns="44896" rIns="89791" bIns="44896" rtlCol="0">
              <a:spAutoFit/>
            </a:bodyPr>
            <a:lstStyle/>
            <a:p>
              <a:r>
                <a:rPr lang="en-US" sz="2382" dirty="0">
                  <a:solidFill>
                    <a:srgbClr val="333333"/>
                  </a:solidFill>
                  <a:cs typeface="Arial" pitchFamily="34" charset="0"/>
                </a:rPr>
                <a:t>Problem - Reacting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8CDC97B-FE29-43AC-9FA7-4EB5C0FF2072}"/>
                </a:ext>
              </a:extLst>
            </p:cNvPr>
            <p:cNvGrpSpPr/>
            <p:nvPr/>
          </p:nvGrpSpPr>
          <p:grpSpPr>
            <a:xfrm>
              <a:off x="4101623" y="2668783"/>
              <a:ext cx="1340866" cy="953847"/>
              <a:chOff x="-2495752" y="4761476"/>
              <a:chExt cx="2508250" cy="1731806"/>
            </a:xfrm>
          </p:grpSpPr>
          <p:sp>
            <p:nvSpPr>
              <p:cNvPr id="220" name="Ellipse 110">
                <a:extLst>
                  <a:ext uri="{FF2B5EF4-FFF2-40B4-BE49-F238E27FC236}">
                    <a16:creationId xmlns:a16="http://schemas.microsoft.com/office/drawing/2014/main" id="{7C98C46D-C75B-4582-A73D-A0B9ECDF0B94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21" name="Ellipse 44">
                <a:extLst>
                  <a:ext uri="{FF2B5EF4-FFF2-40B4-BE49-F238E27FC236}">
                    <a16:creationId xmlns:a16="http://schemas.microsoft.com/office/drawing/2014/main" id="{6D5DE750-44A0-430C-9A8B-47B10A9A48F8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CC0000"/>
              </a:solidFill>
              <a:ln w="9525" cap="flat" cmpd="sng" algn="ctr">
                <a:noFill/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22" name="Ellipse 45">
                <a:extLst>
                  <a:ext uri="{FF2B5EF4-FFF2-40B4-BE49-F238E27FC236}">
                    <a16:creationId xmlns:a16="http://schemas.microsoft.com/office/drawing/2014/main" id="{6D548A3A-371B-4A55-87C5-9DC1E1740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23" name="Måne 115">
                <a:extLst>
                  <a:ext uri="{FF2B5EF4-FFF2-40B4-BE49-F238E27FC236}">
                    <a16:creationId xmlns:a16="http://schemas.microsoft.com/office/drawing/2014/main" id="{7A98FD23-6351-4C56-B598-7500D0F6D2F8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C0CEA12E-5911-4B08-80E2-72C360C78771}"/>
                </a:ext>
              </a:extLst>
            </p:cNvPr>
            <p:cNvSpPr txBox="1"/>
            <p:nvPr/>
          </p:nvSpPr>
          <p:spPr>
            <a:xfrm flipH="1">
              <a:off x="4099116" y="2933842"/>
              <a:ext cx="1226564" cy="307972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Fear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96F1191-C49E-4874-AA7E-44C800C07C9A}"/>
                </a:ext>
              </a:extLst>
            </p:cNvPr>
            <p:cNvGrpSpPr/>
            <p:nvPr/>
          </p:nvGrpSpPr>
          <p:grpSpPr>
            <a:xfrm>
              <a:off x="2400570" y="2708230"/>
              <a:ext cx="1340866" cy="953847"/>
              <a:chOff x="-2495752" y="4761476"/>
              <a:chExt cx="2508250" cy="1731806"/>
            </a:xfrm>
          </p:grpSpPr>
          <p:sp>
            <p:nvSpPr>
              <p:cNvPr id="216" name="Ellipse 110">
                <a:extLst>
                  <a:ext uri="{FF2B5EF4-FFF2-40B4-BE49-F238E27FC236}">
                    <a16:creationId xmlns:a16="http://schemas.microsoft.com/office/drawing/2014/main" id="{5713ED02-EF76-4EE7-9987-3B78C1B3E222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17" name="Ellipse 44">
                <a:extLst>
                  <a:ext uri="{FF2B5EF4-FFF2-40B4-BE49-F238E27FC236}">
                    <a16:creationId xmlns:a16="http://schemas.microsoft.com/office/drawing/2014/main" id="{6FCABB44-606C-4157-A77B-91377ED369BB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CC0000"/>
              </a:solidFill>
              <a:ln w="9525" cap="flat" cmpd="sng" algn="ctr">
                <a:noFill/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18" name="Ellipse 45">
                <a:extLst>
                  <a:ext uri="{FF2B5EF4-FFF2-40B4-BE49-F238E27FC236}">
                    <a16:creationId xmlns:a16="http://schemas.microsoft.com/office/drawing/2014/main" id="{36B000EA-F2E1-4C4D-9EE1-28599C9C0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19" name="Måne 115">
                <a:extLst>
                  <a:ext uri="{FF2B5EF4-FFF2-40B4-BE49-F238E27FC236}">
                    <a16:creationId xmlns:a16="http://schemas.microsoft.com/office/drawing/2014/main" id="{FC413D25-C82A-4E78-8322-BF09B01D0668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AD98EA7-ABAF-4769-A31F-C7FCEE50F643}"/>
                </a:ext>
              </a:extLst>
            </p:cNvPr>
            <p:cNvSpPr txBox="1"/>
            <p:nvPr/>
          </p:nvSpPr>
          <p:spPr>
            <a:xfrm flipH="1">
              <a:off x="2398063" y="2973290"/>
              <a:ext cx="1226564" cy="307972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Reaction</a:t>
              </a:r>
            </a:p>
          </p:txBody>
        </p:sp>
        <p:grpSp>
          <p:nvGrpSpPr>
            <p:cNvPr id="186" name="Group 30">
              <a:extLst>
                <a:ext uri="{FF2B5EF4-FFF2-40B4-BE49-F238E27FC236}">
                  <a16:creationId xmlns:a16="http://schemas.microsoft.com/office/drawing/2014/main" id="{C577F9C5-6863-4F43-843A-39E668124B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944" y="4040345"/>
              <a:ext cx="1701053" cy="1143000"/>
              <a:chOff x="1200" y="3360"/>
              <a:chExt cx="1104" cy="672"/>
            </a:xfrm>
          </p:grpSpPr>
          <p:sp>
            <p:nvSpPr>
              <p:cNvPr id="214" name="Line 31">
                <a:extLst>
                  <a:ext uri="{FF2B5EF4-FFF2-40B4-BE49-F238E27FC236}">
                    <a16:creationId xmlns:a16="http://schemas.microsoft.com/office/drawing/2014/main" id="{407102A0-66A6-4135-9E62-92D018154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60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15" name="Line 32">
                <a:extLst>
                  <a:ext uri="{FF2B5EF4-FFF2-40B4-BE49-F238E27FC236}">
                    <a16:creationId xmlns:a16="http://schemas.microsoft.com/office/drawing/2014/main" id="{4FBD66CC-AA44-46BA-8887-63C4AA6EA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11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187" name="Text Box 33">
              <a:extLst>
                <a:ext uri="{FF2B5EF4-FFF2-40B4-BE49-F238E27FC236}">
                  <a16:creationId xmlns:a16="http://schemas.microsoft.com/office/drawing/2014/main" id="{0CDD6472-8671-4BAD-AF1A-92FE9BE6D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249356" y="4454650"/>
              <a:ext cx="1346719" cy="335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791" tIns="44896" rIns="89791" bIns="44896">
              <a:spAutoFit/>
            </a:bodyPr>
            <a:lstStyle/>
            <a:p>
              <a:pPr eaLnBrk="0" hangingPunct="0"/>
              <a:r>
                <a:rPr lang="en-US" sz="1588" b="1" dirty="0">
                  <a:solidFill>
                    <a:srgbClr val="333333"/>
                  </a:solidFill>
                  <a:latin typeface="Corbel" panose="020B0503020204020204" pitchFamily="34" charset="0"/>
                </a:rPr>
                <a:t>Effectiveness</a:t>
              </a:r>
              <a:endParaRPr lang="en-US" sz="1588" dirty="0">
                <a:solidFill>
                  <a:srgbClr val="333333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88" name="Text Box 34">
              <a:extLst>
                <a:ext uri="{FF2B5EF4-FFF2-40B4-BE49-F238E27FC236}">
                  <a16:creationId xmlns:a16="http://schemas.microsoft.com/office/drawing/2014/main" id="{2B6D0A87-5C82-4268-9A0F-04B3E2472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7648" y="5311619"/>
              <a:ext cx="1701053" cy="335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9791" tIns="44896" rIns="89791" bIns="44896">
              <a:spAutoFit/>
            </a:bodyPr>
            <a:lstStyle/>
            <a:p>
              <a:pPr algn="ctr" eaLnBrk="0" hangingPunct="0"/>
              <a:r>
                <a:rPr lang="en-US" sz="1588" b="1" dirty="0">
                  <a:solidFill>
                    <a:srgbClr val="333333"/>
                  </a:solidFill>
                  <a:latin typeface="Corbel" panose="020B0503020204020204" pitchFamily="34" charset="0"/>
                </a:rPr>
                <a:t>Time</a:t>
              </a:r>
              <a:endParaRPr lang="en-US" sz="1588" dirty="0">
                <a:solidFill>
                  <a:srgbClr val="333333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189" name="Group 46">
              <a:extLst>
                <a:ext uri="{FF2B5EF4-FFF2-40B4-BE49-F238E27FC236}">
                  <a16:creationId xmlns:a16="http://schemas.microsoft.com/office/drawing/2014/main" id="{1BFA461C-1C44-47FA-A33A-1405C3E62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9944" y="4421345"/>
              <a:ext cx="1701053" cy="609600"/>
              <a:chOff x="720" y="3360"/>
              <a:chExt cx="1536" cy="384"/>
            </a:xfrm>
          </p:grpSpPr>
          <p:grpSp>
            <p:nvGrpSpPr>
              <p:cNvPr id="203" name="Group 47">
                <a:extLst>
                  <a:ext uri="{FF2B5EF4-FFF2-40B4-BE49-F238E27FC236}">
                    <a16:creationId xmlns:a16="http://schemas.microsoft.com/office/drawing/2014/main" id="{962A8B4C-CEC1-4EF7-85E0-7C095DC79B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3360"/>
                <a:ext cx="384" cy="192"/>
                <a:chOff x="1440" y="3360"/>
                <a:chExt cx="384" cy="192"/>
              </a:xfrm>
            </p:grpSpPr>
            <p:sp>
              <p:nvSpPr>
                <p:cNvPr id="212" name="Arc 48">
                  <a:extLst>
                    <a:ext uri="{FF2B5EF4-FFF2-40B4-BE49-F238E27FC236}">
                      <a16:creationId xmlns:a16="http://schemas.microsoft.com/office/drawing/2014/main" id="{120C8F7C-5A3B-4A13-8C3E-436939BE3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13" name="Arc 49">
                  <a:extLst>
                    <a:ext uri="{FF2B5EF4-FFF2-40B4-BE49-F238E27FC236}">
                      <a16:creationId xmlns:a16="http://schemas.microsoft.com/office/drawing/2014/main" id="{6FC22A92-4DF8-4DC9-829F-04AF18176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</p:grpSp>
          <p:grpSp>
            <p:nvGrpSpPr>
              <p:cNvPr id="204" name="Group 50">
                <a:extLst>
                  <a:ext uri="{FF2B5EF4-FFF2-40B4-BE49-F238E27FC236}">
                    <a16:creationId xmlns:a16="http://schemas.microsoft.com/office/drawing/2014/main" id="{8B8A654C-D4AA-40DC-9CDD-ACCA21C782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296" y="3552"/>
                <a:ext cx="384" cy="192"/>
                <a:chOff x="1440" y="3360"/>
                <a:chExt cx="384" cy="192"/>
              </a:xfrm>
            </p:grpSpPr>
            <p:sp>
              <p:nvSpPr>
                <p:cNvPr id="210" name="Arc 51">
                  <a:extLst>
                    <a:ext uri="{FF2B5EF4-FFF2-40B4-BE49-F238E27FC236}">
                      <a16:creationId xmlns:a16="http://schemas.microsoft.com/office/drawing/2014/main" id="{FE6B99BF-984F-414B-AABC-990DE9102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11" name="Arc 52">
                  <a:extLst>
                    <a:ext uri="{FF2B5EF4-FFF2-40B4-BE49-F238E27FC236}">
                      <a16:creationId xmlns:a16="http://schemas.microsoft.com/office/drawing/2014/main" id="{41826CEF-5BE5-408F-97E9-9F3F13A9A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</p:grpSp>
          <p:grpSp>
            <p:nvGrpSpPr>
              <p:cNvPr id="205" name="Group 53">
                <a:extLst>
                  <a:ext uri="{FF2B5EF4-FFF2-40B4-BE49-F238E27FC236}">
                    <a16:creationId xmlns:a16="http://schemas.microsoft.com/office/drawing/2014/main" id="{6D2E514B-6FC4-4659-A6EE-842BF9004A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2" y="3360"/>
                <a:ext cx="384" cy="192"/>
                <a:chOff x="1440" y="3360"/>
                <a:chExt cx="384" cy="192"/>
              </a:xfrm>
            </p:grpSpPr>
            <p:sp>
              <p:nvSpPr>
                <p:cNvPr id="208" name="Arc 54">
                  <a:extLst>
                    <a:ext uri="{FF2B5EF4-FFF2-40B4-BE49-F238E27FC236}">
                      <a16:creationId xmlns:a16="http://schemas.microsoft.com/office/drawing/2014/main" id="{00D44BF5-3C77-4614-8C4F-B59E81D6C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2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209" name="Arc 55">
                  <a:extLst>
                    <a:ext uri="{FF2B5EF4-FFF2-40B4-BE49-F238E27FC236}">
                      <a16:creationId xmlns:a16="http://schemas.microsoft.com/office/drawing/2014/main" id="{EC5ECB18-CE63-4C20-A0F7-22E15CC4DE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440" y="3360"/>
                  <a:ext cx="192" cy="1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588" dirty="0">
                    <a:solidFill>
                      <a:srgbClr val="333333"/>
                    </a:solidFill>
                  </a:endParaRPr>
                </a:p>
              </p:txBody>
            </p:sp>
          </p:grpSp>
          <p:sp>
            <p:nvSpPr>
              <p:cNvPr id="206" name="Arc 56">
                <a:extLst>
                  <a:ext uri="{FF2B5EF4-FFF2-40B4-BE49-F238E27FC236}">
                    <a16:creationId xmlns:a16="http://schemas.microsoft.com/office/drawing/2014/main" id="{C1462C6E-CD4A-4944-BE6C-227EB7E2C4B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20" y="355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07" name="Arc 57">
                <a:extLst>
                  <a:ext uri="{FF2B5EF4-FFF2-40B4-BE49-F238E27FC236}">
                    <a16:creationId xmlns:a16="http://schemas.microsoft.com/office/drawing/2014/main" id="{3659DEAD-A85D-41E9-B7EB-72DEA47792C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2064" y="355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CF7E6F0-BC42-4A9C-8A4B-88A2C367A911}"/>
                </a:ext>
              </a:extLst>
            </p:cNvPr>
            <p:cNvSpPr txBox="1"/>
            <p:nvPr/>
          </p:nvSpPr>
          <p:spPr>
            <a:xfrm>
              <a:off x="3292239" y="5665272"/>
              <a:ext cx="1508440" cy="457244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r>
                <a:rPr lang="en-US" sz="2382" dirty="0">
                  <a:solidFill>
                    <a:srgbClr val="C00000"/>
                  </a:solidFill>
                  <a:cs typeface="Arial" pitchFamily="34" charset="0"/>
                </a:rPr>
                <a:t>Containing</a:t>
              </a:r>
            </a:p>
          </p:txBody>
        </p:sp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C2604510-D66E-4A67-A1CB-982B7D23B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85975">
              <a:off x="3705779" y="3151123"/>
              <a:ext cx="364577" cy="680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7B4BF7A4-7132-40EC-A4DF-26FB8513C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9270">
              <a:off x="2866727" y="1872978"/>
              <a:ext cx="353854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3FEDCD40-B316-4739-B4FA-77619868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22814">
              <a:off x="4446134" y="1839145"/>
              <a:ext cx="364577" cy="680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4" name="Plus 2">
              <a:extLst>
                <a:ext uri="{FF2B5EF4-FFF2-40B4-BE49-F238E27FC236}">
                  <a16:creationId xmlns:a16="http://schemas.microsoft.com/office/drawing/2014/main" id="{DC6F53DA-5ED7-422B-96EA-AC389361D02A}"/>
                </a:ext>
              </a:extLst>
            </p:cNvPr>
            <p:cNvSpPr/>
            <p:nvPr/>
          </p:nvSpPr>
          <p:spPr>
            <a:xfrm>
              <a:off x="3385962" y="1398997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5" name="Minus 3">
              <a:extLst>
                <a:ext uri="{FF2B5EF4-FFF2-40B4-BE49-F238E27FC236}">
                  <a16:creationId xmlns:a16="http://schemas.microsoft.com/office/drawing/2014/main" id="{25168E47-7244-40B3-AE14-50ADC2CB0703}"/>
                </a:ext>
              </a:extLst>
            </p:cNvPr>
            <p:cNvSpPr/>
            <p:nvPr/>
          </p:nvSpPr>
          <p:spPr>
            <a:xfrm>
              <a:off x="3760403" y="1393994"/>
              <a:ext cx="236442" cy="282406"/>
            </a:xfrm>
            <a:prstGeom prst="mathMin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6" name="Plus 80">
              <a:extLst>
                <a:ext uri="{FF2B5EF4-FFF2-40B4-BE49-F238E27FC236}">
                  <a16:creationId xmlns:a16="http://schemas.microsoft.com/office/drawing/2014/main" id="{7E6ED29A-7471-4936-B68C-2437F07602D7}"/>
                </a:ext>
              </a:extLst>
            </p:cNvPr>
            <p:cNvSpPr/>
            <p:nvPr/>
          </p:nvSpPr>
          <p:spPr>
            <a:xfrm>
              <a:off x="4142647" y="1398997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7" name="Plus 89">
              <a:extLst>
                <a:ext uri="{FF2B5EF4-FFF2-40B4-BE49-F238E27FC236}">
                  <a16:creationId xmlns:a16="http://schemas.microsoft.com/office/drawing/2014/main" id="{F4DDAEB5-CF98-42F7-85C2-1CE0219130E1}"/>
                </a:ext>
              </a:extLst>
            </p:cNvPr>
            <p:cNvSpPr/>
            <p:nvPr/>
          </p:nvSpPr>
          <p:spPr>
            <a:xfrm>
              <a:off x="4281091" y="3552205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8" name="Minus 90">
              <a:extLst>
                <a:ext uri="{FF2B5EF4-FFF2-40B4-BE49-F238E27FC236}">
                  <a16:creationId xmlns:a16="http://schemas.microsoft.com/office/drawing/2014/main" id="{FBD2EE13-0BB4-400C-915A-0926C36C9037}"/>
                </a:ext>
              </a:extLst>
            </p:cNvPr>
            <p:cNvSpPr/>
            <p:nvPr/>
          </p:nvSpPr>
          <p:spPr>
            <a:xfrm>
              <a:off x="4655528" y="3547202"/>
              <a:ext cx="236442" cy="282406"/>
            </a:xfrm>
            <a:prstGeom prst="mathMin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199" name="Plus 91">
              <a:extLst>
                <a:ext uri="{FF2B5EF4-FFF2-40B4-BE49-F238E27FC236}">
                  <a16:creationId xmlns:a16="http://schemas.microsoft.com/office/drawing/2014/main" id="{38D96A9B-CE28-4FD0-A47B-439E22B02BBF}"/>
                </a:ext>
              </a:extLst>
            </p:cNvPr>
            <p:cNvSpPr/>
            <p:nvPr/>
          </p:nvSpPr>
          <p:spPr>
            <a:xfrm>
              <a:off x="5037777" y="3552205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00" name="Plus 92">
              <a:extLst>
                <a:ext uri="{FF2B5EF4-FFF2-40B4-BE49-F238E27FC236}">
                  <a16:creationId xmlns:a16="http://schemas.microsoft.com/office/drawing/2014/main" id="{F834A05C-2FF1-4914-BF00-464E7B5A789A}"/>
                </a:ext>
              </a:extLst>
            </p:cNvPr>
            <p:cNvSpPr/>
            <p:nvPr/>
          </p:nvSpPr>
          <p:spPr>
            <a:xfrm>
              <a:off x="2503100" y="3552205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01" name="Minus 93">
              <a:extLst>
                <a:ext uri="{FF2B5EF4-FFF2-40B4-BE49-F238E27FC236}">
                  <a16:creationId xmlns:a16="http://schemas.microsoft.com/office/drawing/2014/main" id="{9B0825BB-0174-4FEF-9502-B9CB63047890}"/>
                </a:ext>
              </a:extLst>
            </p:cNvPr>
            <p:cNvSpPr/>
            <p:nvPr/>
          </p:nvSpPr>
          <p:spPr>
            <a:xfrm>
              <a:off x="2877537" y="3547202"/>
              <a:ext cx="236442" cy="282406"/>
            </a:xfrm>
            <a:prstGeom prst="mathMin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02" name="Plus 94">
              <a:extLst>
                <a:ext uri="{FF2B5EF4-FFF2-40B4-BE49-F238E27FC236}">
                  <a16:creationId xmlns:a16="http://schemas.microsoft.com/office/drawing/2014/main" id="{13F5F076-AC0A-483B-861B-AE35C94A2FE1}"/>
                </a:ext>
              </a:extLst>
            </p:cNvPr>
            <p:cNvSpPr/>
            <p:nvPr/>
          </p:nvSpPr>
          <p:spPr>
            <a:xfrm>
              <a:off x="3259786" y="3552205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</p:grpSp>
      <p:sp>
        <p:nvSpPr>
          <p:cNvPr id="228" name="Title 1">
            <a:extLst>
              <a:ext uri="{FF2B5EF4-FFF2-40B4-BE49-F238E27FC236}">
                <a16:creationId xmlns:a16="http://schemas.microsoft.com/office/drawing/2014/main" id="{FB06CDA1-FCB8-415D-AFD9-D8C8A1105963}"/>
              </a:ext>
            </a:extLst>
          </p:cNvPr>
          <p:cNvSpPr txBox="1">
            <a:spLocks/>
          </p:cNvSpPr>
          <p:nvPr/>
        </p:nvSpPr>
        <p:spPr>
          <a:xfrm>
            <a:off x="396184" y="304800"/>
            <a:ext cx="10566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cs typeface="Arial" charset="0"/>
              </a:rPr>
              <a:t>Maintain or Grow?</a:t>
            </a:r>
            <a:endParaRPr lang="en-US" sz="3200" dirty="0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C61F781F-2C23-4918-ABDD-25D91BE1DDFF}"/>
              </a:ext>
            </a:extLst>
          </p:cNvPr>
          <p:cNvGrpSpPr/>
          <p:nvPr/>
        </p:nvGrpSpPr>
        <p:grpSpPr>
          <a:xfrm>
            <a:off x="6475534" y="995070"/>
            <a:ext cx="3311959" cy="5076109"/>
            <a:chOff x="6475534" y="995070"/>
            <a:chExt cx="3311959" cy="5076109"/>
          </a:xfrm>
        </p:grpSpPr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44B05E07-7E45-452F-87BC-3960F404F59E}"/>
                </a:ext>
              </a:extLst>
            </p:cNvPr>
            <p:cNvSpPr txBox="1"/>
            <p:nvPr/>
          </p:nvSpPr>
          <p:spPr>
            <a:xfrm>
              <a:off x="6706698" y="995070"/>
              <a:ext cx="2595137" cy="457244"/>
            </a:xfrm>
            <a:prstGeom prst="rect">
              <a:avLst/>
            </a:prstGeom>
            <a:noFill/>
          </p:spPr>
          <p:txBody>
            <a:bodyPr wrap="none" lIns="89791" tIns="44896" rIns="89791" bIns="44896" rtlCol="0">
              <a:spAutoFit/>
            </a:bodyPr>
            <a:lstStyle/>
            <a:p>
              <a:pPr algn="ctr"/>
              <a:r>
                <a:rPr lang="en-US" sz="2382" dirty="0">
                  <a:solidFill>
                    <a:srgbClr val="333333"/>
                  </a:solidFill>
                  <a:cs typeface="Arial" pitchFamily="34" charset="0"/>
                </a:rPr>
                <a:t>Outcome - Creating</a:t>
              </a:r>
            </a:p>
          </p:txBody>
        </p: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42CF03BB-2D0D-4351-AA8D-1BB6F3FF428A}"/>
                </a:ext>
              </a:extLst>
            </p:cNvPr>
            <p:cNvGrpSpPr/>
            <p:nvPr/>
          </p:nvGrpSpPr>
          <p:grpSpPr>
            <a:xfrm>
              <a:off x="7334440" y="1680877"/>
              <a:ext cx="1340866" cy="953847"/>
              <a:chOff x="-2495752" y="4761476"/>
              <a:chExt cx="2508250" cy="1731806"/>
            </a:xfrm>
          </p:grpSpPr>
          <p:sp>
            <p:nvSpPr>
              <p:cNvPr id="263" name="Ellipse 110">
                <a:extLst>
                  <a:ext uri="{FF2B5EF4-FFF2-40B4-BE49-F238E27FC236}">
                    <a16:creationId xmlns:a16="http://schemas.microsoft.com/office/drawing/2014/main" id="{9594E24A-7CCE-4FB8-82AE-1A837CD60020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64" name="Ellipse 44">
                <a:extLst>
                  <a:ext uri="{FF2B5EF4-FFF2-40B4-BE49-F238E27FC236}">
                    <a16:creationId xmlns:a16="http://schemas.microsoft.com/office/drawing/2014/main" id="{E31580A9-F134-47F8-8E10-F9E56B42AEF8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14699C"/>
              </a:solidFill>
              <a:ln w="9525" cap="flat" cmpd="sng" algn="ctr">
                <a:solidFill>
                  <a:srgbClr val="14699C"/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65" name="Ellipse 45">
                <a:extLst>
                  <a:ext uri="{FF2B5EF4-FFF2-40B4-BE49-F238E27FC236}">
                    <a16:creationId xmlns:a16="http://schemas.microsoft.com/office/drawing/2014/main" id="{1265357E-2629-47AA-849A-FB9BE259F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66" name="Måne 115">
                <a:extLst>
                  <a:ext uri="{FF2B5EF4-FFF2-40B4-BE49-F238E27FC236}">
                    <a16:creationId xmlns:a16="http://schemas.microsoft.com/office/drawing/2014/main" id="{E379B9AF-26AE-41B2-B82D-0D5EA99946E0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4E72DB9E-1134-4646-95B3-08752A9A4DAD}"/>
                </a:ext>
              </a:extLst>
            </p:cNvPr>
            <p:cNvSpPr txBox="1"/>
            <p:nvPr/>
          </p:nvSpPr>
          <p:spPr>
            <a:xfrm flipH="1">
              <a:off x="7331932" y="1820837"/>
              <a:ext cx="1226564" cy="525275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Purpose</a:t>
              </a:r>
            </a:p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Vision</a:t>
              </a: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6564ACC-50AD-4213-B0F2-F107302097CB}"/>
                </a:ext>
              </a:extLst>
            </p:cNvPr>
            <p:cNvGrpSpPr/>
            <p:nvPr/>
          </p:nvGrpSpPr>
          <p:grpSpPr>
            <a:xfrm>
              <a:off x="8179092" y="2656353"/>
              <a:ext cx="1340866" cy="953847"/>
              <a:chOff x="-2495752" y="4761476"/>
              <a:chExt cx="2508250" cy="1731806"/>
            </a:xfrm>
          </p:grpSpPr>
          <p:sp>
            <p:nvSpPr>
              <p:cNvPr id="259" name="Ellipse 110">
                <a:extLst>
                  <a:ext uri="{FF2B5EF4-FFF2-40B4-BE49-F238E27FC236}">
                    <a16:creationId xmlns:a16="http://schemas.microsoft.com/office/drawing/2014/main" id="{0E01AD91-FAE6-4B3B-A932-7B2470CFD279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60" name="Ellipse 44">
                <a:extLst>
                  <a:ext uri="{FF2B5EF4-FFF2-40B4-BE49-F238E27FC236}">
                    <a16:creationId xmlns:a16="http://schemas.microsoft.com/office/drawing/2014/main" id="{9255B100-A1A0-4D2D-96D2-921964636C9D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14699C"/>
              </a:solidFill>
              <a:ln w="9525" cap="flat" cmpd="sng" algn="ctr">
                <a:solidFill>
                  <a:srgbClr val="14699C"/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61" name="Ellipse 45">
                <a:extLst>
                  <a:ext uri="{FF2B5EF4-FFF2-40B4-BE49-F238E27FC236}">
                    <a16:creationId xmlns:a16="http://schemas.microsoft.com/office/drawing/2014/main" id="{DD4AE035-FF23-4359-9342-0A86119EF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62" name="Måne 115">
                <a:extLst>
                  <a:ext uri="{FF2B5EF4-FFF2-40B4-BE49-F238E27FC236}">
                    <a16:creationId xmlns:a16="http://schemas.microsoft.com/office/drawing/2014/main" id="{074130FB-54B7-4394-80AA-212E2225E427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7AE30FBA-0C96-40A5-8393-B31B38DF6692}"/>
                </a:ext>
              </a:extLst>
            </p:cNvPr>
            <p:cNvSpPr txBox="1"/>
            <p:nvPr/>
          </p:nvSpPr>
          <p:spPr>
            <a:xfrm flipH="1">
              <a:off x="8176587" y="2921413"/>
              <a:ext cx="1226564" cy="307972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Passion</a:t>
              </a: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FF0F70CF-60CF-404F-88DD-301BF6E887C1}"/>
                </a:ext>
              </a:extLst>
            </p:cNvPr>
            <p:cNvGrpSpPr/>
            <p:nvPr/>
          </p:nvGrpSpPr>
          <p:grpSpPr>
            <a:xfrm>
              <a:off x="6478039" y="2695800"/>
              <a:ext cx="1340866" cy="953847"/>
              <a:chOff x="-2495752" y="4761476"/>
              <a:chExt cx="2508250" cy="1731806"/>
            </a:xfrm>
          </p:grpSpPr>
          <p:sp>
            <p:nvSpPr>
              <p:cNvPr id="255" name="Ellipse 110">
                <a:extLst>
                  <a:ext uri="{FF2B5EF4-FFF2-40B4-BE49-F238E27FC236}">
                    <a16:creationId xmlns:a16="http://schemas.microsoft.com/office/drawing/2014/main" id="{789BF869-7757-4542-B3BC-E20BF6AC3DCD}"/>
                  </a:ext>
                </a:extLst>
              </p:cNvPr>
              <p:cNvSpPr/>
              <p:nvPr/>
            </p:nvSpPr>
            <p:spPr bwMode="auto">
              <a:xfrm>
                <a:off x="-2495752" y="5986856"/>
                <a:ext cx="2508250" cy="506426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22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56" name="Ellipse 44">
                <a:extLst>
                  <a:ext uri="{FF2B5EF4-FFF2-40B4-BE49-F238E27FC236}">
                    <a16:creationId xmlns:a16="http://schemas.microsoft.com/office/drawing/2014/main" id="{56B2B8FA-B481-49DD-BB29-AA9F54DA9571}"/>
                  </a:ext>
                </a:extLst>
              </p:cNvPr>
              <p:cNvSpPr/>
              <p:nvPr/>
            </p:nvSpPr>
            <p:spPr bwMode="auto">
              <a:xfrm rot="21052097">
                <a:off x="-2121682" y="4761476"/>
                <a:ext cx="1551300" cy="1550196"/>
              </a:xfrm>
              <a:prstGeom prst="ellipse">
                <a:avLst/>
              </a:prstGeom>
              <a:solidFill>
                <a:srgbClr val="14699C"/>
              </a:solidFill>
              <a:ln w="9525" cap="flat" cmpd="sng" algn="ctr">
                <a:solidFill>
                  <a:srgbClr val="14699C"/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257" name="Ellipse 45">
                <a:extLst>
                  <a:ext uri="{FF2B5EF4-FFF2-40B4-BE49-F238E27FC236}">
                    <a16:creationId xmlns:a16="http://schemas.microsoft.com/office/drawing/2014/main" id="{DEB92C74-3C89-423B-B6C8-237ED20E7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24658" y="4811544"/>
                <a:ext cx="1128712" cy="84137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da-DK" sz="1588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58" name="Måne 115">
                <a:extLst>
                  <a:ext uri="{FF2B5EF4-FFF2-40B4-BE49-F238E27FC236}">
                    <a16:creationId xmlns:a16="http://schemas.microsoft.com/office/drawing/2014/main" id="{85F2FAF8-B31A-49FC-B12E-23AF60D82B33}"/>
                  </a:ext>
                </a:extLst>
              </p:cNvPr>
              <p:cNvSpPr/>
              <p:nvPr/>
            </p:nvSpPr>
            <p:spPr bwMode="auto">
              <a:xfrm rot="16552097">
                <a:off x="-1737244" y="5216756"/>
                <a:ext cx="682449" cy="1505940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da-DK" sz="1588" dirty="0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</p:grp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DF3C0FF2-472A-45D5-B2DC-A4BBB0FF2C51}"/>
                </a:ext>
              </a:extLst>
            </p:cNvPr>
            <p:cNvSpPr txBox="1"/>
            <p:nvPr/>
          </p:nvSpPr>
          <p:spPr>
            <a:xfrm flipH="1">
              <a:off x="6475534" y="2960863"/>
              <a:ext cx="1226564" cy="307972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1412" dirty="0">
                  <a:solidFill>
                    <a:prstClr val="white"/>
                  </a:solidFill>
                  <a:cs typeface="Arial" pitchFamily="34" charset="0"/>
                </a:rPr>
                <a:t>Action</a:t>
              </a:r>
            </a:p>
          </p:txBody>
        </p:sp>
        <p:sp>
          <p:nvSpPr>
            <p:cNvPr id="237" name="Text Box 2">
              <a:extLst>
                <a:ext uri="{FF2B5EF4-FFF2-40B4-BE49-F238E27FC236}">
                  <a16:creationId xmlns:a16="http://schemas.microsoft.com/office/drawing/2014/main" id="{0459A47B-9887-45C2-B64D-C3DC1C92E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4764" y="5303682"/>
              <a:ext cx="1775012" cy="3350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89791" tIns="44896" rIns="89791" bIns="44896">
              <a:spAutoFit/>
            </a:bodyPr>
            <a:lstStyle/>
            <a:p>
              <a:pPr algn="ctr" eaLnBrk="0" hangingPunct="0"/>
              <a:r>
                <a:rPr lang="en-US" sz="1588" b="1" dirty="0">
                  <a:solidFill>
                    <a:srgbClr val="333333"/>
                  </a:solidFill>
                  <a:latin typeface="Corbel" panose="020B0503020204020204" pitchFamily="34" charset="0"/>
                </a:rPr>
                <a:t>Time</a:t>
              </a:r>
              <a:endParaRPr lang="en-US" sz="1588" dirty="0">
                <a:solidFill>
                  <a:srgbClr val="333333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238" name="Group 35">
              <a:extLst>
                <a:ext uri="{FF2B5EF4-FFF2-40B4-BE49-F238E27FC236}">
                  <a16:creationId xmlns:a16="http://schemas.microsoft.com/office/drawing/2014/main" id="{CFC70F35-7667-497E-8D0D-DDC66EFAE7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1770" y="4040503"/>
              <a:ext cx="1701053" cy="1143000"/>
              <a:chOff x="1200" y="3360"/>
              <a:chExt cx="1104" cy="672"/>
            </a:xfrm>
          </p:grpSpPr>
          <p:sp>
            <p:nvSpPr>
              <p:cNvPr id="253" name="Line 36">
                <a:extLst>
                  <a:ext uri="{FF2B5EF4-FFF2-40B4-BE49-F238E27FC236}">
                    <a16:creationId xmlns:a16="http://schemas.microsoft.com/office/drawing/2014/main" id="{29FE5717-D445-4F38-808C-F896F04A4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60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54" name="Line 37">
                <a:extLst>
                  <a:ext uri="{FF2B5EF4-FFF2-40B4-BE49-F238E27FC236}">
                    <a16:creationId xmlns:a16="http://schemas.microsoft.com/office/drawing/2014/main" id="{4BDC5A1A-9B66-44D9-A384-4ECCA71DD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11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588" dirty="0">
                  <a:solidFill>
                    <a:srgbClr val="333333"/>
                  </a:solidFill>
                </a:endParaRPr>
              </a:p>
            </p:txBody>
          </p:sp>
        </p:grpSp>
        <p:sp>
          <p:nvSpPr>
            <p:cNvPr id="239" name="Text Box 38">
              <a:extLst>
                <a:ext uri="{FF2B5EF4-FFF2-40B4-BE49-F238E27FC236}">
                  <a16:creationId xmlns:a16="http://schemas.microsoft.com/office/drawing/2014/main" id="{A013C4BB-301D-4994-B716-B7EA728CC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6434264" y="4448458"/>
              <a:ext cx="1346719" cy="3350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89791" tIns="44896" rIns="89791" bIns="44896">
              <a:spAutoFit/>
            </a:bodyPr>
            <a:lstStyle/>
            <a:p>
              <a:pPr eaLnBrk="0" hangingPunct="0"/>
              <a:r>
                <a:rPr lang="en-US" sz="1588" b="1" dirty="0">
                  <a:solidFill>
                    <a:srgbClr val="333333"/>
                  </a:solidFill>
                  <a:latin typeface="Corbel" panose="020B0503020204020204" pitchFamily="34" charset="0"/>
                </a:rPr>
                <a:t>Effectiveness</a:t>
              </a:r>
              <a:endParaRPr lang="en-US" sz="1588" dirty="0">
                <a:solidFill>
                  <a:srgbClr val="333333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FC0328FF-EE59-4420-BFC1-0D43C274BD77}"/>
                </a:ext>
              </a:extLst>
            </p:cNvPr>
            <p:cNvSpPr txBox="1"/>
            <p:nvPr/>
          </p:nvSpPr>
          <p:spPr>
            <a:xfrm>
              <a:off x="6630578" y="5613935"/>
              <a:ext cx="3156915" cy="457244"/>
            </a:xfrm>
            <a:prstGeom prst="rect">
              <a:avLst/>
            </a:prstGeom>
            <a:noFill/>
          </p:spPr>
          <p:txBody>
            <a:bodyPr wrap="square" lIns="89791" tIns="44896" rIns="89791" bIns="44896" rtlCol="0">
              <a:spAutoFit/>
            </a:bodyPr>
            <a:lstStyle/>
            <a:p>
              <a:pPr algn="ctr"/>
              <a:r>
                <a:rPr lang="en-US" sz="2382" dirty="0">
                  <a:solidFill>
                    <a:srgbClr val="14699C"/>
                  </a:solidFill>
                  <a:cs typeface="Arial" pitchFamily="34" charset="0"/>
                </a:rPr>
                <a:t>Unleashing</a:t>
              </a:r>
            </a:p>
          </p:txBody>
        </p:sp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B1C2F32D-74FA-452D-AAD3-6697AC53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85627">
              <a:off x="7770521" y="3169738"/>
              <a:ext cx="364577" cy="680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24764325-AC47-40F5-BE93-8243AEA20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8360">
              <a:off x="6948708" y="1875773"/>
              <a:ext cx="353854" cy="701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732B5BE2-1CDD-4E6B-B18F-6B7703472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68089">
              <a:off x="8514453" y="1841625"/>
              <a:ext cx="364577" cy="6808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4" name="Plus 95">
              <a:extLst>
                <a:ext uri="{FF2B5EF4-FFF2-40B4-BE49-F238E27FC236}">
                  <a16:creationId xmlns:a16="http://schemas.microsoft.com/office/drawing/2014/main" id="{8DD91184-5BF0-4424-B01F-6A92AF23529F}"/>
                </a:ext>
              </a:extLst>
            </p:cNvPr>
            <p:cNvSpPr/>
            <p:nvPr/>
          </p:nvSpPr>
          <p:spPr>
            <a:xfrm>
              <a:off x="6539753" y="3551194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5" name="Plus 99">
              <a:extLst>
                <a:ext uri="{FF2B5EF4-FFF2-40B4-BE49-F238E27FC236}">
                  <a16:creationId xmlns:a16="http://schemas.microsoft.com/office/drawing/2014/main" id="{A3687E71-13C2-425C-8FE7-107A1FAAD88A}"/>
                </a:ext>
              </a:extLst>
            </p:cNvPr>
            <p:cNvSpPr/>
            <p:nvPr/>
          </p:nvSpPr>
          <p:spPr>
            <a:xfrm>
              <a:off x="6918095" y="3551193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6" name="Plus 100">
              <a:extLst>
                <a:ext uri="{FF2B5EF4-FFF2-40B4-BE49-F238E27FC236}">
                  <a16:creationId xmlns:a16="http://schemas.microsoft.com/office/drawing/2014/main" id="{E9C4D763-67E9-4859-9BB6-5A9F2418E66E}"/>
                </a:ext>
              </a:extLst>
            </p:cNvPr>
            <p:cNvSpPr/>
            <p:nvPr/>
          </p:nvSpPr>
          <p:spPr>
            <a:xfrm>
              <a:off x="8364875" y="3551194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7" name="Plus 101">
              <a:extLst>
                <a:ext uri="{FF2B5EF4-FFF2-40B4-BE49-F238E27FC236}">
                  <a16:creationId xmlns:a16="http://schemas.microsoft.com/office/drawing/2014/main" id="{43D81E6D-DB8C-432A-B1CB-A1CE06A7ACFD}"/>
                </a:ext>
              </a:extLst>
            </p:cNvPr>
            <p:cNvSpPr/>
            <p:nvPr/>
          </p:nvSpPr>
          <p:spPr>
            <a:xfrm>
              <a:off x="9121560" y="3551194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8" name="Plus 102">
              <a:extLst>
                <a:ext uri="{FF2B5EF4-FFF2-40B4-BE49-F238E27FC236}">
                  <a16:creationId xmlns:a16="http://schemas.microsoft.com/office/drawing/2014/main" id="{3485F9F2-A3D5-484F-A2D8-9D2361288E0F}"/>
                </a:ext>
              </a:extLst>
            </p:cNvPr>
            <p:cNvSpPr/>
            <p:nvPr/>
          </p:nvSpPr>
          <p:spPr>
            <a:xfrm>
              <a:off x="8743217" y="3551193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49" name="Plus 103">
              <a:extLst>
                <a:ext uri="{FF2B5EF4-FFF2-40B4-BE49-F238E27FC236}">
                  <a16:creationId xmlns:a16="http://schemas.microsoft.com/office/drawing/2014/main" id="{BD7C78BC-FEC8-4F76-A6CB-62DF86A8D0F0}"/>
                </a:ext>
              </a:extLst>
            </p:cNvPr>
            <p:cNvSpPr/>
            <p:nvPr/>
          </p:nvSpPr>
          <p:spPr>
            <a:xfrm>
              <a:off x="7453499" y="1398997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50" name="Plus 104">
              <a:extLst>
                <a:ext uri="{FF2B5EF4-FFF2-40B4-BE49-F238E27FC236}">
                  <a16:creationId xmlns:a16="http://schemas.microsoft.com/office/drawing/2014/main" id="{1E2ADD73-9562-4BBB-BBAF-D2D0249E4355}"/>
                </a:ext>
              </a:extLst>
            </p:cNvPr>
            <p:cNvSpPr/>
            <p:nvPr/>
          </p:nvSpPr>
          <p:spPr>
            <a:xfrm>
              <a:off x="8210185" y="1398997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51" name="Plus 105">
              <a:extLst>
                <a:ext uri="{FF2B5EF4-FFF2-40B4-BE49-F238E27FC236}">
                  <a16:creationId xmlns:a16="http://schemas.microsoft.com/office/drawing/2014/main" id="{C1FA5A4E-06F9-4F22-8A90-7F31BE931404}"/>
                </a:ext>
              </a:extLst>
            </p:cNvPr>
            <p:cNvSpPr/>
            <p:nvPr/>
          </p:nvSpPr>
          <p:spPr>
            <a:xfrm>
              <a:off x="7831842" y="1398996"/>
              <a:ext cx="228628" cy="273073"/>
            </a:xfrm>
            <a:prstGeom prst="mathPlus">
              <a:avLst/>
            </a:prstGeom>
            <a:gradFill>
              <a:gsLst>
                <a:gs pos="15000">
                  <a:srgbClr val="386C78"/>
                </a:gs>
                <a:gs pos="89000">
                  <a:srgbClr val="003E54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252" name="Freeform 6">
              <a:extLst>
                <a:ext uri="{FF2B5EF4-FFF2-40B4-BE49-F238E27FC236}">
                  <a16:creationId xmlns:a16="http://schemas.microsoft.com/office/drawing/2014/main" id="{E797C416-1B7C-4C4F-A48D-84EEFD9328AA}"/>
                </a:ext>
              </a:extLst>
            </p:cNvPr>
            <p:cNvSpPr/>
            <p:nvPr/>
          </p:nvSpPr>
          <p:spPr>
            <a:xfrm>
              <a:off x="7311770" y="4039476"/>
              <a:ext cx="1706498" cy="1029930"/>
            </a:xfrm>
            <a:custGeom>
              <a:avLst/>
              <a:gdLst>
                <a:gd name="connsiteX0" fmla="*/ 0 w 1752600"/>
                <a:gd name="connsiteY0" fmla="*/ 1009650 h 1049925"/>
                <a:gd name="connsiteX1" fmla="*/ 238125 w 1752600"/>
                <a:gd name="connsiteY1" fmla="*/ 885825 h 1049925"/>
                <a:gd name="connsiteX2" fmla="*/ 542925 w 1752600"/>
                <a:gd name="connsiteY2" fmla="*/ 1047750 h 1049925"/>
                <a:gd name="connsiteX3" fmla="*/ 809625 w 1752600"/>
                <a:gd name="connsiteY3" fmla="*/ 742950 h 1049925"/>
                <a:gd name="connsiteX4" fmla="*/ 1171575 w 1752600"/>
                <a:gd name="connsiteY4" fmla="*/ 847725 h 1049925"/>
                <a:gd name="connsiteX5" fmla="*/ 1390650 w 1752600"/>
                <a:gd name="connsiteY5" fmla="*/ 514350 h 1049925"/>
                <a:gd name="connsiteX6" fmla="*/ 1685925 w 1752600"/>
                <a:gd name="connsiteY6" fmla="*/ 409575 h 1049925"/>
                <a:gd name="connsiteX7" fmla="*/ 1752600 w 1752600"/>
                <a:gd name="connsiteY7" fmla="*/ 0 h 1049925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85925 w 1766624"/>
                <a:gd name="connsiteY6" fmla="*/ 412380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85925 w 1766624"/>
                <a:gd name="connsiteY6" fmla="*/ 412380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0650 w 1766624"/>
                <a:gd name="connsiteY5" fmla="*/ 517155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71575 w 1766624"/>
                <a:gd name="connsiteY4" fmla="*/ 850530 h 1052730"/>
                <a:gd name="connsiteX5" fmla="*/ 1399065 w 1766624"/>
                <a:gd name="connsiteY5" fmla="*/ 525570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2730"/>
                <a:gd name="connsiteX1" fmla="*/ 238125 w 1766624"/>
                <a:gd name="connsiteY1" fmla="*/ 888630 h 1052730"/>
                <a:gd name="connsiteX2" fmla="*/ 542925 w 1766624"/>
                <a:gd name="connsiteY2" fmla="*/ 1050555 h 1052730"/>
                <a:gd name="connsiteX3" fmla="*/ 809625 w 1766624"/>
                <a:gd name="connsiteY3" fmla="*/ 745755 h 1052730"/>
                <a:gd name="connsiteX4" fmla="*/ 1191210 w 1766624"/>
                <a:gd name="connsiteY4" fmla="*/ 811262 h 1052730"/>
                <a:gd name="connsiteX5" fmla="*/ 1399065 w 1766624"/>
                <a:gd name="connsiteY5" fmla="*/ 525570 h 1052730"/>
                <a:gd name="connsiteX6" fmla="*/ 1660681 w 1766624"/>
                <a:gd name="connsiteY6" fmla="*/ 392745 h 1052730"/>
                <a:gd name="connsiteX7" fmla="*/ 1766624 w 1766624"/>
                <a:gd name="connsiteY7" fmla="*/ 0 h 1052730"/>
                <a:gd name="connsiteX0" fmla="*/ 0 w 1766624"/>
                <a:gd name="connsiteY0" fmla="*/ 1012455 h 1051890"/>
                <a:gd name="connsiteX1" fmla="*/ 238125 w 1766624"/>
                <a:gd name="connsiteY1" fmla="*/ 888630 h 1051890"/>
                <a:gd name="connsiteX2" fmla="*/ 542925 w 1766624"/>
                <a:gd name="connsiteY2" fmla="*/ 1050555 h 1051890"/>
                <a:gd name="connsiteX3" fmla="*/ 812430 w 1766624"/>
                <a:gd name="connsiteY3" fmla="*/ 779414 h 1051890"/>
                <a:gd name="connsiteX4" fmla="*/ 1191210 w 1766624"/>
                <a:gd name="connsiteY4" fmla="*/ 811262 h 1051890"/>
                <a:gd name="connsiteX5" fmla="*/ 1399065 w 1766624"/>
                <a:gd name="connsiteY5" fmla="*/ 525570 h 1051890"/>
                <a:gd name="connsiteX6" fmla="*/ 1660681 w 1766624"/>
                <a:gd name="connsiteY6" fmla="*/ 392745 h 1051890"/>
                <a:gd name="connsiteX7" fmla="*/ 1766624 w 1766624"/>
                <a:gd name="connsiteY7" fmla="*/ 0 h 1051890"/>
                <a:gd name="connsiteX0" fmla="*/ 0 w 1766624"/>
                <a:gd name="connsiteY0" fmla="*/ 1012455 h 1052566"/>
                <a:gd name="connsiteX1" fmla="*/ 198856 w 1766624"/>
                <a:gd name="connsiteY1" fmla="*/ 908264 h 1052566"/>
                <a:gd name="connsiteX2" fmla="*/ 542925 w 1766624"/>
                <a:gd name="connsiteY2" fmla="*/ 1050555 h 1052566"/>
                <a:gd name="connsiteX3" fmla="*/ 812430 w 1766624"/>
                <a:gd name="connsiteY3" fmla="*/ 779414 h 1052566"/>
                <a:gd name="connsiteX4" fmla="*/ 1191210 w 1766624"/>
                <a:gd name="connsiteY4" fmla="*/ 811262 h 1052566"/>
                <a:gd name="connsiteX5" fmla="*/ 1399065 w 1766624"/>
                <a:gd name="connsiteY5" fmla="*/ 525570 h 1052566"/>
                <a:gd name="connsiteX6" fmla="*/ 1660681 w 1766624"/>
                <a:gd name="connsiteY6" fmla="*/ 392745 h 1052566"/>
                <a:gd name="connsiteX7" fmla="*/ 1766624 w 1766624"/>
                <a:gd name="connsiteY7" fmla="*/ 0 h 1052566"/>
                <a:gd name="connsiteX0" fmla="*/ 0 w 1766624"/>
                <a:gd name="connsiteY0" fmla="*/ 1012455 h 1024835"/>
                <a:gd name="connsiteX1" fmla="*/ 198856 w 1766624"/>
                <a:gd name="connsiteY1" fmla="*/ 908264 h 1024835"/>
                <a:gd name="connsiteX2" fmla="*/ 542925 w 1766624"/>
                <a:gd name="connsiteY2" fmla="*/ 1022506 h 1024835"/>
                <a:gd name="connsiteX3" fmla="*/ 812430 w 1766624"/>
                <a:gd name="connsiteY3" fmla="*/ 779414 h 1024835"/>
                <a:gd name="connsiteX4" fmla="*/ 1191210 w 1766624"/>
                <a:gd name="connsiteY4" fmla="*/ 811262 h 1024835"/>
                <a:gd name="connsiteX5" fmla="*/ 1399065 w 1766624"/>
                <a:gd name="connsiteY5" fmla="*/ 525570 h 1024835"/>
                <a:gd name="connsiteX6" fmla="*/ 1660681 w 1766624"/>
                <a:gd name="connsiteY6" fmla="*/ 392745 h 1024835"/>
                <a:gd name="connsiteX7" fmla="*/ 1766624 w 1766624"/>
                <a:gd name="connsiteY7" fmla="*/ 0 h 1024835"/>
                <a:gd name="connsiteX0" fmla="*/ 0 w 1766624"/>
                <a:gd name="connsiteY0" fmla="*/ 1012455 h 1023863"/>
                <a:gd name="connsiteX1" fmla="*/ 198856 w 1766624"/>
                <a:gd name="connsiteY1" fmla="*/ 908264 h 1023863"/>
                <a:gd name="connsiteX2" fmla="*/ 542925 w 1766624"/>
                <a:gd name="connsiteY2" fmla="*/ 1022506 h 1023863"/>
                <a:gd name="connsiteX3" fmla="*/ 809625 w 1766624"/>
                <a:gd name="connsiteY3" fmla="*/ 813073 h 1023863"/>
                <a:gd name="connsiteX4" fmla="*/ 1191210 w 1766624"/>
                <a:gd name="connsiteY4" fmla="*/ 811262 h 1023863"/>
                <a:gd name="connsiteX5" fmla="*/ 1399065 w 1766624"/>
                <a:gd name="connsiteY5" fmla="*/ 525570 h 1023863"/>
                <a:gd name="connsiteX6" fmla="*/ 1660681 w 1766624"/>
                <a:gd name="connsiteY6" fmla="*/ 392745 h 1023863"/>
                <a:gd name="connsiteX7" fmla="*/ 1766624 w 1766624"/>
                <a:gd name="connsiteY7" fmla="*/ 0 h 1023863"/>
                <a:gd name="connsiteX0" fmla="*/ 0 w 1766624"/>
                <a:gd name="connsiteY0" fmla="*/ 1012455 h 1024086"/>
                <a:gd name="connsiteX1" fmla="*/ 198856 w 1766624"/>
                <a:gd name="connsiteY1" fmla="*/ 908264 h 1024086"/>
                <a:gd name="connsiteX2" fmla="*/ 542925 w 1766624"/>
                <a:gd name="connsiteY2" fmla="*/ 1022506 h 1024086"/>
                <a:gd name="connsiteX3" fmla="*/ 826455 w 1766624"/>
                <a:gd name="connsiteY3" fmla="*/ 804659 h 1024086"/>
                <a:gd name="connsiteX4" fmla="*/ 1191210 w 1766624"/>
                <a:gd name="connsiteY4" fmla="*/ 811262 h 1024086"/>
                <a:gd name="connsiteX5" fmla="*/ 1399065 w 1766624"/>
                <a:gd name="connsiteY5" fmla="*/ 525570 h 1024086"/>
                <a:gd name="connsiteX6" fmla="*/ 1660681 w 1766624"/>
                <a:gd name="connsiteY6" fmla="*/ 392745 h 1024086"/>
                <a:gd name="connsiteX7" fmla="*/ 1766624 w 1766624"/>
                <a:gd name="connsiteY7" fmla="*/ 0 h 1024086"/>
                <a:gd name="connsiteX0" fmla="*/ 0 w 1758209"/>
                <a:gd name="connsiteY0" fmla="*/ 1012455 h 1024086"/>
                <a:gd name="connsiteX1" fmla="*/ 198856 w 1758209"/>
                <a:gd name="connsiteY1" fmla="*/ 908264 h 1024086"/>
                <a:gd name="connsiteX2" fmla="*/ 542925 w 1758209"/>
                <a:gd name="connsiteY2" fmla="*/ 1022506 h 1024086"/>
                <a:gd name="connsiteX3" fmla="*/ 826455 w 1758209"/>
                <a:gd name="connsiteY3" fmla="*/ 804659 h 1024086"/>
                <a:gd name="connsiteX4" fmla="*/ 1191210 w 1758209"/>
                <a:gd name="connsiteY4" fmla="*/ 811262 h 1024086"/>
                <a:gd name="connsiteX5" fmla="*/ 1399065 w 1758209"/>
                <a:gd name="connsiteY5" fmla="*/ 525570 h 1024086"/>
                <a:gd name="connsiteX6" fmla="*/ 1660681 w 1758209"/>
                <a:gd name="connsiteY6" fmla="*/ 392745 h 1024086"/>
                <a:gd name="connsiteX7" fmla="*/ 1758209 w 1758209"/>
                <a:gd name="connsiteY7" fmla="*/ 0 h 1024086"/>
                <a:gd name="connsiteX0" fmla="*/ 0 w 1758209"/>
                <a:gd name="connsiteY0" fmla="*/ 1012455 h 1024086"/>
                <a:gd name="connsiteX1" fmla="*/ 198856 w 1758209"/>
                <a:gd name="connsiteY1" fmla="*/ 908264 h 1024086"/>
                <a:gd name="connsiteX2" fmla="*/ 542925 w 1758209"/>
                <a:gd name="connsiteY2" fmla="*/ 1022506 h 1024086"/>
                <a:gd name="connsiteX3" fmla="*/ 826455 w 1758209"/>
                <a:gd name="connsiteY3" fmla="*/ 804659 h 1024086"/>
                <a:gd name="connsiteX4" fmla="*/ 1191210 w 1758209"/>
                <a:gd name="connsiteY4" fmla="*/ 811262 h 1024086"/>
                <a:gd name="connsiteX5" fmla="*/ 1399065 w 1758209"/>
                <a:gd name="connsiteY5" fmla="*/ 525570 h 1024086"/>
                <a:gd name="connsiteX6" fmla="*/ 1674705 w 1758209"/>
                <a:gd name="connsiteY6" fmla="*/ 392745 h 1024086"/>
                <a:gd name="connsiteX7" fmla="*/ 1758209 w 1758209"/>
                <a:gd name="connsiteY7" fmla="*/ 0 h 1024086"/>
                <a:gd name="connsiteX0" fmla="*/ 0 w 1766624"/>
                <a:gd name="connsiteY0" fmla="*/ 1012455 h 1024086"/>
                <a:gd name="connsiteX1" fmla="*/ 198856 w 1766624"/>
                <a:gd name="connsiteY1" fmla="*/ 908264 h 1024086"/>
                <a:gd name="connsiteX2" fmla="*/ 542925 w 1766624"/>
                <a:gd name="connsiteY2" fmla="*/ 1022506 h 1024086"/>
                <a:gd name="connsiteX3" fmla="*/ 826455 w 1766624"/>
                <a:gd name="connsiteY3" fmla="*/ 804659 h 1024086"/>
                <a:gd name="connsiteX4" fmla="*/ 1191210 w 1766624"/>
                <a:gd name="connsiteY4" fmla="*/ 811262 h 1024086"/>
                <a:gd name="connsiteX5" fmla="*/ 1399065 w 1766624"/>
                <a:gd name="connsiteY5" fmla="*/ 525570 h 1024086"/>
                <a:gd name="connsiteX6" fmla="*/ 1674705 w 1766624"/>
                <a:gd name="connsiteY6" fmla="*/ 392745 h 1024086"/>
                <a:gd name="connsiteX7" fmla="*/ 1766624 w 1766624"/>
                <a:gd name="connsiteY7" fmla="*/ 0 h 1024086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74705 w 1758209"/>
                <a:gd name="connsiteY6" fmla="*/ 401160 h 1032501"/>
                <a:gd name="connsiteX7" fmla="*/ 1758209 w 1758209"/>
                <a:gd name="connsiteY7" fmla="*/ 0 h 1032501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86800 w 1758209"/>
                <a:gd name="connsiteY6" fmla="*/ 398741 h 1032501"/>
                <a:gd name="connsiteX7" fmla="*/ 1758209 w 1758209"/>
                <a:gd name="connsiteY7" fmla="*/ 0 h 1032501"/>
                <a:gd name="connsiteX0" fmla="*/ 0 w 1758209"/>
                <a:gd name="connsiteY0" fmla="*/ 1020870 h 1032501"/>
                <a:gd name="connsiteX1" fmla="*/ 198856 w 1758209"/>
                <a:gd name="connsiteY1" fmla="*/ 916679 h 1032501"/>
                <a:gd name="connsiteX2" fmla="*/ 542925 w 1758209"/>
                <a:gd name="connsiteY2" fmla="*/ 1030921 h 1032501"/>
                <a:gd name="connsiteX3" fmla="*/ 826455 w 1758209"/>
                <a:gd name="connsiteY3" fmla="*/ 813074 h 1032501"/>
                <a:gd name="connsiteX4" fmla="*/ 1191210 w 1758209"/>
                <a:gd name="connsiteY4" fmla="*/ 819677 h 1032501"/>
                <a:gd name="connsiteX5" fmla="*/ 1399065 w 1758209"/>
                <a:gd name="connsiteY5" fmla="*/ 533985 h 1032501"/>
                <a:gd name="connsiteX6" fmla="*/ 1674705 w 1758209"/>
                <a:gd name="connsiteY6" fmla="*/ 396322 h 1032501"/>
                <a:gd name="connsiteX7" fmla="*/ 1758209 w 1758209"/>
                <a:gd name="connsiteY7" fmla="*/ 0 h 1032501"/>
                <a:gd name="connsiteX0" fmla="*/ 0 w 1779980"/>
                <a:gd name="connsiteY0" fmla="*/ 1037804 h 1049435"/>
                <a:gd name="connsiteX1" fmla="*/ 198856 w 1779980"/>
                <a:gd name="connsiteY1" fmla="*/ 933613 h 1049435"/>
                <a:gd name="connsiteX2" fmla="*/ 542925 w 1779980"/>
                <a:gd name="connsiteY2" fmla="*/ 1047855 h 1049435"/>
                <a:gd name="connsiteX3" fmla="*/ 826455 w 1779980"/>
                <a:gd name="connsiteY3" fmla="*/ 830008 h 1049435"/>
                <a:gd name="connsiteX4" fmla="*/ 1191210 w 1779980"/>
                <a:gd name="connsiteY4" fmla="*/ 836611 h 1049435"/>
                <a:gd name="connsiteX5" fmla="*/ 1399065 w 1779980"/>
                <a:gd name="connsiteY5" fmla="*/ 550919 h 1049435"/>
                <a:gd name="connsiteX6" fmla="*/ 1674705 w 1779980"/>
                <a:gd name="connsiteY6" fmla="*/ 413256 h 1049435"/>
                <a:gd name="connsiteX7" fmla="*/ 1779980 w 1779980"/>
                <a:gd name="connsiteY7" fmla="*/ 0 h 1049435"/>
                <a:gd name="connsiteX0" fmla="*/ 0 w 1779980"/>
                <a:gd name="connsiteY0" fmla="*/ 1037804 h 1049435"/>
                <a:gd name="connsiteX1" fmla="*/ 198856 w 1779980"/>
                <a:gd name="connsiteY1" fmla="*/ 933613 h 1049435"/>
                <a:gd name="connsiteX2" fmla="*/ 542925 w 1779980"/>
                <a:gd name="connsiteY2" fmla="*/ 1047855 h 1049435"/>
                <a:gd name="connsiteX3" fmla="*/ 826455 w 1779980"/>
                <a:gd name="connsiteY3" fmla="*/ 830008 h 1049435"/>
                <a:gd name="connsiteX4" fmla="*/ 1191210 w 1779980"/>
                <a:gd name="connsiteY4" fmla="*/ 836611 h 1049435"/>
                <a:gd name="connsiteX5" fmla="*/ 1399065 w 1779980"/>
                <a:gd name="connsiteY5" fmla="*/ 550919 h 1049435"/>
                <a:gd name="connsiteX6" fmla="*/ 1674705 w 1779980"/>
                <a:gd name="connsiteY6" fmla="*/ 413256 h 1049435"/>
                <a:gd name="connsiteX7" fmla="*/ 1779980 w 1779980"/>
                <a:gd name="connsiteY7" fmla="*/ 0 h 1049435"/>
                <a:gd name="connsiteX0" fmla="*/ 0 w 1758209"/>
                <a:gd name="connsiteY0" fmla="*/ 1013613 h 1025244"/>
                <a:gd name="connsiteX1" fmla="*/ 198856 w 1758209"/>
                <a:gd name="connsiteY1" fmla="*/ 909422 h 1025244"/>
                <a:gd name="connsiteX2" fmla="*/ 542925 w 1758209"/>
                <a:gd name="connsiteY2" fmla="*/ 1023664 h 1025244"/>
                <a:gd name="connsiteX3" fmla="*/ 826455 w 1758209"/>
                <a:gd name="connsiteY3" fmla="*/ 805817 h 1025244"/>
                <a:gd name="connsiteX4" fmla="*/ 1191210 w 1758209"/>
                <a:gd name="connsiteY4" fmla="*/ 812420 h 1025244"/>
                <a:gd name="connsiteX5" fmla="*/ 1399065 w 1758209"/>
                <a:gd name="connsiteY5" fmla="*/ 526728 h 1025244"/>
                <a:gd name="connsiteX6" fmla="*/ 1674705 w 1758209"/>
                <a:gd name="connsiteY6" fmla="*/ 389065 h 1025244"/>
                <a:gd name="connsiteX7" fmla="*/ 1758209 w 1758209"/>
                <a:gd name="connsiteY7" fmla="*/ 0 h 1025244"/>
                <a:gd name="connsiteX0" fmla="*/ 0 w 1765466"/>
                <a:gd name="connsiteY0" fmla="*/ 1011194 h 1022825"/>
                <a:gd name="connsiteX1" fmla="*/ 198856 w 1765466"/>
                <a:gd name="connsiteY1" fmla="*/ 907003 h 1022825"/>
                <a:gd name="connsiteX2" fmla="*/ 542925 w 1765466"/>
                <a:gd name="connsiteY2" fmla="*/ 1021245 h 1022825"/>
                <a:gd name="connsiteX3" fmla="*/ 826455 w 1765466"/>
                <a:gd name="connsiteY3" fmla="*/ 803398 h 1022825"/>
                <a:gd name="connsiteX4" fmla="*/ 1191210 w 1765466"/>
                <a:gd name="connsiteY4" fmla="*/ 810001 h 1022825"/>
                <a:gd name="connsiteX5" fmla="*/ 1399065 w 1765466"/>
                <a:gd name="connsiteY5" fmla="*/ 524309 h 1022825"/>
                <a:gd name="connsiteX6" fmla="*/ 1674705 w 1765466"/>
                <a:gd name="connsiteY6" fmla="*/ 386646 h 1022825"/>
                <a:gd name="connsiteX7" fmla="*/ 1765466 w 1765466"/>
                <a:gd name="connsiteY7" fmla="*/ 0 h 1022825"/>
                <a:gd name="connsiteX0" fmla="*/ 0 w 1758209"/>
                <a:gd name="connsiteY0" fmla="*/ 1008775 h 1020406"/>
                <a:gd name="connsiteX1" fmla="*/ 198856 w 1758209"/>
                <a:gd name="connsiteY1" fmla="*/ 904584 h 1020406"/>
                <a:gd name="connsiteX2" fmla="*/ 542925 w 1758209"/>
                <a:gd name="connsiteY2" fmla="*/ 1018826 h 1020406"/>
                <a:gd name="connsiteX3" fmla="*/ 826455 w 1758209"/>
                <a:gd name="connsiteY3" fmla="*/ 800979 h 1020406"/>
                <a:gd name="connsiteX4" fmla="*/ 1191210 w 1758209"/>
                <a:gd name="connsiteY4" fmla="*/ 807582 h 1020406"/>
                <a:gd name="connsiteX5" fmla="*/ 1399065 w 1758209"/>
                <a:gd name="connsiteY5" fmla="*/ 521890 h 1020406"/>
                <a:gd name="connsiteX6" fmla="*/ 1674705 w 1758209"/>
                <a:gd name="connsiteY6" fmla="*/ 384227 h 1020406"/>
                <a:gd name="connsiteX7" fmla="*/ 1758209 w 1758209"/>
                <a:gd name="connsiteY7" fmla="*/ 0 h 1020406"/>
                <a:gd name="connsiteX0" fmla="*/ 0 w 1765353"/>
                <a:gd name="connsiteY0" fmla="*/ 1013537 h 1025168"/>
                <a:gd name="connsiteX1" fmla="*/ 198856 w 1765353"/>
                <a:gd name="connsiteY1" fmla="*/ 909346 h 1025168"/>
                <a:gd name="connsiteX2" fmla="*/ 542925 w 1765353"/>
                <a:gd name="connsiteY2" fmla="*/ 1023588 h 1025168"/>
                <a:gd name="connsiteX3" fmla="*/ 826455 w 1765353"/>
                <a:gd name="connsiteY3" fmla="*/ 805741 h 1025168"/>
                <a:gd name="connsiteX4" fmla="*/ 1191210 w 1765353"/>
                <a:gd name="connsiteY4" fmla="*/ 812344 h 1025168"/>
                <a:gd name="connsiteX5" fmla="*/ 1399065 w 1765353"/>
                <a:gd name="connsiteY5" fmla="*/ 526652 h 1025168"/>
                <a:gd name="connsiteX6" fmla="*/ 1674705 w 1765353"/>
                <a:gd name="connsiteY6" fmla="*/ 388989 h 1025168"/>
                <a:gd name="connsiteX7" fmla="*/ 1765353 w 1765353"/>
                <a:gd name="connsiteY7" fmla="*/ 0 h 1025168"/>
                <a:gd name="connsiteX0" fmla="*/ 0 w 1681787"/>
                <a:gd name="connsiteY0" fmla="*/ 1015918 h 1027549"/>
                <a:gd name="connsiteX1" fmla="*/ 198856 w 1681787"/>
                <a:gd name="connsiteY1" fmla="*/ 911727 h 1027549"/>
                <a:gd name="connsiteX2" fmla="*/ 542925 w 1681787"/>
                <a:gd name="connsiteY2" fmla="*/ 1025969 h 1027549"/>
                <a:gd name="connsiteX3" fmla="*/ 826455 w 1681787"/>
                <a:gd name="connsiteY3" fmla="*/ 808122 h 1027549"/>
                <a:gd name="connsiteX4" fmla="*/ 1191210 w 1681787"/>
                <a:gd name="connsiteY4" fmla="*/ 814725 h 1027549"/>
                <a:gd name="connsiteX5" fmla="*/ 1399065 w 1681787"/>
                <a:gd name="connsiteY5" fmla="*/ 529033 h 1027549"/>
                <a:gd name="connsiteX6" fmla="*/ 1674705 w 1681787"/>
                <a:gd name="connsiteY6" fmla="*/ 391370 h 1027549"/>
                <a:gd name="connsiteX7" fmla="*/ 1608191 w 1681787"/>
                <a:gd name="connsiteY7" fmla="*/ 0 h 1027549"/>
                <a:gd name="connsiteX0" fmla="*/ 0 w 1758210"/>
                <a:gd name="connsiteY0" fmla="*/ 1018299 h 1029930"/>
                <a:gd name="connsiteX1" fmla="*/ 198856 w 1758210"/>
                <a:gd name="connsiteY1" fmla="*/ 914108 h 1029930"/>
                <a:gd name="connsiteX2" fmla="*/ 542925 w 1758210"/>
                <a:gd name="connsiteY2" fmla="*/ 1028350 h 1029930"/>
                <a:gd name="connsiteX3" fmla="*/ 826455 w 1758210"/>
                <a:gd name="connsiteY3" fmla="*/ 810503 h 1029930"/>
                <a:gd name="connsiteX4" fmla="*/ 1191210 w 1758210"/>
                <a:gd name="connsiteY4" fmla="*/ 817106 h 1029930"/>
                <a:gd name="connsiteX5" fmla="*/ 1399065 w 1758210"/>
                <a:gd name="connsiteY5" fmla="*/ 531414 h 1029930"/>
                <a:gd name="connsiteX6" fmla="*/ 1674705 w 1758210"/>
                <a:gd name="connsiteY6" fmla="*/ 393751 h 1029930"/>
                <a:gd name="connsiteX7" fmla="*/ 1758210 w 1758210"/>
                <a:gd name="connsiteY7" fmla="*/ 0 h 102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210" h="1029930">
                  <a:moveTo>
                    <a:pt x="0" y="1018299"/>
                  </a:moveTo>
                  <a:cubicBezTo>
                    <a:pt x="73819" y="953211"/>
                    <a:pt x="108369" y="912433"/>
                    <a:pt x="198856" y="914108"/>
                  </a:cubicBezTo>
                  <a:cubicBezTo>
                    <a:pt x="289343" y="915783"/>
                    <a:pt x="438325" y="1045617"/>
                    <a:pt x="542925" y="1028350"/>
                  </a:cubicBezTo>
                  <a:cubicBezTo>
                    <a:pt x="647525" y="1011083"/>
                    <a:pt x="718408" y="845710"/>
                    <a:pt x="826455" y="810503"/>
                  </a:cubicBezTo>
                  <a:cubicBezTo>
                    <a:pt x="934502" y="775296"/>
                    <a:pt x="1095775" y="863621"/>
                    <a:pt x="1191210" y="817106"/>
                  </a:cubicBezTo>
                  <a:cubicBezTo>
                    <a:pt x="1286645" y="770591"/>
                    <a:pt x="1318482" y="601973"/>
                    <a:pt x="1399065" y="531414"/>
                  </a:cubicBezTo>
                  <a:cubicBezTo>
                    <a:pt x="1479648" y="460855"/>
                    <a:pt x="1614848" y="482320"/>
                    <a:pt x="1674705" y="393751"/>
                  </a:cubicBezTo>
                  <a:cubicBezTo>
                    <a:pt x="1734562" y="305182"/>
                    <a:pt x="1754247" y="193388"/>
                    <a:pt x="1758210" y="0"/>
                  </a:cubicBezTo>
                </a:path>
              </a:pathLst>
            </a:custGeom>
            <a:noFill/>
            <a:ln w="19050">
              <a:solidFill>
                <a:srgbClr val="386C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791" tIns="44896" rIns="89791" bIns="44896"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3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E1728B-D593-4E2D-B5E9-2BE5FEB57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068779"/>
            <a:ext cx="5183188" cy="51208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200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The Moonshot</a:t>
            </a:r>
          </a:p>
          <a:p>
            <a:pPr marL="0" indent="0">
              <a:buNone/>
            </a:pPr>
            <a:endParaRPr lang="en-US" sz="4200" b="1" i="0" dirty="0">
              <a:solidFill>
                <a:srgbClr val="55636F"/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en-US" b="0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Change requires leaning into two worlds, the current reality and the future.</a:t>
            </a:r>
          </a:p>
          <a:p>
            <a:pPr marL="0" indent="0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  <a:latin typeface="Open San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Open Sans"/>
              </a:rPr>
              <a:t>The </a:t>
            </a:r>
            <a:r>
              <a:rPr lang="en-US" b="0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rocket is the metaphor for investing in </a:t>
            </a:r>
            <a:r>
              <a:rPr lang="en-US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Creative Leadership</a:t>
            </a:r>
            <a:r>
              <a:rPr lang="en-US" b="0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 to get free of the gravity of your existing mindset or situation and get on course to reach the goal you desire – the moonshot!</a:t>
            </a:r>
          </a:p>
          <a:p>
            <a:pPr marL="0" indent="0">
              <a:buNone/>
            </a:pPr>
            <a:endParaRPr lang="en-US" dirty="0">
              <a:solidFill>
                <a:srgbClr val="55636F"/>
              </a:solidFill>
              <a:latin typeface="Open Sans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ECF28F0-6A9A-4CC9-BD07-4400BD496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C1871F-778A-477C-9634-91A9D8AF3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60" y="620434"/>
            <a:ext cx="4013858" cy="58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5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E1728B-D593-4E2D-B5E9-2BE5FEB57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068779"/>
            <a:ext cx="5183188" cy="51208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200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The Moonshot</a:t>
            </a:r>
          </a:p>
          <a:p>
            <a:pPr marL="0" indent="0">
              <a:buNone/>
            </a:pPr>
            <a:endParaRPr lang="en-US" sz="4200" b="1" i="0" dirty="0">
              <a:solidFill>
                <a:schemeClr val="tx2">
                  <a:lumMod val="75000"/>
                </a:schemeClr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en-US" b="0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Change requires leaning into two worlds, the current reality and the future.</a:t>
            </a:r>
          </a:p>
          <a:p>
            <a:pPr marL="0" indent="0"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  <a:latin typeface="Open San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Open Sans"/>
              </a:rPr>
              <a:t>The </a:t>
            </a:r>
            <a:r>
              <a:rPr lang="en-US" b="0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rocket is the metaphor for investing in </a:t>
            </a:r>
            <a:r>
              <a:rPr lang="en-US" b="1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Creative Leadership</a:t>
            </a:r>
            <a:r>
              <a:rPr lang="en-US" b="0" i="0" dirty="0">
                <a:solidFill>
                  <a:schemeClr val="tx2">
                    <a:lumMod val="75000"/>
                  </a:schemeClr>
                </a:solidFill>
                <a:effectLst/>
                <a:latin typeface="Open Sans"/>
              </a:rPr>
              <a:t> to get free of the gravity of your existing mindset or situation and get on course to reach the goal you desire – the moonshot!</a:t>
            </a:r>
          </a:p>
          <a:p>
            <a:pPr marL="0" indent="0">
              <a:buNone/>
            </a:pPr>
            <a:endParaRPr lang="en-US" dirty="0">
              <a:solidFill>
                <a:srgbClr val="55636F"/>
              </a:solidFill>
              <a:latin typeface="Open Sans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Open Sans"/>
              </a:rPr>
              <a:t>It’s an individual and collective mindset.</a:t>
            </a:r>
            <a:endParaRPr lang="en-US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FF0000"/>
              </a:solidFill>
              <a:latin typeface="Open Sans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Open Sans"/>
              </a:rPr>
              <a:t>It’s an individual and collective transition.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ECF28F0-6A9A-4CC9-BD07-4400BD496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C1871F-778A-477C-9634-91A9D8AF3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60" y="620434"/>
            <a:ext cx="4013858" cy="58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3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B5ECAC-114E-47BA-A6E2-CE4D0F009D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2055" y="843148"/>
            <a:ext cx="4602478" cy="534651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8BE5C-66AA-4B80-8C08-38148A813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52910" y="1681163"/>
            <a:ext cx="4602478" cy="4508500"/>
          </a:xfrm>
        </p:spPr>
        <p:txBody>
          <a:bodyPr/>
          <a:lstStyle/>
          <a:p>
            <a:pPr marL="0" indent="0">
              <a:buNone/>
            </a:pPr>
            <a:r>
              <a:rPr lang="en-US" sz="4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Definition: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Scaling Leadership: Creating </a:t>
            </a: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capability and capacity of the organization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create what matters most.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8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C60C-57B6-4D62-8A33-43F60244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Reacting to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4F6B8-0868-457B-9562-7E243E70E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4225"/>
            <a:ext cx="10305308" cy="4351338"/>
          </a:xfrm>
        </p:spPr>
        <p:txBody>
          <a:bodyPr/>
          <a:lstStyle/>
          <a:p>
            <a:r>
              <a:rPr lang="en-US" sz="3600" dirty="0"/>
              <a:t>Complying</a:t>
            </a:r>
          </a:p>
          <a:p>
            <a:r>
              <a:rPr lang="en-US" sz="3600" dirty="0"/>
              <a:t>Protecting </a:t>
            </a:r>
          </a:p>
          <a:p>
            <a:r>
              <a:rPr lang="en-US" sz="3600" dirty="0"/>
              <a:t>Controlling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21B80-1E67-490F-B33F-277F4FC0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481" y="1991151"/>
            <a:ext cx="8073971" cy="4185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77524-EC43-435D-8720-3FECDBADF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62" y="4298867"/>
            <a:ext cx="3716619" cy="26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42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F52E-A926-45AC-9A52-BA401101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Tendencies: Self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3D656-20C7-4FFE-9329-60B1A06DA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Mindset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6063-A0F5-4D09-BE98-3D11ADF9D8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Cling onto old stories or beliefs as a source of stability.</a:t>
            </a:r>
          </a:p>
          <a:p>
            <a:r>
              <a:rPr lang="en-US" dirty="0"/>
              <a:t>Martyr ourselves: get sucked into drama or negative self-talk.</a:t>
            </a:r>
          </a:p>
          <a:p>
            <a:r>
              <a:rPr lang="en-US" dirty="0"/>
              <a:t>Pretend that “this too shall pass”.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DBFB44-2C21-4943-B3EF-72752B66D7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10146" y="1815142"/>
            <a:ext cx="5042066" cy="36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44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1761</Words>
  <Application>Microsoft Office PowerPoint</Application>
  <PresentationFormat>Widescreen</PresentationFormat>
  <Paragraphs>431</Paragraphs>
  <Slides>42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Calibri</vt:lpstr>
      <vt:lpstr>Calibri Light</vt:lpstr>
      <vt:lpstr>Corbel</vt:lpstr>
      <vt:lpstr>Courier New</vt:lpstr>
      <vt:lpstr>Helvetica</vt:lpstr>
      <vt:lpstr>Helvetica Light</vt:lpstr>
      <vt:lpstr>Open Sans</vt:lpstr>
      <vt:lpstr>Symbol</vt:lpstr>
      <vt:lpstr>Wingdings</vt:lpstr>
      <vt:lpstr>Office Theme</vt:lpstr>
      <vt:lpstr>1_Office Theme</vt:lpstr>
      <vt:lpstr>PowerPoint Presentation</vt:lpstr>
      <vt:lpstr>PowerPoint Presentation</vt:lpstr>
      <vt:lpstr>Session Objectives:</vt:lpstr>
      <vt:lpstr>Session Objectives:</vt:lpstr>
      <vt:lpstr>PowerPoint Presentation</vt:lpstr>
      <vt:lpstr>PowerPoint Presentation</vt:lpstr>
      <vt:lpstr>PowerPoint Presentation</vt:lpstr>
      <vt:lpstr>Reacting to Change</vt:lpstr>
      <vt:lpstr>Tendencies: Self Talk</vt:lpstr>
      <vt:lpstr>Tendencies: Self Talk</vt:lpstr>
      <vt:lpstr>Tendencies: Approach to Work</vt:lpstr>
      <vt:lpstr>Tendencies: Approach to Work</vt:lpstr>
      <vt:lpstr>Tendencies: Communication</vt:lpstr>
      <vt:lpstr>Tendencies: Communication</vt:lpstr>
      <vt:lpstr>PowerPoint Presentation</vt:lpstr>
      <vt:lpstr>“As I was looking through my feedback last night, the angel of deathappeared…”</vt:lpstr>
      <vt:lpstr>Sustaining Energy</vt:lpstr>
      <vt:lpstr>PowerPoint Presentation</vt:lpstr>
      <vt:lpstr>       “One of the most sincere forms of respect is actually listening to what another person has to say”  Bryant McGill</vt:lpstr>
      <vt:lpstr>PowerPoint Presentation</vt:lpstr>
      <vt:lpstr>Listening as a Leader</vt:lpstr>
      <vt:lpstr>Listening as a Leader</vt:lpstr>
      <vt:lpstr>Listening as a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Discussion  Think about an important upcoming discussion.   </vt:lpstr>
      <vt:lpstr>Breakout Discussion  Think about an important upcoming discussion.  &gt; Which TOXIN do you intend to avoid?  &gt; Which listening strategies could best serve you?  </vt:lpstr>
      <vt:lpstr>Insights?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your Story: Creative and Reactive</vt:lpstr>
      <vt:lpstr>Reactive Tendencies </vt:lpstr>
      <vt:lpstr>Create your Story: Creative and Reactive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Swider</dc:creator>
  <cp:lastModifiedBy>Michael OConnor</cp:lastModifiedBy>
  <cp:revision>53</cp:revision>
  <dcterms:created xsi:type="dcterms:W3CDTF">2020-11-05T13:32:39Z</dcterms:created>
  <dcterms:modified xsi:type="dcterms:W3CDTF">2020-12-16T13:44:22Z</dcterms:modified>
</cp:coreProperties>
</file>