
<file path=[Content_Types].xml><?xml version="1.0" encoding="utf-8"?>
<Types xmlns="http://schemas.openxmlformats.org/package/2006/content-types">
  <Default Extension="emf" ContentType="image/x-emf"/>
  <Default Extension="jpeg" ContentType="image/jpeg"/>
  <Default Extension="jpg" ContentType="image/tiff"/>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117.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35" r:id="rId1"/>
  </p:sldMasterIdLst>
  <p:notesMasterIdLst>
    <p:notesMasterId r:id="rId63"/>
  </p:notesMasterIdLst>
  <p:handoutMasterIdLst>
    <p:handoutMasterId r:id="rId64"/>
  </p:handoutMasterIdLst>
  <p:sldIdLst>
    <p:sldId id="257" r:id="rId2"/>
    <p:sldId id="2002" r:id="rId3"/>
    <p:sldId id="344" r:id="rId4"/>
    <p:sldId id="345" r:id="rId5"/>
    <p:sldId id="11600" r:id="rId6"/>
    <p:sldId id="611" r:id="rId7"/>
    <p:sldId id="612" r:id="rId8"/>
    <p:sldId id="2371" r:id="rId9"/>
    <p:sldId id="11608" r:id="rId10"/>
    <p:sldId id="11609" r:id="rId11"/>
    <p:sldId id="2379" r:id="rId12"/>
    <p:sldId id="11607" r:id="rId13"/>
    <p:sldId id="2381" r:id="rId14"/>
    <p:sldId id="2383" r:id="rId15"/>
    <p:sldId id="2382" r:id="rId16"/>
    <p:sldId id="2384" r:id="rId17"/>
    <p:sldId id="2385" r:id="rId18"/>
    <p:sldId id="300" r:id="rId19"/>
    <p:sldId id="302" r:id="rId20"/>
    <p:sldId id="303" r:id="rId21"/>
    <p:sldId id="2386" r:id="rId22"/>
    <p:sldId id="11589" r:id="rId23"/>
    <p:sldId id="11590" r:id="rId24"/>
    <p:sldId id="11592" r:id="rId25"/>
    <p:sldId id="11591" r:id="rId26"/>
    <p:sldId id="11593" r:id="rId27"/>
    <p:sldId id="11594" r:id="rId28"/>
    <p:sldId id="11595" r:id="rId29"/>
    <p:sldId id="318" r:id="rId30"/>
    <p:sldId id="11572" r:id="rId31"/>
    <p:sldId id="11573" r:id="rId32"/>
    <p:sldId id="11574" r:id="rId33"/>
    <p:sldId id="11575" r:id="rId34"/>
    <p:sldId id="11554" r:id="rId35"/>
    <p:sldId id="11596" r:id="rId36"/>
    <p:sldId id="11597" r:id="rId37"/>
    <p:sldId id="11598" r:id="rId38"/>
    <p:sldId id="349" r:id="rId39"/>
    <p:sldId id="350" r:id="rId40"/>
    <p:sldId id="351" r:id="rId41"/>
    <p:sldId id="11555" r:id="rId42"/>
    <p:sldId id="11582" r:id="rId43"/>
    <p:sldId id="268" r:id="rId44"/>
    <p:sldId id="269" r:id="rId45"/>
    <p:sldId id="11557" r:id="rId46"/>
    <p:sldId id="11558" r:id="rId47"/>
    <p:sldId id="11559" r:id="rId48"/>
    <p:sldId id="11599" r:id="rId49"/>
    <p:sldId id="341" r:id="rId50"/>
    <p:sldId id="11571" r:id="rId51"/>
    <p:sldId id="11560" r:id="rId52"/>
    <p:sldId id="11561" r:id="rId53"/>
    <p:sldId id="11562" r:id="rId54"/>
    <p:sldId id="11563" r:id="rId55"/>
    <p:sldId id="11601" r:id="rId56"/>
    <p:sldId id="11602" r:id="rId57"/>
    <p:sldId id="11603" r:id="rId58"/>
    <p:sldId id="11604" r:id="rId59"/>
    <p:sldId id="11605" r:id="rId60"/>
    <p:sldId id="11606" r:id="rId61"/>
    <p:sldId id="11570" r:id="rId62"/>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ndy Adams " initials="CA" lastIdx="1" clrIdx="0">
    <p:extLst>
      <p:ext uri="{19B8F6BF-5375-455C-9EA6-DF929625EA0E}">
        <p15:presenceInfo xmlns:p15="http://schemas.microsoft.com/office/powerpoint/2012/main" userId="LhiOOnyrekSszV5XUbf382+9pkFFEYp2Rnw9BX8SyY4="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9"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E9E5B"/>
    <a:srgbClr val="79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0612" autoAdjust="0"/>
  </p:normalViewPr>
  <p:slideViewPr>
    <p:cSldViewPr snapToGrid="0">
      <p:cViewPr varScale="1">
        <p:scale>
          <a:sx n="115" d="100"/>
          <a:sy n="115" d="100"/>
        </p:scale>
        <p:origin x="1176" y="208"/>
      </p:cViewPr>
      <p:guideLst>
        <p:guide orient="horz" pos="2160"/>
        <p:guide pos="3840"/>
      </p:guideLst>
    </p:cSldViewPr>
  </p:slideViewPr>
  <p:notesTextViewPr>
    <p:cViewPr>
      <p:scale>
        <a:sx n="1" d="1"/>
        <a:sy n="1" d="1"/>
      </p:scale>
      <p:origin x="0" y="0"/>
    </p:cViewPr>
  </p:notesTextViewPr>
  <p:sorterViewPr>
    <p:cViewPr>
      <p:scale>
        <a:sx n="1" d="1"/>
        <a:sy n="1" d="1"/>
      </p:scale>
      <p:origin x="0" y="-33712"/>
    </p:cViewPr>
  </p:sorterViewPr>
  <p:notesViewPr>
    <p:cSldViewPr snapToGrid="0">
      <p:cViewPr>
        <p:scale>
          <a:sx n="150" d="100"/>
          <a:sy n="150" d="100"/>
        </p:scale>
        <p:origin x="1304"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37"/>
    </mc:Choice>
    <mc:Fallback>
      <c:style val="37"/>
    </mc:Fallback>
  </mc:AlternateContent>
  <c:chart>
    <c:autoTitleDeleted val="1"/>
    <c:plotArea>
      <c:layout/>
      <c:barChart>
        <c:barDir val="col"/>
        <c:grouping val="clustered"/>
        <c:varyColors val="0"/>
        <c:ser>
          <c:idx val="0"/>
          <c:order val="0"/>
          <c:tx>
            <c:strRef>
              <c:f>Sheet1!$A$2</c:f>
              <c:strCache>
                <c:ptCount val="1"/>
              </c:strCache>
            </c:strRef>
          </c:tx>
          <c:spPr>
            <a:solidFill>
              <a:schemeClr val="accent3"/>
            </a:solidFill>
            <a:ln>
              <a:noFill/>
            </a:ln>
            <a:effectLst>
              <a:outerShdw blurRad="152400" dist="76200" dir="5400000" sx="102000" sy="102000" algn="t" rotWithShape="0">
                <a:prstClr val="black">
                  <a:alpha val="40000"/>
                </a:prstClr>
              </a:outerShdw>
            </a:effectLst>
          </c:spPr>
          <c:invertIfNegative val="0"/>
          <c:dLbls>
            <c:dLbl>
              <c:idx val="0"/>
              <c:tx>
                <c:rich>
                  <a:bodyPr/>
                  <a:lstStyle/>
                  <a:p>
                    <a:pPr>
                      <a:defRPr sz="1800" b="1">
                        <a:solidFill>
                          <a:schemeClr val="bg1"/>
                        </a:solidFill>
                        <a:latin typeface="+mn-lt"/>
                        <a:ea typeface="Corbel" charset="0"/>
                        <a:cs typeface="Corbel" charset="0"/>
                      </a:defRPr>
                    </a:pPr>
                    <a:fld id="{7269E7E7-EC34-504D-B2E9-2B891398FB4B}" type="VALUE">
                      <a:rPr lang="en-US" sz="1800" b="0" i="0">
                        <a:solidFill>
                          <a:schemeClr val="bg1"/>
                        </a:solidFill>
                        <a:latin typeface="+mn-lt"/>
                      </a:rPr>
                      <a:pPr>
                        <a:defRPr sz="18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C54-534A-87D3-C213FAC7A778}"/>
                </c:ext>
              </c:extLst>
            </c:dLbl>
            <c:spPr>
              <a:noFill/>
              <a:ln>
                <a:noFill/>
              </a:ln>
              <a:effectLst/>
            </c:spPr>
            <c:txPr>
              <a:bodyPr/>
              <a:lstStyle/>
              <a:p>
                <a:pPr>
                  <a:defRPr sz="1800" b="1">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Sheet1!$B$2:$E$2</c:f>
              <c:numCache>
                <c:formatCode>0%</c:formatCode>
                <c:ptCount val="1"/>
                <c:pt idx="0">
                  <c:v>0.4</c:v>
                </c:pt>
              </c:numCache>
            </c:numRef>
          </c:val>
          <c:extLst>
            <c:ext xmlns:c16="http://schemas.microsoft.com/office/drawing/2014/chart" uri="{C3380CC4-5D6E-409C-BE32-E72D297353CC}">
              <c16:uniqueId val="{00000001-8C54-534A-87D3-C213FAC7A778}"/>
            </c:ext>
          </c:extLst>
        </c:ser>
        <c:ser>
          <c:idx val="1"/>
          <c:order val="1"/>
          <c:tx>
            <c:strRef>
              <c:f>Sheet1!$A$3</c:f>
              <c:strCache>
                <c:ptCount val="1"/>
              </c:strCache>
            </c:strRef>
          </c:tx>
          <c:spPr>
            <a:solidFill>
              <a:schemeClr val="accent1"/>
            </a:solidFill>
            <a:ln>
              <a:noFill/>
            </a:ln>
            <a:effectLst>
              <a:outerShdw blurRad="139700" dist="76200" dir="5400000" sx="102000" sy="102000" algn="t" rotWithShape="0">
                <a:prstClr val="black">
                  <a:alpha val="40000"/>
                </a:prstClr>
              </a:outerShdw>
            </a:effectLst>
          </c:spPr>
          <c:invertIfNegative val="0"/>
          <c:dLbls>
            <c:dLbl>
              <c:idx val="0"/>
              <c:tx>
                <c:rich>
                  <a:bodyPr/>
                  <a:lstStyle/>
                  <a:p>
                    <a:pPr>
                      <a:defRPr sz="1600" b="1">
                        <a:solidFill>
                          <a:schemeClr val="bg1"/>
                        </a:solidFill>
                        <a:latin typeface="+mn-lt"/>
                        <a:ea typeface="Corbel" charset="0"/>
                        <a:cs typeface="Corbel" charset="0"/>
                      </a:defRPr>
                    </a:pPr>
                    <a:fld id="{DA7C67C1-1E08-EB47-8A11-E215C0862DBB}" type="VALUE">
                      <a:rPr lang="en-US" sz="1600" b="0" i="0">
                        <a:solidFill>
                          <a:schemeClr val="bg1"/>
                        </a:solidFill>
                        <a:latin typeface="+mn-lt"/>
                      </a:rPr>
                      <a:pPr>
                        <a:defRPr sz="1600" b="1">
                          <a:solidFill>
                            <a:schemeClr val="bg1"/>
                          </a:solidFill>
                          <a:latin typeface="+mn-lt"/>
                          <a:ea typeface="Corbel" charset="0"/>
                          <a:cs typeface="Corbel" charset="0"/>
                        </a:defRPr>
                      </a:pPr>
                      <a:t>[VALOR]</a:t>
                    </a:fld>
                    <a:endParaRPr lang="es-ES_tradnl"/>
                  </a:p>
                </c:rich>
              </c:tx>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C54-534A-87D3-C213FAC7A778}"/>
                </c:ext>
              </c:extLst>
            </c:dLbl>
            <c:spPr>
              <a:noFill/>
              <a:ln>
                <a:noFill/>
              </a:ln>
              <a:effectLst/>
            </c:spPr>
            <c:txPr>
              <a:bodyPr/>
              <a:lstStyle/>
              <a:p>
                <a:pPr>
                  <a:defRPr sz="1600" b="1">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Sheet1!$B$3:$E$3</c:f>
              <c:numCache>
                <c:formatCode>0%</c:formatCode>
                <c:ptCount val="1"/>
                <c:pt idx="0">
                  <c:v>0.65</c:v>
                </c:pt>
              </c:numCache>
            </c:numRef>
          </c:val>
          <c:extLst>
            <c:ext xmlns:c16="http://schemas.microsoft.com/office/drawing/2014/chart" uri="{C3380CC4-5D6E-409C-BE32-E72D297353CC}">
              <c16:uniqueId val="{00000003-8C54-534A-87D3-C213FAC7A778}"/>
            </c:ext>
          </c:extLst>
        </c:ser>
        <c:ser>
          <c:idx val="2"/>
          <c:order val="2"/>
          <c:tx>
            <c:strRef>
              <c:f>Sheet1!$A$4</c:f>
              <c:strCache>
                <c:ptCount val="1"/>
              </c:strCache>
            </c:strRef>
          </c:tx>
          <c:spPr>
            <a:solidFill>
              <a:schemeClr val="accent4"/>
            </a:solidFill>
            <a:ln>
              <a:noFill/>
            </a:ln>
            <a:effectLst>
              <a:outerShdw blurRad="152400" dist="177800" dir="5400000" sx="102000" sy="102000" algn="t" rotWithShape="0">
                <a:prstClr val="black">
                  <a:alpha val="50000"/>
                </a:prstClr>
              </a:outerShdw>
            </a:effectLst>
          </c:spPr>
          <c:invertIfNegative val="0"/>
          <c:dLbls>
            <c:spPr>
              <a:noFill/>
              <a:ln>
                <a:noFill/>
              </a:ln>
              <a:effectLst/>
            </c:spPr>
            <c:txPr>
              <a:bodyPr/>
              <a:lstStyle/>
              <a:p>
                <a:pPr>
                  <a:defRPr sz="1800" b="0">
                    <a:solidFill>
                      <a:schemeClr val="bg1"/>
                    </a:solidFill>
                    <a:latin typeface="+mn-lt"/>
                    <a:ea typeface="Corbel" charset="0"/>
                    <a:cs typeface="Corbel" charset="0"/>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Sheet1!$B$1:$E$1</c:f>
              <c:numCache>
                <c:formatCode>General</c:formatCode>
                <c:ptCount val="1"/>
              </c:numCache>
            </c:numRef>
          </c:cat>
          <c:val>
            <c:numRef>
              <c:f>Sheet1!$B$4:$E$4</c:f>
              <c:numCache>
                <c:formatCode>0%</c:formatCode>
                <c:ptCount val="1"/>
                <c:pt idx="0">
                  <c:v>0.9</c:v>
                </c:pt>
              </c:numCache>
            </c:numRef>
          </c:val>
          <c:extLst>
            <c:ext xmlns:c16="http://schemas.microsoft.com/office/drawing/2014/chart" uri="{C3380CC4-5D6E-409C-BE32-E72D297353CC}">
              <c16:uniqueId val="{00000004-8C54-534A-87D3-C213FAC7A778}"/>
            </c:ext>
          </c:extLst>
        </c:ser>
        <c:dLbls>
          <c:dLblPos val="outEnd"/>
          <c:showLegendKey val="0"/>
          <c:showVal val="1"/>
          <c:showCatName val="0"/>
          <c:showSerName val="0"/>
          <c:showPercent val="0"/>
          <c:showBubbleSize val="0"/>
        </c:dLbls>
        <c:gapWidth val="75"/>
        <c:overlap val="-25"/>
        <c:axId val="1854540080"/>
        <c:axId val="1854546832"/>
      </c:barChart>
      <c:catAx>
        <c:axId val="1854540080"/>
        <c:scaling>
          <c:orientation val="minMax"/>
        </c:scaling>
        <c:delete val="1"/>
        <c:axPos val="b"/>
        <c:numFmt formatCode="General" sourceLinked="1"/>
        <c:majorTickMark val="none"/>
        <c:minorTickMark val="none"/>
        <c:tickLblPos val="nextTo"/>
        <c:crossAx val="1854546832"/>
        <c:crosses val="autoZero"/>
        <c:auto val="1"/>
        <c:lblAlgn val="ctr"/>
        <c:lblOffset val="100"/>
        <c:tickLblSkip val="1"/>
        <c:tickMarkSkip val="1"/>
        <c:noMultiLvlLbl val="0"/>
      </c:catAx>
      <c:valAx>
        <c:axId val="1854546832"/>
        <c:scaling>
          <c:orientation val="minMax"/>
        </c:scaling>
        <c:delete val="1"/>
        <c:axPos val="l"/>
        <c:numFmt formatCode="0%" sourceLinked="1"/>
        <c:majorTickMark val="none"/>
        <c:minorTickMark val="none"/>
        <c:tickLblPos val="nextTo"/>
        <c:crossAx val="1854540080"/>
        <c:crosses val="autoZero"/>
        <c:crossBetween val="between"/>
        <c:majorUnit val="0.5"/>
      </c:valAx>
      <c:spPr>
        <a:noFill/>
        <a:ln w="25400">
          <a:noFill/>
        </a:ln>
      </c:spPr>
    </c:plotArea>
    <c:plotVisOnly val="1"/>
    <c:dispBlanksAs val="gap"/>
    <c:showDLblsOverMax val="0"/>
  </c:chart>
  <c:spPr>
    <a:noFill/>
    <a:ln>
      <a:noFill/>
    </a:ln>
  </c:spPr>
  <c:txPr>
    <a:bodyPr/>
    <a:lstStyle/>
    <a:p>
      <a:pPr>
        <a:defRPr sz="1800"/>
      </a:pPr>
      <a:endParaRPr lang="es-E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1-10-27T12:17:35.130" idx="1">
    <p:pos x="10" y="10"/>
    <p:text>Doug, I am so sorry - this messed up and I just need the full build from reactive only to Creative add and then the people and task - and then the 4 square.  THANK YOU. 
</p:text>
    <p:extLst>
      <p:ext uri="{C676402C-5697-4E1C-873F-D02D1690AC5C}">
        <p15:threadingInfo xmlns:p15="http://schemas.microsoft.com/office/powerpoint/2012/main" timeZoneBias="4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a:lvl1pPr>
          </a:lstStyle>
          <a:p>
            <a:endParaRPr lang="en-US" dirty="0">
              <a:latin typeface="Helvetica Light" panose="020B0403020202020204" pitchFamily="34" charset="0"/>
            </a:endParaRPr>
          </a:p>
        </p:txBody>
      </p:sp>
      <p:sp>
        <p:nvSpPr>
          <p:cNvPr id="3" name="Date Placeholder 2"/>
          <p:cNvSpPr>
            <a:spLocks noGrp="1"/>
          </p:cNvSpPr>
          <p:nvPr>
            <p:ph type="dt" sz="quarter" idx="1"/>
          </p:nvPr>
        </p:nvSpPr>
        <p:spPr>
          <a:xfrm>
            <a:off x="3884613" y="0"/>
            <a:ext cx="2971800" cy="465693"/>
          </a:xfrm>
          <a:prstGeom prst="rect">
            <a:avLst/>
          </a:prstGeom>
        </p:spPr>
        <p:txBody>
          <a:bodyPr vert="horz" lIns="91440" tIns="45720" rIns="91440" bIns="45720" rtlCol="0"/>
          <a:lstStyle>
            <a:lvl1pPr algn="r">
              <a:defRPr sz="1200"/>
            </a:lvl1pPr>
          </a:lstStyle>
          <a:p>
            <a:fld id="{928AACA0-91FC-314F-B691-FF7EED9ED2C3}" type="datetimeFigureOut">
              <a:rPr lang="en-US" smtClean="0">
                <a:latin typeface="Helvetica Light" panose="020B0403020202020204" pitchFamily="34" charset="0"/>
              </a:rPr>
              <a:t>12/20/23</a:t>
            </a:fld>
            <a:endParaRPr lang="en-US" dirty="0">
              <a:latin typeface="Helvetica Light" panose="020B0403020202020204" pitchFamily="34" charset="0"/>
            </a:endParaRPr>
          </a:p>
        </p:txBody>
      </p:sp>
      <p:sp>
        <p:nvSpPr>
          <p:cNvPr id="4" name="Footer Placeholder 3"/>
          <p:cNvSpPr>
            <a:spLocks noGrp="1"/>
          </p:cNvSpPr>
          <p:nvPr>
            <p:ph type="ftr" sz="quarter" idx="2"/>
          </p:nvPr>
        </p:nvSpPr>
        <p:spPr>
          <a:xfrm>
            <a:off x="0" y="8846553"/>
            <a:ext cx="2971800" cy="465693"/>
          </a:xfrm>
          <a:prstGeom prst="rect">
            <a:avLst/>
          </a:prstGeom>
        </p:spPr>
        <p:txBody>
          <a:bodyPr vert="horz" lIns="91440" tIns="45720" rIns="91440" bIns="45720" rtlCol="0" anchor="b"/>
          <a:lstStyle>
            <a:lvl1pPr algn="l">
              <a:defRPr sz="1200"/>
            </a:lvl1pPr>
          </a:lstStyle>
          <a:p>
            <a:endParaRPr lang="en-US" dirty="0">
              <a:latin typeface="Helvetica Light" panose="020B0403020202020204" pitchFamily="34" charset="0"/>
            </a:endParaRPr>
          </a:p>
        </p:txBody>
      </p:sp>
      <p:sp>
        <p:nvSpPr>
          <p:cNvPr id="5" name="Slide Number Placeholder 4"/>
          <p:cNvSpPr>
            <a:spLocks noGrp="1"/>
          </p:cNvSpPr>
          <p:nvPr>
            <p:ph type="sldNum" sz="quarter" idx="3"/>
          </p:nvPr>
        </p:nvSpPr>
        <p:spPr>
          <a:xfrm>
            <a:off x="3884613" y="8846553"/>
            <a:ext cx="2971800" cy="465693"/>
          </a:xfrm>
          <a:prstGeom prst="rect">
            <a:avLst/>
          </a:prstGeom>
        </p:spPr>
        <p:txBody>
          <a:bodyPr vert="horz" lIns="91440" tIns="45720" rIns="91440" bIns="45720" rtlCol="0" anchor="b"/>
          <a:lstStyle>
            <a:lvl1pPr algn="r">
              <a:defRPr sz="1200"/>
            </a:lvl1pPr>
          </a:lstStyle>
          <a:p>
            <a:fld id="{0F2E024B-E453-1845-8B3E-701ED1D97532}" type="slidenum">
              <a:rPr lang="en-US" smtClean="0">
                <a:latin typeface="Helvetica Light" panose="020B0403020202020204" pitchFamily="34" charset="0"/>
              </a:rPr>
              <a:t>‹Nº›</a:t>
            </a:fld>
            <a:endParaRPr lang="en-US" dirty="0">
              <a:latin typeface="Helvetica Light" panose="020B0403020202020204" pitchFamily="34" charset="0"/>
            </a:endParaRPr>
          </a:p>
        </p:txBody>
      </p:sp>
    </p:spTree>
    <p:extLst>
      <p:ext uri="{BB962C8B-B14F-4D97-AF65-F5344CB8AC3E}">
        <p14:creationId xmlns:p14="http://schemas.microsoft.com/office/powerpoint/2010/main" val="18098175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11-03T14:04:42.361"/>
    </inkml:context>
    <inkml:brush xml:id="br0">
      <inkml:brushProperty name="width" value="0.05" units="cm"/>
      <inkml:brushProperty name="height" value="0.05" units="cm"/>
      <inkml:brushProperty name="color" value="#E71224"/>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693"/>
          </a:xfrm>
          <a:prstGeom prst="rect">
            <a:avLst/>
          </a:prstGeom>
        </p:spPr>
        <p:txBody>
          <a:bodyPr vert="horz" lIns="91440" tIns="45720" rIns="91440" bIns="45720" rtlCol="0"/>
          <a:lstStyle>
            <a:lvl1pPr algn="l">
              <a:defRPr sz="1200" b="0" i="0">
                <a:latin typeface="Helvetica Light" panose="020B0403020202020204" pitchFamily="34" charset="0"/>
              </a:defRPr>
            </a:lvl1pPr>
          </a:lstStyle>
          <a:p>
            <a:endParaRPr lang="en-US" dirty="0"/>
          </a:p>
        </p:txBody>
      </p:sp>
      <p:sp>
        <p:nvSpPr>
          <p:cNvPr id="3" name="Date Placeholder 2"/>
          <p:cNvSpPr>
            <a:spLocks noGrp="1"/>
          </p:cNvSpPr>
          <p:nvPr>
            <p:ph type="dt" idx="1"/>
          </p:nvPr>
        </p:nvSpPr>
        <p:spPr>
          <a:xfrm>
            <a:off x="3884613" y="0"/>
            <a:ext cx="2971800" cy="465693"/>
          </a:xfrm>
          <a:prstGeom prst="rect">
            <a:avLst/>
          </a:prstGeom>
        </p:spPr>
        <p:txBody>
          <a:bodyPr vert="horz" lIns="91440" tIns="45720" rIns="91440" bIns="45720" rtlCol="0"/>
          <a:lstStyle>
            <a:lvl1pPr algn="r">
              <a:defRPr sz="1200" b="0" i="0">
                <a:latin typeface="Helvetica Light" panose="020B0403020202020204" pitchFamily="34" charset="0"/>
              </a:defRPr>
            </a:lvl1pPr>
          </a:lstStyle>
          <a:p>
            <a:fld id="{90DC5E3F-AEC2-43FF-9A29-956A4AC63842}" type="datetimeFigureOut">
              <a:rPr lang="en-US" smtClean="0"/>
              <a:pPr/>
              <a:t>12/20/23</a:t>
            </a:fld>
            <a:endParaRPr lang="en-US" dirty="0"/>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24085"/>
            <a:ext cx="5486400" cy="4191238"/>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6553"/>
            <a:ext cx="2971800" cy="465693"/>
          </a:xfrm>
          <a:prstGeom prst="rect">
            <a:avLst/>
          </a:prstGeom>
        </p:spPr>
        <p:txBody>
          <a:bodyPr vert="horz" lIns="91440" tIns="45720" rIns="91440" bIns="45720" rtlCol="0" anchor="b"/>
          <a:lstStyle>
            <a:lvl1pPr algn="l">
              <a:defRPr sz="1200" b="0" i="0">
                <a:latin typeface="Helvetica Light" panose="020B0403020202020204" pitchFamily="34" charset="0"/>
              </a:defRPr>
            </a:lvl1pPr>
          </a:lstStyle>
          <a:p>
            <a:endParaRPr lang="en-US" dirty="0"/>
          </a:p>
        </p:txBody>
      </p:sp>
      <p:sp>
        <p:nvSpPr>
          <p:cNvPr id="7" name="Slide Number Placeholder 6"/>
          <p:cNvSpPr>
            <a:spLocks noGrp="1"/>
          </p:cNvSpPr>
          <p:nvPr>
            <p:ph type="sldNum" sz="quarter" idx="5"/>
          </p:nvPr>
        </p:nvSpPr>
        <p:spPr>
          <a:xfrm>
            <a:off x="3884613" y="8846553"/>
            <a:ext cx="2971800" cy="465693"/>
          </a:xfrm>
          <a:prstGeom prst="rect">
            <a:avLst/>
          </a:prstGeom>
        </p:spPr>
        <p:txBody>
          <a:bodyPr vert="horz" lIns="91440" tIns="45720" rIns="91440" bIns="45720" rtlCol="0" anchor="b"/>
          <a:lstStyle>
            <a:lvl1pPr algn="r">
              <a:defRPr sz="1200" b="0" i="0">
                <a:latin typeface="Helvetica Light" panose="020B0403020202020204" pitchFamily="34" charset="0"/>
              </a:defRPr>
            </a:lvl1pPr>
          </a:lstStyle>
          <a:p>
            <a:fld id="{E7E526F4-CC3E-4079-A83E-939CDFE0894D}" type="slidenum">
              <a:rPr lang="en-US" smtClean="0"/>
              <a:pPr/>
              <a:t>‹Nº›</a:t>
            </a:fld>
            <a:endParaRPr lang="en-US" dirty="0"/>
          </a:p>
        </p:txBody>
      </p:sp>
    </p:spTree>
    <p:extLst>
      <p:ext uri="{BB962C8B-B14F-4D97-AF65-F5344CB8AC3E}">
        <p14:creationId xmlns:p14="http://schemas.microsoft.com/office/powerpoint/2010/main" val="121181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Light" panose="020B0403020202020204" pitchFamily="34" charset="0"/>
        <a:ea typeface="+mn-ea"/>
        <a:cs typeface="+mn-cs"/>
      </a:defRPr>
    </a:lvl1pPr>
    <a:lvl2pPr marL="457200" algn="l" defTabSz="914400" rtl="0" eaLnBrk="1" latinLnBrk="0" hangingPunct="1">
      <a:defRPr sz="1200" b="0" i="0" kern="1200">
        <a:solidFill>
          <a:schemeClr val="tx1"/>
        </a:solidFill>
        <a:latin typeface="Helvetica Light" panose="020B0403020202020204" pitchFamily="34" charset="0"/>
        <a:ea typeface="+mn-ea"/>
        <a:cs typeface="+mn-cs"/>
      </a:defRPr>
    </a:lvl2pPr>
    <a:lvl3pPr marL="914400" algn="l" defTabSz="914400" rtl="0" eaLnBrk="1" latinLnBrk="0" hangingPunct="1">
      <a:defRPr sz="1200" b="0" i="0" kern="1200">
        <a:solidFill>
          <a:schemeClr val="tx1"/>
        </a:solidFill>
        <a:latin typeface="Helvetica Light" panose="020B0403020202020204" pitchFamily="34" charset="0"/>
        <a:ea typeface="+mn-ea"/>
        <a:cs typeface="+mn-cs"/>
      </a:defRPr>
    </a:lvl3pPr>
    <a:lvl4pPr marL="1371600" algn="l" defTabSz="914400" rtl="0" eaLnBrk="1" latinLnBrk="0" hangingPunct="1">
      <a:defRPr sz="1200" b="0" i="0" kern="1200">
        <a:solidFill>
          <a:schemeClr val="tx1"/>
        </a:solidFill>
        <a:latin typeface="Helvetica Light" panose="020B0403020202020204" pitchFamily="34" charset="0"/>
        <a:ea typeface="+mn-ea"/>
        <a:cs typeface="+mn-cs"/>
      </a:defRPr>
    </a:lvl4pPr>
    <a:lvl5pPr marL="1828800" algn="l" defTabSz="914400" rtl="0" eaLnBrk="1" latinLnBrk="0" hangingPunct="1">
      <a:defRPr sz="1200" b="0" i="0" kern="1200">
        <a:solidFill>
          <a:schemeClr val="tx1"/>
        </a:solidFill>
        <a:latin typeface="Helvetica Light" panose="020B04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2</a:t>
            </a:fld>
            <a:endParaRPr lang="en-US" dirty="0"/>
          </a:p>
        </p:txBody>
      </p:sp>
    </p:spTree>
    <p:extLst>
      <p:ext uri="{BB962C8B-B14F-4D97-AF65-F5344CB8AC3E}">
        <p14:creationId xmlns:p14="http://schemas.microsoft.com/office/powerpoint/2010/main" val="1147805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T</a:t>
            </a:r>
          </a:p>
          <a:p>
            <a:pPr defTabSz="914186">
              <a:defRPr/>
            </a:pPr>
            <a:endParaRPr lang="en-US" sz="1200" u="sng" dirty="0"/>
          </a:p>
          <a:p>
            <a:pPr defTabSz="914186">
              <a:defRPr/>
            </a:pPr>
            <a:r>
              <a:rPr lang="en-US" sz="1200" u="sng" dirty="0"/>
              <a:t>Learning Objective 1</a:t>
            </a:r>
            <a:r>
              <a:rPr lang="en-US" sz="1200" dirty="0"/>
              <a:t>: for participants to understand the Relationship Task Balance Summary Scale, in particular, that the scale is measuring the relative balance between the Achieving competencies and the Relating competencies and it is not measuring the strength of either dimension.</a:t>
            </a:r>
          </a:p>
          <a:p>
            <a:pPr defTabSz="914186">
              <a:defRPr/>
            </a:pPr>
            <a:endParaRPr lang="en-US" sz="1200" dirty="0"/>
          </a:p>
          <a:p>
            <a:pPr defTabSz="914186">
              <a:defRPr/>
            </a:pPr>
            <a:r>
              <a:rPr lang="en-US" sz="1200" u="sng" dirty="0"/>
              <a:t>Learning Objective 2</a:t>
            </a:r>
            <a:r>
              <a:rPr lang="en-US" sz="1200" dirty="0"/>
              <a:t>: for participants to understand the sensitivity of this scale increases as the scores for Relating and Achieving reach the higher percentiles.  A difference of a very small amount between those two dimensions at the higher ends of the percentile scale (80</a:t>
            </a:r>
            <a:r>
              <a:rPr lang="en-US" sz="1200" baseline="30000" dirty="0"/>
              <a:t>th</a:t>
            </a:r>
            <a:r>
              <a:rPr lang="en-US" sz="1200" dirty="0"/>
              <a:t> percentile or above) will report what seems like an exaggerated lack of balance in the R-T scale. In these cases, it is easy to just look at the inner circle graph and look at Achieving and Relating.</a:t>
            </a:r>
          </a:p>
          <a:p>
            <a:pPr defTabSz="914186">
              <a:defRPr/>
            </a:pPr>
            <a:endParaRPr lang="en-US" sz="1200" dirty="0"/>
          </a:p>
          <a:p>
            <a:pPr defTabSz="914186">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18</a:t>
            </a:fld>
            <a:endParaRPr lang="en-US" dirty="0"/>
          </a:p>
        </p:txBody>
      </p:sp>
    </p:spTree>
    <p:extLst>
      <p:ext uri="{BB962C8B-B14F-4D97-AF65-F5344CB8AC3E}">
        <p14:creationId xmlns:p14="http://schemas.microsoft.com/office/powerpoint/2010/main" val="1191783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A</a:t>
            </a:r>
          </a:p>
          <a:p>
            <a:endParaRPr lang="en-US" u="sng" dirty="0"/>
          </a:p>
          <a:p>
            <a:r>
              <a:rPr lang="en-US" u="sng" dirty="0"/>
              <a:t>Learning Objective 1</a:t>
            </a:r>
            <a:r>
              <a:rPr lang="en-US" dirty="0"/>
              <a:t>: for participants to understand that Scoring high here means that when all the dimensions are taken together, the strengths outweigh the weaknesses. High scores indicate there is significant strength in the </a:t>
            </a:r>
            <a:r>
              <a:rPr lang="en-US" b="1" dirty="0"/>
              <a:t>Creative </a:t>
            </a:r>
            <a:r>
              <a:rPr lang="en-US" dirty="0"/>
              <a:t>dimensions and relatively low scores in the </a:t>
            </a:r>
            <a:r>
              <a:rPr lang="en-US" b="1" dirty="0"/>
              <a:t>Reactive </a:t>
            </a:r>
            <a:r>
              <a:rPr lang="en-US" dirty="0"/>
              <a:t>dimensions as well as good balance between people competencies and task competencies. Scoring low suggests that when all the dimensions are taken together, the weaknesses outweigh the strengths. It means that there is more energy going in the reactive direction than in the creative and/or that there is an imbalance in people and task competencies. </a:t>
            </a:r>
          </a:p>
          <a:p>
            <a:endParaRPr lang="en-US" u="sng" dirty="0"/>
          </a:p>
          <a:p>
            <a:r>
              <a:rPr lang="en-US" u="sng" dirty="0"/>
              <a:t>Learning Objective 2</a:t>
            </a:r>
            <a:r>
              <a:rPr lang="en-US" dirty="0"/>
              <a:t>: for participants to understand the Leadership Potential Utilization Scale is mathematically derived by multiplying the Relationship Task Balance score by the Reactive Creative score and showing the result as a percentile. </a:t>
            </a:r>
          </a:p>
          <a:p>
            <a:pPr defTabSz="914186">
              <a:defRPr/>
            </a:pPr>
            <a:endParaRPr lang="en-US" dirty="0"/>
          </a:p>
          <a:p>
            <a:pPr defTabSz="914186">
              <a:defRPr/>
            </a:pPr>
            <a:r>
              <a:rPr lang="en-US" u="sng" dirty="0"/>
              <a:t>Learning Objective 3</a:t>
            </a:r>
            <a:r>
              <a:rPr lang="en-US" dirty="0"/>
              <a:t>: for participants to understand that a useful developmental lens on this score is </a:t>
            </a:r>
            <a:r>
              <a:rPr lang="en-US" i="1" dirty="0"/>
              <a:t>how much development should I consider in my current role? </a:t>
            </a:r>
            <a:r>
              <a:rPr lang="en-US" dirty="0"/>
              <a:t>A low score suggests there are lots of developmental opportunities in current role and the challenge will be choosing the most relevant ones. A middle score suggests there are a few critical areas of development that if leveraged successfully would make a big difference in leadership effectiveness in the current role. A high score here may indicate that it would be beneficial to imagine the challenges of the next role (one with more scale, scope, and complexity) and focus developmental effort there. </a:t>
            </a:r>
          </a:p>
        </p:txBody>
      </p:sp>
      <p:sp>
        <p:nvSpPr>
          <p:cNvPr id="4" name="Slide Number Placeholder 3"/>
          <p:cNvSpPr>
            <a:spLocks noGrp="1"/>
          </p:cNvSpPr>
          <p:nvPr>
            <p:ph type="sldNum" sz="quarter" idx="5"/>
          </p:nvPr>
        </p:nvSpPr>
        <p:spPr/>
        <p:txBody>
          <a:bodyPr/>
          <a:lstStyle/>
          <a:p>
            <a:fld id="{E7E526F4-CC3E-4079-A83E-939CDFE0894D}" type="slidenum">
              <a:rPr lang="en-US" smtClean="0"/>
              <a:pPr/>
              <a:t>19</a:t>
            </a:fld>
            <a:endParaRPr lang="en-US" dirty="0"/>
          </a:p>
        </p:txBody>
      </p:sp>
    </p:spTree>
    <p:extLst>
      <p:ext uri="{BB962C8B-B14F-4D97-AF65-F5344CB8AC3E}">
        <p14:creationId xmlns:p14="http://schemas.microsoft.com/office/powerpoint/2010/main" val="2577873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T</a:t>
            </a:r>
          </a:p>
          <a:p>
            <a:pPr defTabSz="914186">
              <a:defRPr/>
            </a:pPr>
            <a:endParaRPr lang="en-US" sz="1200" u="sng" dirty="0"/>
          </a:p>
          <a:p>
            <a:pPr defTabSz="914186">
              <a:defRPr/>
            </a:pPr>
            <a:r>
              <a:rPr lang="en-US" sz="1200" u="sng" dirty="0"/>
              <a:t>Learning Objective 1</a:t>
            </a:r>
            <a:r>
              <a:rPr lang="en-US" sz="1200" dirty="0"/>
              <a:t>: for participants to understand the Leadership Effectiveness Scale reflects the answers to the five ideal leader questions on page 86 of the Profile Interpretation Manual and Slide 57 in this deck. The raw scores are shown on page 2 of the LCP report and the percentile scores are shown on page 3 of the LCP report.</a:t>
            </a:r>
          </a:p>
          <a:p>
            <a:pPr defTabSz="914186">
              <a:defRPr/>
            </a:pPr>
            <a:endParaRPr lang="en-US" sz="1200" dirty="0"/>
          </a:p>
          <a:p>
            <a:pPr defTabSz="914186">
              <a:defRPr/>
            </a:pPr>
            <a:r>
              <a:rPr lang="en-US" sz="1200" u="sng" dirty="0"/>
              <a:t>Learning Objective 2</a:t>
            </a:r>
            <a:r>
              <a:rPr lang="en-US" sz="1200" dirty="0"/>
              <a:t>: for participants to understand that this score is often a significant attention getter in a debrief particularly when the Self score is significantly different from the All Evaluators score and/or when the score is quite low. </a:t>
            </a:r>
          </a:p>
        </p:txBody>
      </p:sp>
      <p:sp>
        <p:nvSpPr>
          <p:cNvPr id="4" name="Slide Number Placeholder 3"/>
          <p:cNvSpPr>
            <a:spLocks noGrp="1"/>
          </p:cNvSpPr>
          <p:nvPr>
            <p:ph type="sldNum" sz="quarter" idx="5"/>
          </p:nvPr>
        </p:nvSpPr>
        <p:spPr/>
        <p:txBody>
          <a:bodyPr/>
          <a:lstStyle/>
          <a:p>
            <a:fld id="{E7E526F4-CC3E-4079-A83E-939CDFE0894D}" type="slidenum">
              <a:rPr lang="en-US" smtClean="0"/>
              <a:pPr/>
              <a:t>20</a:t>
            </a:fld>
            <a:endParaRPr lang="en-US" dirty="0"/>
          </a:p>
        </p:txBody>
      </p:sp>
    </p:spTree>
    <p:extLst>
      <p:ext uri="{BB962C8B-B14F-4D97-AF65-F5344CB8AC3E}">
        <p14:creationId xmlns:p14="http://schemas.microsoft.com/office/powerpoint/2010/main" val="297382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Helvetica" pitchFamily="2" charset="0"/>
                <a:ea typeface="+mn-ea"/>
                <a:cs typeface="+mn-cs"/>
              </a:rPr>
              <a:t>These notes below complement those in the Appendix II in the Leaders’ Guide.  Please study</a:t>
            </a:r>
            <a:r>
              <a:rPr lang="en-GB" sz="1200" kern="1200" baseline="0" dirty="0">
                <a:solidFill>
                  <a:schemeClr val="tx1"/>
                </a:solidFill>
                <a:effectLst/>
                <a:latin typeface="Helvetica" pitchFamily="2" charset="0"/>
                <a:ea typeface="+mn-ea"/>
                <a:cs typeface="+mn-cs"/>
              </a:rPr>
              <a:t>: 1) the Leaders’ Guide Appendix; 2) the notes below; and 3) the Mastering Leadership book (pp.61-86).  The quotes below are lifted directly from the book as an aid to enriching your lecture.</a:t>
            </a:r>
          </a:p>
          <a:p>
            <a:pPr lvl="0"/>
            <a:endParaRPr lang="en-GB" sz="1200" kern="1200" baseline="0" dirty="0">
              <a:solidFill>
                <a:schemeClr val="tx1"/>
              </a:solidFill>
              <a:effectLst/>
              <a:latin typeface="Helvetica" pitchFamily="2"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Helvetica" pitchFamily="2" charset="0"/>
                <a:ea typeface="+mn-ea"/>
                <a:cs typeface="+mn-cs"/>
              </a:rPr>
              <a:t>*Note: Each</a:t>
            </a:r>
            <a:r>
              <a:rPr lang="en-GB" sz="1200" kern="1200" baseline="0" dirty="0">
                <a:solidFill>
                  <a:schemeClr val="tx1"/>
                </a:solidFill>
                <a:effectLst/>
                <a:latin typeface="Helvetica" pitchFamily="2" charset="0"/>
                <a:ea typeface="+mn-ea"/>
                <a:cs typeface="+mn-cs"/>
              </a:rPr>
              <a:t> advancement in the journey from one stage to the next transcends and includes the previous stages</a:t>
            </a:r>
            <a:endParaRPr lang="en-GB"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2: Egocentric (Self-Sovereign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Roughly from 8 years of age until adolescence ends in early adulthood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identity does not notice other’ (often competing)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calls this stage “Self-Sovereign” because at this stage our needs are primary (Kegan and </a:t>
            </a:r>
            <a:r>
              <a:rPr lang="en-GB" sz="1200" kern="1200" dirty="0" err="1">
                <a:solidFill>
                  <a:schemeClr val="tx1"/>
                </a:solidFill>
                <a:effectLst/>
                <a:latin typeface="Helvetica" pitchFamily="2" charset="0"/>
                <a:ea typeface="+mn-ea"/>
                <a:cs typeface="+mn-cs"/>
              </a:rPr>
              <a:t>Lahey</a:t>
            </a:r>
            <a:r>
              <a:rPr lang="en-GB" sz="1200" kern="1200" dirty="0">
                <a:solidFill>
                  <a:schemeClr val="tx1"/>
                </a:solidFill>
                <a:effectLst/>
                <a:latin typeface="Helvetica" pitchFamily="2" charset="0"/>
                <a:ea typeface="+mn-ea"/>
                <a:cs typeface="+mn-cs"/>
              </a:rPr>
              <a:t>, 2009)”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strength of egocentricity is the capacity to get our needs met and gain independence.  We can defer impulse gratification long enough to plan and organize to meet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“Meeting our own needs is subject, meaning, we are not aware that we are defined by meeting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are not yet separate from our own needs to manage them—they manage us.”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absence of a shared reality is the structural limit of this phase.” (p.64)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“About 5% of leaders who do not fully make this transition and continue to operate with an Egocentric Mind tent to be autocratic and controlling—‘My way or the highway.’” (p.65)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“Unquestioned loyalty to the leader, not the organization, is the first priority.  The organization and its employees exist to serve them.” (p.65)</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3: Reactive (Socialized Self) – Kegan </a:t>
            </a:r>
            <a:r>
              <a:rPr lang="en-US" sz="1200" kern="1200" dirty="0">
                <a:solidFill>
                  <a:schemeClr val="tx1"/>
                </a:solidFill>
                <a:latin typeface="Helvetica" pitchFamily="2" charset="0"/>
                <a:ea typeface="+mn-ea"/>
                <a:cs typeface="+mn-cs"/>
              </a:rPr>
              <a:t>“Triumph of development”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developmental challenge of the Reactive Mind is to merge with society.”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“My worth and security = X (where X is a strength) (p.70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 am my work. I am my relationships. They define me. I am my house, my car, my clothes, my achievements.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Lots of achievements: building domain expertise, skills and competencies, influence, momentum, etc. Very positive phase of growth.</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75% of managers operate out of a Reactive iOS</a:t>
            </a:r>
            <a:br>
              <a:rPr lang="en-GB" sz="1200" kern="1200" dirty="0">
                <a:solidFill>
                  <a:schemeClr val="tx1"/>
                </a:solidFill>
                <a:effectLst/>
                <a:latin typeface="Helvetica" pitchFamily="2" charset="0"/>
                <a:ea typeface="+mn-ea"/>
                <a:cs typeface="+mn-cs"/>
              </a:rPr>
            </a:b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4: Creative (Self-Authoring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stage marks the shift to an internal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new self is configured from the inside out, rather than outside in, for the first time.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“Vision springs from within. Action becomes an authentic expression of an emerging sense of inner purpose.” (p.77)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“Creative leadership [based on a Creative iOS] is the minimum level required to create lean, engaged, innovative, visionary, creative, agile, high-involvement, high-</a:t>
            </a:r>
            <a:r>
              <a:rPr lang="en-GB" sz="1200" kern="1200" dirty="0" err="1">
                <a:solidFill>
                  <a:schemeClr val="tx1"/>
                </a:solidFill>
                <a:effectLst/>
                <a:latin typeface="Helvetica" pitchFamily="2" charset="0"/>
                <a:ea typeface="+mn-ea"/>
                <a:cs typeface="+mn-cs"/>
              </a:rPr>
              <a:t>fulfillment</a:t>
            </a:r>
            <a:r>
              <a:rPr lang="en-GB" sz="1200" kern="1200" dirty="0">
                <a:solidFill>
                  <a:schemeClr val="tx1"/>
                </a:solidFill>
                <a:effectLst/>
                <a:latin typeface="Helvetica" pitchFamily="2" charset="0"/>
                <a:ea typeface="+mn-ea"/>
                <a:cs typeface="+mn-cs"/>
              </a:rPr>
              <a:t> organizations and to evolve adaptive organizational designs and cultures that can thrive today.” (p.80)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says that most leadership literature is written for Stage 4 (e.g., on vision, collaboration, dialogue, partnership, etc.).</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However, only 20% (roughly speaking) of managers operate primarily at this level.</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5: Integral (Self-Transforming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Here is the first taste of our meaning-making as an illusion created by our stories—narratives about our self.</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kern="1200" dirty="0">
                <a:solidFill>
                  <a:schemeClr val="tx1"/>
                </a:solidFill>
                <a:effectLst/>
                <a:latin typeface="Helvetica" pitchFamily="2" charset="0"/>
                <a:ea typeface="+mn-ea"/>
                <a:cs typeface="+mn-cs"/>
              </a:rPr>
              <a:t>light and shadow</a:t>
            </a:r>
            <a:r>
              <a:rPr lang="en-GB" sz="12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our partialness, we no longer need to pretend completeness and can move toward the unacknowledged aspects of ourselves with compassion and curiosity.”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see others this way—as complex multi-dimensional beings.”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is open to feedback from all directions, and diversity of thought from all.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For all these reasons, integral Mind is best suited to lead the transformation of complex systems.</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Only about 5% of adults develop Integral Mind.</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Unitive stage (Note…some would say this the Unitive is not a true stage, but a level of consciousness that is on another plane)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spiritual literature, there is a progression of awareness that moves through sequential stages, up to the highest level of sacred union with All that Is.”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Integral self is not discarded. That richly nuanced self is used to act in the world.  It is highly functional and effective.  It becomes a useful tool of the spirit.”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“Leaders at this level function as global visionaries and enact world service for the universal good. From the perspective of Unity, we are all each other.” (p.85</a:t>
            </a:r>
            <a:r>
              <a:rPr lang="en-GB" sz="10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Less than 1% of the population configures primarily at this level of consciousness, however many of us have experienced Unitive states—peak experiences that connect us to a greater whole.</a:t>
            </a:r>
            <a:endParaRPr lang="en-US" sz="1200" kern="1200" dirty="0">
              <a:solidFill>
                <a:schemeClr val="tx1"/>
              </a:solidFill>
              <a:effectLst/>
              <a:latin typeface="Helvetica"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22</a:t>
            </a:fld>
            <a:endParaRPr lang="en-US" dirty="0"/>
          </a:p>
        </p:txBody>
      </p:sp>
    </p:spTree>
    <p:extLst>
      <p:ext uri="{BB962C8B-B14F-4D97-AF65-F5344CB8AC3E}">
        <p14:creationId xmlns:p14="http://schemas.microsoft.com/office/powerpoint/2010/main" val="746896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Helvetica" pitchFamily="2" charset="0"/>
                <a:ea typeface="+mn-ea"/>
                <a:cs typeface="+mn-cs"/>
              </a:rPr>
              <a:t>These notes below complement those in the Appendix II in the Leaders’ Guide.  Please study</a:t>
            </a:r>
            <a:r>
              <a:rPr lang="en-GB" sz="1200" kern="1200" baseline="0" dirty="0">
                <a:solidFill>
                  <a:schemeClr val="tx1"/>
                </a:solidFill>
                <a:effectLst/>
                <a:latin typeface="Helvetica" pitchFamily="2" charset="0"/>
                <a:ea typeface="+mn-ea"/>
                <a:cs typeface="+mn-cs"/>
              </a:rPr>
              <a:t>: 1) the Leaders’ Guide Appendix; 2) the notes below; and 3) the Mastering Leadership book (pp.61-86).  The quotes below are lifted directly from the book as an aid to enriching your lecture.</a:t>
            </a:r>
          </a:p>
          <a:p>
            <a:pPr lvl="0"/>
            <a:endParaRPr lang="en-GB" sz="1200" kern="1200" baseline="0" dirty="0">
              <a:solidFill>
                <a:schemeClr val="tx1"/>
              </a:solidFill>
              <a:effectLst/>
              <a:latin typeface="Helvetica" pitchFamily="2" charset="0"/>
              <a:ea typeface="+mn-ea"/>
              <a:cs typeface="+mn-cs"/>
            </a:endParaRPr>
          </a:p>
          <a:p>
            <a:pPr marL="0" marR="0" lvl="0" indent="0" algn="l" defTabSz="914186"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Helvetica" pitchFamily="2" charset="0"/>
                <a:ea typeface="+mn-ea"/>
                <a:cs typeface="+mn-cs"/>
              </a:rPr>
              <a:t>*Note: Each</a:t>
            </a:r>
            <a:r>
              <a:rPr lang="en-GB" sz="1200" kern="1200" baseline="0" dirty="0">
                <a:solidFill>
                  <a:schemeClr val="tx1"/>
                </a:solidFill>
                <a:effectLst/>
                <a:latin typeface="Helvetica" pitchFamily="2" charset="0"/>
                <a:ea typeface="+mn-ea"/>
                <a:cs typeface="+mn-cs"/>
              </a:rPr>
              <a:t> advancement in the journey from one stage to the next transcends and includes the previous stages</a:t>
            </a:r>
            <a:endParaRPr lang="en-GB"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2: Egocentric (Self-Sovereign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Roughly from 8 years of age until adolescence ends in early adulthood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identity does not notice other’ (often competing)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calls this stage “Self-Sovereign” because at this stage our needs are primary (Kegan and </a:t>
            </a:r>
            <a:r>
              <a:rPr lang="en-GB" sz="1200" kern="1200" dirty="0" err="1">
                <a:solidFill>
                  <a:schemeClr val="tx1"/>
                </a:solidFill>
                <a:effectLst/>
                <a:latin typeface="Helvetica" pitchFamily="2" charset="0"/>
                <a:ea typeface="+mn-ea"/>
                <a:cs typeface="+mn-cs"/>
              </a:rPr>
              <a:t>Lahey</a:t>
            </a:r>
            <a:r>
              <a:rPr lang="en-GB" sz="1200" kern="1200" dirty="0">
                <a:solidFill>
                  <a:schemeClr val="tx1"/>
                </a:solidFill>
                <a:effectLst/>
                <a:latin typeface="Helvetica" pitchFamily="2" charset="0"/>
                <a:ea typeface="+mn-ea"/>
                <a:cs typeface="+mn-cs"/>
              </a:rPr>
              <a:t>, 2009)”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strength of egocentricity is the capacity to get our needs met and gain independence.  We can defer impulse gratification long enough to plan and organize to meet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“Meeting our own needs is subject, meaning, we are not aware that we are defined by meeting our needs.”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are not yet separate from our own needs to manage them—they manage us.” (p.63)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do not make decisions based on the impact of our behaviour on others with whom we are in relationship (no Mutual Perspective Taking).  We make decisions primarily on what will happen to us if we please or displease others.  For example, if we tell a lie, our concern is not about the loss of trust or the feeling of others, but about the consequences to us if they catch us in the lie and whether or not we can risk those consequences.” (pp.63-64)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absence of a shared reality is the structural limit of this phase.” (p.64)</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“Growth at this phase is taking other’s needs and expectations into account…As this happens, our needs move from subject to object…A subject-object shift moves that to which we were formerly subject to an object of reflection.  We are then no longer subject to that limited understanding of ourselves and the world…More behavioural options are available.” (pp.64-65)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“About 5% of leaders who do not fully make this transition and continue to operate with an Egocentric Mind tent to be autocratic and controlling—‘My way or the highway.’” (p.65)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“Unquestioned loyalty to the leader, not the organization, is the first priority.  The organization and its employees exist to serve them.” (p.65)</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3: Reactive (Socialized Self) – Kegan </a:t>
            </a:r>
            <a:r>
              <a:rPr lang="en-US" sz="1200" kern="1200" dirty="0">
                <a:solidFill>
                  <a:schemeClr val="tx1"/>
                </a:solidFill>
                <a:latin typeface="Helvetica" pitchFamily="2" charset="0"/>
                <a:ea typeface="+mn-ea"/>
                <a:cs typeface="+mn-cs"/>
              </a:rPr>
              <a:t>“Triumph of development”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people transition from the Egocentric stage into the Reactive stage, the learn that “…if they want to get on in the world, they need to take on its rules, values, expectations, and ways of operating.”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developmental challenge of the Reactive Mind is to merge with society.”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ability to take up membership, to work and live co-relationally with others and within organizations, is the triumph of this stage of development.  It enables us to build a life of meaning, self-worth, and security.  This is the strength of this stage, and also the liability.” (p.66)</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the Reactive Mind, we build our new identity by living up to and into the expectations of others and the culture.  Messages and expectations from key influences, institutions and individuals shape who and what we become.  …We craft our identity in harmony with these expectations.  We internalize them and define our personal worth and security by living up to them.” (pp.66-67)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define ourselves, not from the inside out, but from the outside in. Our externally validated sense of self-worth and security are in others’ hands; thus, we must live up to their expectation in order to feel successful, safe, and worthwhile.” (p.67) (External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“My worth and security = X (where X is a strength) (p.70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 am my work. I am my relationships. They define me. I am my house, my car, my clothes, my achievements.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Lots of achievements: building domain expertise, skills and competencies, influence, momentum, etc. Very positive phase of growth.</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75% of managers operate out of a Reactive iOS</a:t>
            </a:r>
            <a:br>
              <a:rPr lang="en-GB" sz="1200" kern="1200" dirty="0">
                <a:solidFill>
                  <a:schemeClr val="tx1"/>
                </a:solidFill>
                <a:effectLst/>
                <a:latin typeface="Helvetica" pitchFamily="2" charset="0"/>
                <a:ea typeface="+mn-ea"/>
                <a:cs typeface="+mn-cs"/>
              </a:rPr>
            </a:b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The transition from Reactive to Creative is the Hero’s Journey* and requires the shedding of “…some old assumptions that have been running us all our lives; and second, we initiate a more authentic version of ourselves as we shift from Reactive to Creative.” (p.75)</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4: Creative (Self-Authoring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“By shedding well-patterned assumptions, we start to see the habitual ways of thinking that we adopted while growing up that were socialized into us.  These embedded habits of thought form the core of the Reactive iOS. They have served us well and are now reaching operational limits. They are not complex enough for the complexity of life and leadership into which we have grown.” (p.75)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central questions of the Independent, Self-Authoring, Creative Mind are: ‘Who am I? What do I care most about? What do I stand for? How can I make my life and my leadership a creative expression of what matters most?’ (p.75) </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stage marks the shift to an internal locus of control.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begin to orient our life and leadership less on what we assumed was expected of us as we grew up and more out of our own deeper sense of personal purpose and vision.  Transitioning to the Creative Self is the major transition in adult life and leadership.” (p.76-77)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This new self is configured from the inside out, rather than outside in, for the first time.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“Vision springs from within. Action becomes an authentic expression of an emerging sense of inner purpose.” (p.77)</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“Creative leadership [based on a Creative iOS] is the minimum level required to create lean, engaged, innovative, visionary, creative, agile, high-involvement, high-</a:t>
            </a:r>
            <a:r>
              <a:rPr lang="en-GB" sz="1200" kern="1200" dirty="0" err="1">
                <a:solidFill>
                  <a:schemeClr val="tx1"/>
                </a:solidFill>
                <a:effectLst/>
                <a:latin typeface="Helvetica" pitchFamily="2" charset="0"/>
                <a:ea typeface="+mn-ea"/>
                <a:cs typeface="+mn-cs"/>
              </a:rPr>
              <a:t>fulfillment</a:t>
            </a:r>
            <a:r>
              <a:rPr lang="en-GB" sz="1200" kern="1200" dirty="0">
                <a:solidFill>
                  <a:schemeClr val="tx1"/>
                </a:solidFill>
                <a:effectLst/>
                <a:latin typeface="Helvetica" pitchFamily="2" charset="0"/>
                <a:ea typeface="+mn-ea"/>
                <a:cs typeface="+mn-cs"/>
              </a:rPr>
              <a:t> organizations and to evolve adaptive organizational designs and cultures that can thrive today.” (p.80)</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Kegan says that most leadership literature is written for Stage 4 (e.g., on vision, collaboration, dialogue, partnership, etc.).</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However, only 20% (roughly speaking) of managers operate primarily at this level.</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r>
              <a:rPr lang="en-GB" sz="1200" kern="1200" dirty="0">
                <a:solidFill>
                  <a:schemeClr val="tx1"/>
                </a:solidFill>
                <a:effectLst/>
                <a:latin typeface="Helvetica" pitchFamily="2" charset="0"/>
                <a:ea typeface="+mn-ea"/>
                <a:cs typeface="+mn-cs"/>
              </a:rPr>
              <a:t> </a:t>
            </a:r>
            <a:endParaRPr lang="en-US"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Stage 5: Integral (Self-Transforming Mind)</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transition to Integral Mind, “…the hard-earned authentic, self-authoring, visionary, creative self, with which we are identified at the Creative Stage, begins to fray.  We begin to realize that not only are we this authentic visionary person; we are also its opposite.”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Here is the first taste of our meaning-making as an illusion created by our stories—narratives about our self.</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 deeper engagement of the shadow side of the self—the parts of us that we have ignored and not developed. Shadow does not mean dark or bad, but ignored or left behind.” (p.83) We begin to see an integration of all aspects of personality: </a:t>
            </a:r>
            <a:r>
              <a:rPr lang="en-GB" sz="1200" u="sng" kern="1200" dirty="0">
                <a:solidFill>
                  <a:schemeClr val="tx1"/>
                </a:solidFill>
                <a:effectLst/>
                <a:latin typeface="Helvetica" pitchFamily="2" charset="0"/>
                <a:ea typeface="+mn-ea"/>
                <a:cs typeface="+mn-cs"/>
              </a:rPr>
              <a:t>light and shadow</a:t>
            </a:r>
            <a:r>
              <a:rPr lang="en-GB" sz="12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“As we embrace our partialness, we no longer need to pretend completeness and can move toward the unacknowledged aspects of ourselves with compassion and curiosity.”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“We see others this way—as complex multi-dimensional beings.” (p.83)</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 “Integral mind is built for complexity.  It is a level of mind and leadership that can lead through the redundant polarities and problems that make up complex challenges. Integral Mind can hold opposites in tension without reactive to resolve them quickly (superficially). (p. 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can hold conflicting visions of the future within a diverse set of stakeholders without championing one over the other.  It looks for the merits of all perspectives and works toward synergistic synthesis.” (p.82)</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It is open to feedback from all directions, and diversity of thought from all.</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For all these reasons, integral Mind is best suited to lead the transformation of complex systems.</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Only about 5% of adults develop Integral Mind.</a:t>
            </a:r>
            <a:endParaRPr lang="en-US" sz="1200" kern="1200" dirty="0">
              <a:solidFill>
                <a:schemeClr val="tx1"/>
              </a:solidFill>
              <a:effectLst/>
              <a:latin typeface="Helvetica" pitchFamily="2" charset="0"/>
              <a:ea typeface="+mn-ea"/>
              <a:cs typeface="+mn-cs"/>
            </a:endParaRPr>
          </a:p>
          <a:p>
            <a:pPr lvl="0"/>
            <a:endParaRPr lang="en-GB" sz="1200" kern="1200" dirty="0">
              <a:solidFill>
                <a:schemeClr val="tx1"/>
              </a:solidFill>
              <a:effectLst/>
              <a:latin typeface="Helvetica" pitchFamily="2" charset="0"/>
              <a:ea typeface="+mn-ea"/>
              <a:cs typeface="+mn-cs"/>
            </a:endParaRPr>
          </a:p>
          <a:p>
            <a:pPr lvl="0"/>
            <a:r>
              <a:rPr lang="en-GB" sz="1200" kern="1200" dirty="0">
                <a:solidFill>
                  <a:schemeClr val="tx1"/>
                </a:solidFill>
                <a:effectLst/>
                <a:latin typeface="Helvetica" pitchFamily="2" charset="0"/>
                <a:ea typeface="+mn-ea"/>
                <a:cs typeface="+mn-cs"/>
              </a:rPr>
              <a:t>Unitive stage (Note…some would say this the Unitive is not a true stage, but a level of consciousness that is on another plane)</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“In the spiritual literature, there is a progression of awareness that moves through sequential stages, up to the highest level of sacred union with All that Is.”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“Up to this point, the self has seen itself as a separate self, as located within the body-mind. Now the self realizes that ‘I am not the body, nor the mind.’ In the early phases of the Unitive stage, we identify with the ‘soul’—an essential self in communion with the Divine Reality.”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“The Integral self is not discarded. That richly nuanced self is used to act in the world.  It is highly functional and effective.  It becomes a useful tool of the spirit.” (p.85)</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“Leaders at this level function as global visionaries and enact world service for the universal good. From the perspective of Unity, we are all each other.” (p.85</a:t>
            </a:r>
            <a:r>
              <a:rPr lang="en-GB" sz="1000" kern="1200" dirty="0">
                <a:solidFill>
                  <a:schemeClr val="tx1"/>
                </a:solidFill>
                <a:effectLst/>
                <a:latin typeface="Helvetica" pitchFamily="2" charset="0"/>
                <a:ea typeface="+mn-ea"/>
                <a:cs typeface="+mn-cs"/>
              </a:rPr>
              <a:t>)</a:t>
            </a:r>
            <a:endParaRPr lang="en-US" sz="1200" kern="1200" dirty="0">
              <a:solidFill>
                <a:schemeClr val="tx1"/>
              </a:solidFill>
              <a:effectLst/>
              <a:latin typeface="Helvetica" pitchFamily="2" charset="0"/>
              <a:ea typeface="+mn-ea"/>
              <a:cs typeface="+mn-cs"/>
            </a:endParaRPr>
          </a:p>
          <a:p>
            <a:pPr marL="628542" lvl="1" indent="-171450">
              <a:buFont typeface="Arial" charset="0"/>
              <a:buChar char="•"/>
            </a:pPr>
            <a:r>
              <a:rPr lang="en-GB" sz="1200" kern="1200" dirty="0">
                <a:solidFill>
                  <a:schemeClr val="tx1"/>
                </a:solidFill>
                <a:effectLst/>
                <a:latin typeface="Helvetica" pitchFamily="2" charset="0"/>
                <a:ea typeface="+mn-ea"/>
                <a:cs typeface="+mn-cs"/>
              </a:rPr>
              <a:t>Less than 1% of the population configures primarily at this level of consciousness, however many of us have experienced Unitive states—peak experiences that connect us to a greater whole.</a:t>
            </a:r>
            <a:endParaRPr lang="en-US" sz="1200" kern="1200" dirty="0">
              <a:solidFill>
                <a:schemeClr val="tx1"/>
              </a:solidFill>
              <a:effectLst/>
              <a:latin typeface="Helvetica" pitchFamily="2"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34755AA6-0AFC-4C50-BF6D-F71DA842ECD1}" type="slidenum">
              <a:rPr lang="en-US" smtClean="0"/>
              <a:t>23</a:t>
            </a:fld>
            <a:endParaRPr lang="en-US" dirty="0"/>
          </a:p>
        </p:txBody>
      </p:sp>
    </p:spTree>
    <p:extLst>
      <p:ext uri="{BB962C8B-B14F-4D97-AF65-F5344CB8AC3E}">
        <p14:creationId xmlns:p14="http://schemas.microsoft.com/office/powerpoint/2010/main" val="74689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when a person completes</a:t>
            </a:r>
            <a:r>
              <a:rPr lang="en-US" sz="1200" baseline="0" dirty="0"/>
              <a:t> a LCP, they answer each of the 119 questions against the backdrop of their (perhaps unconscious) tacit belief in what makes someone an effective leader.  The 5 questions explicitly ask evaluators to rate the leader directly against their picture of the ideal leadership.</a:t>
            </a:r>
          </a:p>
          <a:p>
            <a:endParaRPr lang="en-US" sz="1200" dirty="0"/>
          </a:p>
          <a:p>
            <a:r>
              <a:rPr lang="en-US" sz="1200" u="sng" dirty="0"/>
              <a:t>Learning Objective 2</a:t>
            </a:r>
            <a:r>
              <a:rPr lang="en-US" sz="1200" dirty="0"/>
              <a:t>: for participants to understand that t</a:t>
            </a:r>
            <a:r>
              <a:rPr lang="en-US" sz="1200" baseline="0" dirty="0"/>
              <a:t>hese </a:t>
            </a:r>
            <a:r>
              <a:rPr lang="en-US" sz="1200" i="1" baseline="0" dirty="0"/>
              <a:t>additional</a:t>
            </a:r>
            <a:r>
              <a:rPr lang="en-US" sz="1200" baseline="0" dirty="0"/>
              <a:t> five questions constitute a “survey within a survey,” in that they answers are </a:t>
            </a:r>
            <a:r>
              <a:rPr lang="en-US" sz="1200" u="sng" baseline="0" dirty="0"/>
              <a:t>not</a:t>
            </a:r>
            <a:r>
              <a:rPr lang="en-US" sz="1200" baseline="0" dirty="0"/>
              <a:t> used to compute any part of the graph other than this Leadership Effectiveness Scale.</a:t>
            </a:r>
          </a:p>
          <a:p>
            <a:endParaRPr lang="en-US" sz="1200" baseline="0" dirty="0"/>
          </a:p>
          <a:p>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24</a:t>
            </a:fld>
            <a:endParaRPr lang="en-US" dirty="0"/>
          </a:p>
        </p:txBody>
      </p:sp>
    </p:spTree>
    <p:extLst>
      <p:ext uri="{BB962C8B-B14F-4D97-AF65-F5344CB8AC3E}">
        <p14:creationId xmlns:p14="http://schemas.microsoft.com/office/powerpoint/2010/main" val="1762886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an initial research question was the degree to which the LCP model actually measured what is commonly understood to be effective leadership.  We found a strong positive correlation between the Creative aspects of the LCP and the LE questions indicating that the battery of 18 Creative competencies in the LCP are tracking with what it takes to be an effective leader across many contexts.</a:t>
            </a:r>
          </a:p>
          <a:p>
            <a:endParaRPr lang="en-US" u="sng" dirty="0"/>
          </a:p>
          <a:p>
            <a:r>
              <a:rPr lang="en-US" u="sng" dirty="0"/>
              <a:t>Learning Objective 2</a:t>
            </a:r>
            <a:r>
              <a:rPr lang="en-US" dirty="0"/>
              <a:t>: for participants to understand that r</a:t>
            </a:r>
            <a:r>
              <a:rPr lang="en-US" baseline="0" dirty="0"/>
              <a:t> </a:t>
            </a:r>
            <a:r>
              <a:rPr lang="en-US" dirty="0"/>
              <a:t>=</a:t>
            </a:r>
            <a:r>
              <a:rPr lang="en-US" baseline="0" dirty="0"/>
              <a:t> </a:t>
            </a:r>
            <a:r>
              <a:rPr lang="en-US" dirty="0"/>
              <a:t>the relationship between the two variables or the </a:t>
            </a:r>
            <a:r>
              <a:rPr lang="en-US" baseline="0" dirty="0"/>
              <a:t>line of best fit through the data—so how much of the movement of one variable is described by movement of the other.  In this case, r = 0.93 means that if the Average Creative Score increases 1.00 (one unit of measure), the Leadership Effectiveness score will likely increase on average by 0.93. This is a very strong correlation.</a:t>
            </a:r>
          </a:p>
          <a:p>
            <a:endParaRPr lang="en-US" baseline="0" dirty="0"/>
          </a:p>
          <a:p>
            <a:r>
              <a:rPr lang="en-US" u="sng" dirty="0"/>
              <a:t>Learning Objective 3</a:t>
            </a:r>
            <a:r>
              <a:rPr lang="en-US" dirty="0"/>
              <a:t>:</a:t>
            </a:r>
            <a:r>
              <a:rPr lang="en-US" baseline="0" dirty="0"/>
              <a:t> for participants to understand that rsq = the degree to which the data tightly cluster around the line of best fit.  A high rsq means that the data don’t vary much and fit tightly together around the line of best fit (the prediction of the model).  A low rsq means that the data are more scattered around the line of best fit.  (Technically, rsq measures the amount of variability among the data points that can be explained by the model or predicted by the line of best fit).</a:t>
            </a:r>
          </a:p>
          <a:p>
            <a:endParaRPr lang="en-US" baseline="0"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25</a:t>
            </a:fld>
            <a:endParaRPr lang="en-US" dirty="0"/>
          </a:p>
        </p:txBody>
      </p:sp>
    </p:spTree>
    <p:extLst>
      <p:ext uri="{BB962C8B-B14F-4D97-AF65-F5344CB8AC3E}">
        <p14:creationId xmlns:p14="http://schemas.microsoft.com/office/powerpoint/2010/main" val="149986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fld id="{E7E526F4-CC3E-4079-A83E-939CDFE0894D}" type="slidenum">
              <a:rPr lang="en-US" smtClean="0"/>
              <a:pPr/>
              <a:t>26</a:t>
            </a:fld>
            <a:endParaRPr lang="en-US" dirty="0"/>
          </a:p>
        </p:txBody>
      </p:sp>
    </p:spTree>
    <p:extLst>
      <p:ext uri="{BB962C8B-B14F-4D97-AF65-F5344CB8AC3E}">
        <p14:creationId xmlns:p14="http://schemas.microsoft.com/office/powerpoint/2010/main" val="2774961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perceptions of Leadership Effectiveness (the 5 questions on the scale) are strongly correlated with the Creative Competencies.</a:t>
            </a:r>
          </a:p>
        </p:txBody>
      </p:sp>
      <p:sp>
        <p:nvSpPr>
          <p:cNvPr id="4" name="Slide Number Placeholder 3"/>
          <p:cNvSpPr>
            <a:spLocks noGrp="1"/>
          </p:cNvSpPr>
          <p:nvPr>
            <p:ph type="sldNum" sz="quarter" idx="5"/>
          </p:nvPr>
        </p:nvSpPr>
        <p:spPr/>
        <p:txBody>
          <a:bodyPr/>
          <a:lstStyle/>
          <a:p>
            <a:fld id="{E7E526F4-CC3E-4079-A83E-939CDFE0894D}" type="slidenum">
              <a:rPr lang="en-US" smtClean="0"/>
              <a:pPr/>
              <a:t>27</a:t>
            </a:fld>
            <a:endParaRPr lang="en-US" dirty="0"/>
          </a:p>
        </p:txBody>
      </p:sp>
    </p:spTree>
    <p:extLst>
      <p:ext uri="{BB962C8B-B14F-4D97-AF65-F5344CB8AC3E}">
        <p14:creationId xmlns:p14="http://schemas.microsoft.com/office/powerpoint/2010/main" val="1914235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the Creative Competencies are strongly negatively correlated (-.76) with the Reactive Tendencies.</a:t>
            </a:r>
          </a:p>
          <a:p>
            <a:endParaRPr lang="en-US" sz="1200" dirty="0"/>
          </a:p>
          <a:p>
            <a:r>
              <a:rPr lang="en-US" sz="1200" u="sng" dirty="0"/>
              <a:t>Learning Objective 2</a:t>
            </a:r>
            <a:r>
              <a:rPr lang="en-US" sz="1200" dirty="0"/>
              <a:t>: for participants to understand that the implication of this correlation is that Reactive Tendencies significantly block/cancel the expression of Creative Competencies.</a:t>
            </a:r>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28</a:t>
            </a:fld>
            <a:endParaRPr lang="en-US" dirty="0"/>
          </a:p>
        </p:txBody>
      </p:sp>
    </p:spTree>
    <p:extLst>
      <p:ext uri="{BB962C8B-B14F-4D97-AF65-F5344CB8AC3E}">
        <p14:creationId xmlns:p14="http://schemas.microsoft.com/office/powerpoint/2010/main" val="104644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03ED9E16-9BF2-4A47-A947-E095DEFD3B7E}" type="slidenum">
              <a:rPr lang="en-US" altLang="en-US" smtClean="0">
                <a:cs typeface="Arial" pitchFamily="34" charset="0"/>
              </a:rPr>
              <a:pPr eaLnBrk="1" hangingPunct="1">
                <a:spcBef>
                  <a:spcPct val="0"/>
                </a:spcBef>
              </a:pPr>
              <a:t>3</a:t>
            </a:fld>
            <a:endParaRPr lang="en-US" altLang="en-US">
              <a:cs typeface="Arial" pitchFamily="34" charset="0"/>
            </a:endParaRPr>
          </a:p>
        </p:txBody>
      </p:sp>
    </p:spTree>
    <p:extLst>
      <p:ext uri="{BB962C8B-B14F-4D97-AF65-F5344CB8AC3E}">
        <p14:creationId xmlns:p14="http://schemas.microsoft.com/office/powerpoint/2010/main" val="1462184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Do neighbor slide and then move to the mat – opposites on the mat</a:t>
            </a:r>
          </a:p>
          <a:p>
            <a:pPr defTabSz="914186">
              <a:defRPr/>
            </a:pPr>
            <a:endParaRPr lang="en-US" sz="1200" u="sng" dirty="0"/>
          </a:p>
          <a:p>
            <a:pPr defTabSz="914186">
              <a:defRPr/>
            </a:pPr>
            <a:r>
              <a:rPr lang="en-US" sz="1200" u="sng" dirty="0"/>
              <a:t>Learning Objective 1</a:t>
            </a:r>
            <a:r>
              <a:rPr lang="en-US" sz="1200" dirty="0"/>
              <a:t>: for participants to understand that the elements right across the border from each other (Neighbors) are Relating-Complying, Protecting-Authenticity, Achieving-Controlling. These are anchored in the same kind of energy (heart, head, will) and have lower negative correlations than other relationships across the graph. </a:t>
            </a:r>
          </a:p>
          <a:p>
            <a:pPr defTabSz="914186">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29</a:t>
            </a:fld>
            <a:endParaRPr lang="en-US" dirty="0"/>
          </a:p>
        </p:txBody>
      </p:sp>
    </p:spTree>
    <p:extLst>
      <p:ext uri="{BB962C8B-B14F-4D97-AF65-F5344CB8AC3E}">
        <p14:creationId xmlns:p14="http://schemas.microsoft.com/office/powerpoint/2010/main" val="1317351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Controlling has a large negative effect on Relating (-.65) and thus they are opposite one another on the graph.</a:t>
            </a:r>
          </a:p>
          <a:p>
            <a:pPr defTabSz="914186">
              <a:defRPr/>
            </a:pPr>
            <a:endParaRPr lang="en-US" sz="1200" dirty="0"/>
          </a:p>
          <a:p>
            <a:pPr defTabSz="914186">
              <a:defRPr/>
            </a:pPr>
            <a:r>
              <a:rPr lang="en-US" sz="1200" u="sng" dirty="0"/>
              <a:t>Learning Objective 1</a:t>
            </a:r>
            <a:r>
              <a:rPr lang="en-US" sz="1200" dirty="0"/>
              <a:t>: for participants to understand that Controlling also has a large negative effect on Self Awareness (-.66) and thus they are also opposite one another on the graph.</a:t>
            </a:r>
          </a:p>
          <a:p>
            <a:pPr defTabSz="914186">
              <a:defRPr/>
            </a:pPr>
            <a:endParaRPr lang="en-US" sz="1200" baseline="0" dirty="0"/>
          </a:p>
          <a:p>
            <a:pPr defTabSz="914186">
              <a:defRPr/>
            </a:pPr>
            <a:r>
              <a:rPr lang="en-US" sz="1200" u="sng" dirty="0"/>
              <a:t>Learning Objective 3</a:t>
            </a:r>
            <a:r>
              <a:rPr lang="en-US" sz="1200" dirty="0"/>
              <a:t>: for participants to understand that a typical developmental trajectory for someone with high Controlling would be up and across the graph working on improving Relating and/or improving Self Awareness.</a:t>
            </a:r>
          </a:p>
          <a:p>
            <a:pPr defTabSz="914186">
              <a:defRPr/>
            </a:pPr>
            <a:endParaRPr lang="en-US" sz="1200" dirty="0"/>
          </a:p>
          <a:p>
            <a:pPr marL="0" marR="0" lvl="0" indent="0" algn="l" defTabSz="914186" rtl="0" eaLnBrk="1" fontAlgn="auto" latinLnBrk="0" hangingPunct="1">
              <a:lnSpc>
                <a:spcPct val="100000"/>
              </a:lnSpc>
              <a:spcBef>
                <a:spcPts val="0"/>
              </a:spcBef>
              <a:spcAft>
                <a:spcPts val="0"/>
              </a:spcAft>
              <a:buClrTx/>
              <a:buSzTx/>
              <a:buFontTx/>
              <a:buNone/>
              <a:tabLst/>
              <a:defRPr/>
            </a:pPr>
            <a:r>
              <a:rPr lang="en-US" sz="1200" u="sng" dirty="0"/>
              <a:t>Learning Objective 4</a:t>
            </a:r>
            <a:r>
              <a:rPr lang="en-US" sz="1200" dirty="0"/>
              <a:t>: for participants to understand that Controlling is negatively correlated with Relating (-.65).</a:t>
            </a:r>
          </a:p>
          <a:p>
            <a:pPr defTabSz="914186">
              <a:defRPr/>
            </a:pPr>
            <a:endParaRPr lang="en-US" sz="1200" dirty="0"/>
          </a:p>
          <a:p>
            <a:pPr defTabSz="914186">
              <a:defRPr/>
            </a:pPr>
            <a:endParaRPr lang="en-US" sz="1200" baseline="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30</a:t>
            </a:fld>
            <a:endParaRPr lang="en-US" dirty="0"/>
          </a:p>
        </p:txBody>
      </p:sp>
    </p:spTree>
    <p:extLst>
      <p:ext uri="{BB962C8B-B14F-4D97-AF65-F5344CB8AC3E}">
        <p14:creationId xmlns:p14="http://schemas.microsoft.com/office/powerpoint/2010/main" val="1609428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Complying has its biggest negative effect on Achieving (-.76) and thus they are opposite one another on the graph.</a:t>
            </a:r>
          </a:p>
          <a:p>
            <a:pPr defTabSz="914186">
              <a:defRPr/>
            </a:pPr>
            <a:endParaRPr lang="en-US" sz="1200" dirty="0"/>
          </a:p>
          <a:p>
            <a:pPr defTabSz="914186">
              <a:defRPr/>
            </a:pPr>
            <a:r>
              <a:rPr lang="en-US" sz="1200" u="sng" dirty="0"/>
              <a:t>Learning Objective 2</a:t>
            </a:r>
            <a:r>
              <a:rPr lang="en-US" sz="1200" dirty="0"/>
              <a:t>: for participants to understand that a typical developmental trajectory for someone with high Complying would be up and across the graph working on improving Achieving.</a:t>
            </a:r>
          </a:p>
          <a:p>
            <a:pPr defTabSz="914186">
              <a:defRPr/>
            </a:pPr>
            <a:endParaRPr lang="en-US" sz="1200" dirty="0"/>
          </a:p>
          <a:p>
            <a:pPr defTabSz="914186">
              <a:defRPr/>
            </a:pPr>
            <a:r>
              <a:rPr lang="en-US" sz="1200" u="sng" dirty="0"/>
              <a:t>Learning Objective 3</a:t>
            </a:r>
            <a:r>
              <a:rPr lang="en-US" sz="1200" dirty="0"/>
              <a:t>: for participants to understand that Complying has its second biggest negative effect on Authenticity (-.62) and this is also another common developmental trajectory (particularly working on Courageous Authenticity).</a:t>
            </a:r>
          </a:p>
          <a:p>
            <a:pPr defTabSz="914186">
              <a:defRPr/>
            </a:pPr>
            <a:endParaRPr lang="en-US" sz="1200" dirty="0"/>
          </a:p>
          <a:p>
            <a:r>
              <a:rPr lang="en-US" sz="1200" u="sng" dirty="0"/>
              <a:t>Learning Objective 4</a:t>
            </a:r>
            <a:r>
              <a:rPr lang="en-US" sz="1200" dirty="0"/>
              <a:t>: for participants to understand that Complying  is negatively correlated with Achieving (-.76).</a:t>
            </a:r>
          </a:p>
          <a:p>
            <a:endParaRPr lang="en-US" sz="1200" dirty="0"/>
          </a:p>
          <a:p>
            <a:pPr defTabSz="914186">
              <a:defRPr/>
            </a:pPr>
            <a:endParaRPr lang="en-US" sz="1200" dirty="0"/>
          </a:p>
          <a:p>
            <a:pPr defTabSz="914186">
              <a:defRPr/>
            </a:pPr>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31</a:t>
            </a:fld>
            <a:endParaRPr lang="en-US" dirty="0"/>
          </a:p>
        </p:txBody>
      </p:sp>
    </p:spTree>
    <p:extLst>
      <p:ext uri="{BB962C8B-B14F-4D97-AF65-F5344CB8AC3E}">
        <p14:creationId xmlns:p14="http://schemas.microsoft.com/office/powerpoint/2010/main" val="1988015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Protecting has a large negative effect on Self Awareness (-.70) and thus they opposite on the graph.</a:t>
            </a:r>
          </a:p>
          <a:p>
            <a:pPr defTabSz="914186">
              <a:defRPr/>
            </a:pPr>
            <a:endParaRPr lang="en-US" sz="1200" dirty="0"/>
          </a:p>
          <a:p>
            <a:pPr defTabSz="914186">
              <a:defRPr/>
            </a:pPr>
            <a:r>
              <a:rPr lang="en-US" sz="1200" u="sng" dirty="0"/>
              <a:t>Learning Objective 2</a:t>
            </a:r>
            <a:r>
              <a:rPr lang="en-US" sz="1200" dirty="0"/>
              <a:t>: for participants to understand that Protecting has a large negative effect on Relating as well (-.73).</a:t>
            </a:r>
          </a:p>
          <a:p>
            <a:pPr defTabSz="914186">
              <a:defRPr/>
            </a:pPr>
            <a:endParaRPr lang="en-US" sz="1200" dirty="0"/>
          </a:p>
          <a:p>
            <a:pPr defTabSz="914186">
              <a:defRPr/>
            </a:pPr>
            <a:r>
              <a:rPr lang="en-US" sz="1200" u="sng" dirty="0"/>
              <a:t>Learning Objective 3</a:t>
            </a:r>
            <a:r>
              <a:rPr lang="en-US" sz="1200" dirty="0"/>
              <a:t>: for participants to understand that a typical developmental trajectory for someone with high Protecting might be up and to the left across the graph working on improving Self Awareness and Relating.</a:t>
            </a:r>
          </a:p>
          <a:p>
            <a:pPr defTabSz="914186">
              <a:defRPr/>
            </a:pPr>
            <a:endParaRPr lang="en-US" sz="1200" dirty="0"/>
          </a:p>
          <a:p>
            <a:r>
              <a:rPr lang="en-US" sz="1200" u="sng" dirty="0"/>
              <a:t>Learning Objective 4</a:t>
            </a:r>
            <a:r>
              <a:rPr lang="en-US" sz="1200" dirty="0"/>
              <a:t>: for participants to understand that Protecting is negatively correlated with Self Awareness (-.76).</a:t>
            </a:r>
          </a:p>
          <a:p>
            <a:endParaRPr lang="en-US" sz="1200" dirty="0"/>
          </a:p>
          <a:p>
            <a:pPr defTabSz="914186">
              <a:defRPr/>
            </a:pPr>
            <a:endParaRPr lang="en-US" sz="1200" dirty="0"/>
          </a:p>
          <a:p>
            <a:pPr marL="0" marR="0" indent="0" algn="l" defTabSz="914186" rtl="0" eaLnBrk="1" fontAlgn="auto" latinLnBrk="0" hangingPunct="1">
              <a:lnSpc>
                <a:spcPct val="100000"/>
              </a:lnSpc>
              <a:spcBef>
                <a:spcPts val="0"/>
              </a:spcBef>
              <a:spcAft>
                <a:spcPts val="0"/>
              </a:spcAft>
              <a:buClrTx/>
              <a:buSzTx/>
              <a:buFontTx/>
              <a:buNone/>
              <a:tabLst/>
              <a:defRPr/>
            </a:pPr>
            <a:endParaRPr lang="en-US" sz="1200" baseline="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32</a:t>
            </a:fld>
            <a:endParaRPr lang="en-US" dirty="0"/>
          </a:p>
        </p:txBody>
      </p:sp>
    </p:spTree>
    <p:extLst>
      <p:ext uri="{BB962C8B-B14F-4D97-AF65-F5344CB8AC3E}">
        <p14:creationId xmlns:p14="http://schemas.microsoft.com/office/powerpoint/2010/main" val="4040130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dirty="0"/>
              <a:t>Before moving into the debrief practice, ground them in the correlations one more time using this slide (refer to back of slim-print.  This helps them get ready for why this matters in their debriefs. Validity will be discussed at the end of the day – as time permits. (also all available in adeption workouts post cohort session. </a:t>
            </a:r>
          </a:p>
          <a:p>
            <a:r>
              <a:rPr lang="en-US" sz="1200" u="sng" dirty="0"/>
              <a:t> Learning Objective 1</a:t>
            </a:r>
            <a:r>
              <a:rPr lang="en-US" sz="1200" dirty="0"/>
              <a:t>: for participants to understand that each of the 29 Creative/Reactive dimensions of the LCP have their own unique correlation to Leadership Effectiveness (the five Ideal Leader questions). </a:t>
            </a:r>
          </a:p>
          <a:p>
            <a:endParaRPr lang="en-US" sz="1200" u="sng" dirty="0"/>
          </a:p>
          <a:p>
            <a:r>
              <a:rPr lang="en-US" sz="1200" u="sng" dirty="0"/>
              <a:t>Learning Objective 2</a:t>
            </a:r>
            <a:r>
              <a:rPr lang="en-US" sz="1200" dirty="0"/>
              <a:t>: for participants to look at their own LCP data through the lens of these more granular correlations to see if it generates any new developmental understanding or insight.</a:t>
            </a:r>
          </a:p>
          <a:p>
            <a:endParaRPr lang="en-US" sz="1200" baseline="0" dirty="0"/>
          </a:p>
          <a:p>
            <a:r>
              <a:rPr lang="en-US" sz="1200" u="sng" dirty="0"/>
              <a:t>Learning Objective 2</a:t>
            </a:r>
            <a:r>
              <a:rPr lang="en-US" sz="1200" dirty="0"/>
              <a:t>: for participants to imagine/brainstorm how they might use these correlations with their clients.</a:t>
            </a:r>
          </a:p>
          <a:p>
            <a:endParaRPr lang="en-US" sz="1200" baseline="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33</a:t>
            </a:fld>
            <a:endParaRPr lang="en-US" dirty="0"/>
          </a:p>
        </p:txBody>
      </p:sp>
    </p:spTree>
    <p:extLst>
      <p:ext uri="{BB962C8B-B14F-4D97-AF65-F5344CB8AC3E}">
        <p14:creationId xmlns:p14="http://schemas.microsoft.com/office/powerpoint/2010/main" val="339036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methodology of the Business Performance Research Study. In this case, that a BPI was utilized that was made up of six measures of business performance.</a:t>
            </a:r>
          </a:p>
          <a:p>
            <a:r>
              <a:rPr lang="en-US" sz="1200" dirty="0"/>
              <a:t>Tech facilitator – have link ready for the study to share with cohort.</a:t>
            </a:r>
          </a:p>
          <a:p>
            <a:endParaRPr lang="en-US" sz="1200" u="sng" dirty="0"/>
          </a:p>
          <a:p>
            <a:r>
              <a:rPr lang="en-US" sz="1200" u="sng" dirty="0"/>
              <a:t>Learning Objective 2</a:t>
            </a:r>
            <a:r>
              <a:rPr lang="en-US" sz="1200" dirty="0"/>
              <a:t>: for participants to understand that 486 leaders each took the LCP, attached to the LCP was the BPI. Then, just looking at the top 10% and the bottom 10% of the business performance results we aggregated those LCPs together (about 50 in each sample).</a:t>
            </a:r>
          </a:p>
          <a:p>
            <a:endParaRPr lang="en-US" sz="1200" dirty="0"/>
          </a:p>
          <a:p>
            <a:endParaRPr lang="en-US" sz="1200" dirty="0"/>
          </a:p>
          <a:p>
            <a:endParaRPr lang="en-US" sz="1200" dirty="0"/>
          </a:p>
          <a:p>
            <a:endParaRPr lang="en-US"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71965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correlation between Leadership Effectiveness (measured by the five ideal leader questions) and Business Performance (measured by the six elements of the Business Performance Index).</a:t>
            </a: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36</a:t>
            </a:fld>
            <a:endParaRPr lang="en-US" dirty="0"/>
          </a:p>
        </p:txBody>
      </p:sp>
    </p:spTree>
    <p:extLst>
      <p:ext uri="{BB962C8B-B14F-4D97-AF65-F5344CB8AC3E}">
        <p14:creationId xmlns:p14="http://schemas.microsoft.com/office/powerpoint/2010/main" val="3721793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E526F4-CC3E-4079-A83E-939CDFE0894D}" type="slidenum">
              <a:rPr lang="en-US" smtClean="0"/>
              <a:pPr/>
              <a:t>37</a:t>
            </a:fld>
            <a:endParaRPr lang="en-US" dirty="0"/>
          </a:p>
        </p:txBody>
      </p:sp>
    </p:spTree>
    <p:extLst>
      <p:ext uri="{BB962C8B-B14F-4D97-AF65-F5344CB8AC3E}">
        <p14:creationId xmlns:p14="http://schemas.microsoft.com/office/powerpoint/2010/main" val="628236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sorting the data by just the Business Performance Index (here the top 10%) yielded this kind of highly Creative aggregate leadership profile (this is the rollup of the approximately 50 leaders in the top performing businesses.</a:t>
            </a:r>
          </a:p>
          <a:p>
            <a:endParaRPr lang="en-US" sz="1200" u="sng" dirty="0"/>
          </a:p>
          <a:p>
            <a:r>
              <a:rPr lang="en-US" sz="1200" u="sng" dirty="0"/>
              <a:t>Learning Objective 2</a:t>
            </a:r>
            <a:r>
              <a:rPr lang="en-US" sz="1200" dirty="0"/>
              <a:t>: for participants to understand that this makes the business case for </a:t>
            </a:r>
            <a:r>
              <a:rPr lang="en-US" sz="1200" i="1" dirty="0"/>
              <a:t>why pursue development with the LCP?</a:t>
            </a:r>
          </a:p>
          <a:p>
            <a:endParaRPr lang="en-US" sz="1200" i="1" dirty="0"/>
          </a:p>
          <a:p>
            <a:r>
              <a:rPr lang="en-US" sz="1200" u="sng" dirty="0"/>
              <a:t>Learning Objective 2</a:t>
            </a:r>
            <a:r>
              <a:rPr lang="en-US" sz="1200" dirty="0"/>
              <a:t>: for participants to understand that there may also be a halo effect bias in play. If the business is performing well our view of the effectiveness of the leaders can be positively influenced. </a:t>
            </a:r>
            <a:endParaRPr lang="en-US" sz="1200" i="1" dirty="0"/>
          </a:p>
          <a:p>
            <a:endParaRPr lang="en-US" sz="1200" i="1"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38</a:t>
            </a:fld>
            <a:endParaRPr lang="en-US" dirty="0"/>
          </a:p>
        </p:txBody>
      </p:sp>
    </p:spTree>
    <p:extLst>
      <p:ext uri="{BB962C8B-B14F-4D97-AF65-F5344CB8AC3E}">
        <p14:creationId xmlns:p14="http://schemas.microsoft.com/office/powerpoint/2010/main" val="740162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sorting the data by just the Business Performance Index (here the bottom 10%) yielded this kind of highly Reactive aggregate leadership profile (this is the rollup of the approximately 50 leaders in the worst performing businesses.</a:t>
            </a:r>
          </a:p>
          <a:p>
            <a:endParaRPr lang="en-US" sz="1200" u="sng" dirty="0"/>
          </a:p>
          <a:p>
            <a:r>
              <a:rPr lang="en-US" sz="1200" u="sng" dirty="0"/>
              <a:t>Learning Objective 2</a:t>
            </a:r>
            <a:r>
              <a:rPr lang="en-US" sz="1200" dirty="0"/>
              <a:t>: for participants to understand that this makes the business case for </a:t>
            </a:r>
            <a:r>
              <a:rPr lang="en-US" sz="1200" i="1" dirty="0"/>
              <a:t>why pursue development with the LCP?</a:t>
            </a:r>
          </a:p>
          <a:p>
            <a:endParaRPr lang="en-US" sz="1200" i="1" dirty="0"/>
          </a:p>
          <a:p>
            <a:r>
              <a:rPr lang="en-US" sz="1200" u="sng" dirty="0"/>
              <a:t>Learning Objective 2</a:t>
            </a:r>
            <a:r>
              <a:rPr lang="en-US" sz="1200" dirty="0"/>
              <a:t>: for participants to understand that there may also be a halo effect bias in play. If the business is performing poorly our view of the effectiveness of the leaders can be negatively influenced. </a:t>
            </a:r>
            <a:endParaRPr lang="en-US" sz="1200" i="1" dirty="0"/>
          </a:p>
          <a:p>
            <a:endParaRPr lang="en-US" dirty="0"/>
          </a:p>
          <a:p>
            <a:endParaRPr lang="en-US" dirty="0"/>
          </a:p>
          <a:p>
            <a:endParaRPr lang="en-US" dirty="0"/>
          </a:p>
          <a:p>
            <a:pPr marL="171450" indent="-171450">
              <a:buFont typeface="Arial" charset="0"/>
              <a:buChar char="•"/>
            </a:pPr>
            <a:endParaRPr lang="is-IS" baseline="0"/>
          </a:p>
          <a:p>
            <a:pPr marL="171450" indent="-171450">
              <a:buFont typeface="Arial"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39</a:t>
            </a:fld>
            <a:endParaRPr lang="en-US" dirty="0"/>
          </a:p>
        </p:txBody>
      </p:sp>
    </p:spTree>
    <p:extLst>
      <p:ext uri="{BB962C8B-B14F-4D97-AF65-F5344CB8AC3E}">
        <p14:creationId xmlns:p14="http://schemas.microsoft.com/office/powerpoint/2010/main" val="10895396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11138" indent="-171450">
              <a:spcBef>
                <a:spcPts val="575"/>
              </a:spcBef>
              <a:buClr>
                <a:srgbClr val="6C833B"/>
              </a:buClr>
              <a:buFontTx/>
              <a:buChar char="•"/>
            </a:pPr>
            <a:r>
              <a:rPr lang="en-US" altLang="en-US"/>
              <a:t>MO</a:t>
            </a: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eaLnBrk="1" hangingPunct="1">
              <a:spcBef>
                <a:spcPct val="0"/>
              </a:spcBef>
            </a:pPr>
            <a:fld id="{399CBBA9-6E46-4737-8CC1-972648F05A4C}" type="slidenum">
              <a:rPr lang="en-US" altLang="en-US" smtClean="0">
                <a:cs typeface="Arial" pitchFamily="34" charset="0"/>
              </a:rPr>
              <a:pPr eaLnBrk="1" hangingPunct="1">
                <a:spcBef>
                  <a:spcPct val="0"/>
                </a:spcBef>
              </a:pPr>
              <a:t>4</a:t>
            </a:fld>
            <a:endParaRPr lang="en-US" altLang="en-US">
              <a:cs typeface="Arial" pitchFamily="34" charset="0"/>
            </a:endParaRPr>
          </a:p>
        </p:txBody>
      </p:sp>
    </p:spTree>
    <p:extLst>
      <p:ext uri="{BB962C8B-B14F-4D97-AF65-F5344CB8AC3E}">
        <p14:creationId xmlns:p14="http://schemas.microsoft.com/office/powerpoint/2010/main" val="1884165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that this is the developmental journey many senior teams and organizations are hoping to take (particularly once they understand the correlation between the LCP and Business Results).</a:t>
            </a:r>
          </a:p>
          <a:p>
            <a:endParaRPr lang="en-US" sz="1200"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40</a:t>
            </a:fld>
            <a:endParaRPr lang="en-US" dirty="0"/>
          </a:p>
        </p:txBody>
      </p:sp>
    </p:spTree>
    <p:extLst>
      <p:ext uri="{BB962C8B-B14F-4D97-AF65-F5344CB8AC3E}">
        <p14:creationId xmlns:p14="http://schemas.microsoft.com/office/powerpoint/2010/main" val="1440265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that the LCP gives us data about how a person’s leadership is experienced at a particular point in time in a particular environment with particular level of VUCA conditions. It is </a:t>
            </a:r>
            <a:r>
              <a:rPr lang="en-US" sz="1200" i="1" dirty="0"/>
              <a:t>person-in-context</a:t>
            </a:r>
            <a:r>
              <a:rPr lang="en-US" sz="1200" dirty="0"/>
              <a:t> data.</a:t>
            </a:r>
          </a:p>
          <a:p>
            <a:pPr defTabSz="914186">
              <a:defRPr/>
            </a:pPr>
            <a:endParaRPr lang="en-US" sz="1200" dirty="0"/>
          </a:p>
          <a:p>
            <a:pPr defTabSz="914186">
              <a:defRPr/>
            </a:pPr>
            <a:r>
              <a:rPr lang="en-US" sz="1200" u="sng" dirty="0"/>
              <a:t>Learning Objective 2</a:t>
            </a:r>
            <a:r>
              <a:rPr lang="en-US" sz="1200" dirty="0"/>
              <a:t>: for participants to understand this contextual reality is why we can’t compare one person’s LCP to another’s LCP in an apples-to-apples kind of fashion. The LCP is powerfully contextual. </a:t>
            </a:r>
          </a:p>
          <a:p>
            <a:pPr defTabSz="914186">
              <a:defRPr/>
            </a:pPr>
            <a:endParaRPr lang="en-US" sz="1200" dirty="0"/>
          </a:p>
          <a:p>
            <a:pPr defTabSz="914186">
              <a:defRPr/>
            </a:pPr>
            <a:r>
              <a:rPr lang="en-US" sz="1200" u="sng" dirty="0"/>
              <a:t>Learning Objective 3</a:t>
            </a:r>
            <a:r>
              <a:rPr lang="en-US" sz="1200" dirty="0"/>
              <a:t>: for participants to understand that the LCP debrief is a </a:t>
            </a:r>
            <a:r>
              <a:rPr lang="en-US" sz="1200" i="1" dirty="0"/>
              <a:t>developmental can opener, </a:t>
            </a:r>
            <a:r>
              <a:rPr lang="en-US" sz="1200" dirty="0"/>
              <a:t> it opens the door to a transformational conversation pointed at the gap between a person’s current </a:t>
            </a:r>
            <a:r>
              <a:rPr lang="en-US" sz="1200" i="1" dirty="0"/>
              <a:t>way of knowing the world</a:t>
            </a:r>
            <a:r>
              <a:rPr lang="en-US" sz="1200" dirty="0"/>
              <a:t> and their </a:t>
            </a:r>
            <a:r>
              <a:rPr lang="en-US" sz="1200" i="1" dirty="0"/>
              <a:t>contextual lived reality</a:t>
            </a:r>
            <a:r>
              <a:rPr lang="en-US" sz="1200" dirty="0"/>
              <a:t>. </a:t>
            </a:r>
            <a:endParaRPr lang="en-US" sz="1200" i="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u="none" strike="noStrike" kern="1200" cap="none" spc="0" normalizeH="0" baseline="0" noProof="0" smtClean="0">
                <a:ln>
                  <a:noFill/>
                </a:ln>
                <a:solidFill>
                  <a:prstClr val="black"/>
                </a:solidFill>
                <a:effectLst/>
                <a:uLnTx/>
                <a:uFillTx/>
                <a:latin typeface="Helvetica"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u="none" strike="noStrike" kern="1200" cap="none" spc="0" normalizeH="0" baseline="0" noProof="0" dirty="0">
              <a:ln>
                <a:noFill/>
              </a:ln>
              <a:solidFill>
                <a:prstClr val="black"/>
              </a:solidFill>
              <a:effectLst/>
              <a:uLnTx/>
              <a:uFillTx/>
              <a:latin typeface="Helvetica" pitchFamily="2" charset="0"/>
              <a:ea typeface="+mn-ea"/>
              <a:cs typeface="+mn-cs"/>
            </a:endParaRPr>
          </a:p>
        </p:txBody>
      </p:sp>
    </p:spTree>
    <p:extLst>
      <p:ext uri="{BB962C8B-B14F-4D97-AF65-F5344CB8AC3E}">
        <p14:creationId xmlns:p14="http://schemas.microsoft.com/office/powerpoint/2010/main" val="2294070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43</a:t>
            </a:fld>
            <a:endParaRPr lang="en-AU" dirty="0"/>
          </a:p>
        </p:txBody>
      </p:sp>
    </p:spTree>
    <p:extLst>
      <p:ext uri="{BB962C8B-B14F-4D97-AF65-F5344CB8AC3E}">
        <p14:creationId xmlns:p14="http://schemas.microsoft.com/office/powerpoint/2010/main" val="2080787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D5BE7DA-721E-43DB-BB24-94990692D2C8}" type="slidenum">
              <a:rPr lang="en-AU" smtClean="0"/>
              <a:pPr/>
              <a:t>44</a:t>
            </a:fld>
            <a:endParaRPr lang="en-AU" dirty="0"/>
          </a:p>
        </p:txBody>
      </p:sp>
    </p:spTree>
    <p:extLst>
      <p:ext uri="{BB962C8B-B14F-4D97-AF65-F5344CB8AC3E}">
        <p14:creationId xmlns:p14="http://schemas.microsoft.com/office/powerpoint/2010/main" val="5769082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mural. Can use as a recap (on mural or slide here)  This is demonstrated very clearly through group learning on the mat.</a:t>
            </a:r>
          </a:p>
        </p:txBody>
      </p:sp>
      <p:sp>
        <p:nvSpPr>
          <p:cNvPr id="4" name="Slide Number Placeholder 3"/>
          <p:cNvSpPr>
            <a:spLocks noGrp="1"/>
          </p:cNvSpPr>
          <p:nvPr>
            <p:ph type="sldNum" sz="quarter" idx="5"/>
          </p:nvPr>
        </p:nvSpPr>
        <p:spPr/>
        <p:txBody>
          <a:bodyPr/>
          <a:lstStyle/>
          <a:p>
            <a:fld id="{E7E526F4-CC3E-4079-A83E-939CDFE0894D}" type="slidenum">
              <a:rPr lang="en-US" smtClean="0"/>
              <a:pPr/>
              <a:t>48</a:t>
            </a:fld>
            <a:endParaRPr lang="en-US" dirty="0"/>
          </a:p>
        </p:txBody>
      </p:sp>
    </p:spTree>
    <p:extLst>
      <p:ext uri="{BB962C8B-B14F-4D97-AF65-F5344CB8AC3E}">
        <p14:creationId xmlns:p14="http://schemas.microsoft.com/office/powerpoint/2010/main" val="3179617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have a visual model of the LCP that is holistic and normalizing—</a:t>
            </a:r>
            <a:r>
              <a:rPr lang="en-US" i="1" dirty="0"/>
              <a:t>we all have roots in the Reactive, here lies the origins of our gifts. </a:t>
            </a:r>
            <a:r>
              <a:rPr lang="en-US" dirty="0"/>
              <a:t>Our developmental task is to grow something on top of those roots—</a:t>
            </a:r>
            <a:r>
              <a:rPr lang="en-US" i="1" dirty="0"/>
              <a:t>to have the gifts flower in a way that serves the world.</a:t>
            </a:r>
            <a:endParaRPr lang="en-US" dirty="0"/>
          </a:p>
          <a:p>
            <a:endParaRPr lang="en-US" u="sng" dirty="0"/>
          </a:p>
        </p:txBody>
      </p:sp>
      <p:sp>
        <p:nvSpPr>
          <p:cNvPr id="4" name="Slide Number Placeholder 3"/>
          <p:cNvSpPr>
            <a:spLocks noGrp="1"/>
          </p:cNvSpPr>
          <p:nvPr>
            <p:ph type="sldNum" sz="quarter" idx="5"/>
          </p:nvPr>
        </p:nvSpPr>
        <p:spPr/>
        <p:txBody>
          <a:bodyPr/>
          <a:lstStyle/>
          <a:p>
            <a:fld id="{E7E526F4-CC3E-4079-A83E-939CDFE0894D}" type="slidenum">
              <a:rPr lang="en-US" smtClean="0"/>
              <a:pPr/>
              <a:t>49</a:t>
            </a:fld>
            <a:endParaRPr lang="en-US" dirty="0"/>
          </a:p>
        </p:txBody>
      </p:sp>
    </p:spTree>
    <p:extLst>
      <p:ext uri="{BB962C8B-B14F-4D97-AF65-F5344CB8AC3E}">
        <p14:creationId xmlns:p14="http://schemas.microsoft.com/office/powerpoint/2010/main" val="29898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Learning Objective 1</a:t>
            </a:r>
            <a:r>
              <a:rPr lang="en-US" dirty="0"/>
              <a:t>: for participants to understand that our identity can be deeply rooted in the Reactive—it can be our primary experience of our self or an aspect of identity that we experience quite frequently .</a:t>
            </a:r>
          </a:p>
          <a:p>
            <a:endParaRPr lang="en-US" u="sng" dirty="0"/>
          </a:p>
          <a:p>
            <a:r>
              <a:rPr lang="en-US" u="sng" dirty="0"/>
              <a:t>Learning Objective 2</a:t>
            </a:r>
            <a:r>
              <a:rPr lang="en-US" dirty="0"/>
              <a:t>: for participants to understand that being able to see our Identity Hook, take perspective on it (versus just being hooked by it) is a specific example of </a:t>
            </a:r>
            <a:r>
              <a:rPr lang="en-US" i="1" dirty="0"/>
              <a:t>witnessing the self in action</a:t>
            </a:r>
            <a:r>
              <a:rPr lang="en-US" dirty="0"/>
              <a:t> and another example of a healthy subject/object differentiation.</a:t>
            </a:r>
          </a:p>
        </p:txBody>
      </p:sp>
      <p:sp>
        <p:nvSpPr>
          <p:cNvPr id="4" name="Slide Number Placeholder 3"/>
          <p:cNvSpPr>
            <a:spLocks noGrp="1"/>
          </p:cNvSpPr>
          <p:nvPr>
            <p:ph type="sldNum" sz="quarter" idx="5"/>
          </p:nvPr>
        </p:nvSpPr>
        <p:spPr/>
        <p:txBody>
          <a:bodyPr/>
          <a:lstStyle/>
          <a:p>
            <a:fld id="{E7E526F4-CC3E-4079-A83E-939CDFE0894D}" type="slidenum">
              <a:rPr lang="en-US" smtClean="0"/>
              <a:pPr/>
              <a:t>50</a:t>
            </a:fld>
            <a:endParaRPr lang="en-US" dirty="0"/>
          </a:p>
        </p:txBody>
      </p:sp>
    </p:spTree>
    <p:extLst>
      <p:ext uri="{BB962C8B-B14F-4D97-AF65-F5344CB8AC3E}">
        <p14:creationId xmlns:p14="http://schemas.microsoft.com/office/powerpoint/2010/main" val="1911371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54</a:t>
            </a:fld>
            <a:endParaRPr lang="en-US"/>
          </a:p>
        </p:txBody>
      </p:sp>
    </p:spTree>
    <p:extLst>
      <p:ext uri="{BB962C8B-B14F-4D97-AF65-F5344CB8AC3E}">
        <p14:creationId xmlns:p14="http://schemas.microsoft.com/office/powerpoint/2010/main" val="52381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dirty="0"/>
              <a:t>Learning Objective 1</a:t>
            </a:r>
            <a:r>
              <a:rPr lang="en-US" sz="1200" dirty="0"/>
              <a:t>: for participants to understand the two structures of mind (metaphorically, the two operating systems) that generate very different experiences of life and leadership. </a:t>
            </a:r>
          </a:p>
          <a:p>
            <a:endParaRPr lang="en-US" sz="1200" u="sng" dirty="0"/>
          </a:p>
          <a:p>
            <a:pPr lvl="0"/>
            <a:r>
              <a:rPr lang="en-US" sz="1200" u="sng" dirty="0"/>
              <a:t>Learning Objective </a:t>
            </a:r>
            <a:r>
              <a:rPr lang="en-US" sz="1200" dirty="0"/>
              <a:t>2: for participants to see th</a:t>
            </a:r>
            <a:r>
              <a:rPr lang="en-US" dirty="0"/>
              <a:t>e pattern of reaction is what they just got a glimpse of in the Gravity Stick exercise (their particular </a:t>
            </a:r>
            <a:r>
              <a:rPr lang="en-US" sz="1200" dirty="0"/>
              <a:t>physical, emotional, cognitive, behavioral, and narrative routine).</a:t>
            </a:r>
          </a:p>
          <a:p>
            <a:pPr lvl="0"/>
            <a:endParaRPr lang="en-US" dirty="0"/>
          </a:p>
          <a:p>
            <a:r>
              <a:rPr lang="en-US" u="sng" dirty="0"/>
              <a:t>Learning Objective 3</a:t>
            </a:r>
            <a:r>
              <a:rPr lang="en-US" dirty="0"/>
              <a:t>: for participants to understand that the core function of the Reactive iOS is to contain anxiety and the core function of the Creative iOS is to unleash potential.</a:t>
            </a:r>
          </a:p>
          <a:p>
            <a:endParaRPr lang="en-US" sz="1200"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E526F4-CC3E-4079-A83E-939CDFE0894D}" type="slidenum">
              <a:rPr kumimoji="0" lang="en-US"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871424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First, You can measure </a:t>
            </a:r>
            <a:r>
              <a:rPr lang="en-US" sz="1200" b="1" kern="1200" dirty="0">
                <a:solidFill>
                  <a:schemeClr val="tx1"/>
                </a:solidFill>
                <a:effectLst/>
                <a:latin typeface="+mn-lt"/>
                <a:ea typeface="+mn-ea"/>
                <a:cs typeface="+mn-cs"/>
              </a:rPr>
              <a:t>Competencies</a:t>
            </a:r>
            <a:r>
              <a:rPr lang="en-US" sz="1200" kern="1200" dirty="0">
                <a:solidFill>
                  <a:schemeClr val="tx1"/>
                </a:solidFill>
                <a:effectLst/>
                <a:latin typeface="+mn-lt"/>
                <a:ea typeface="+mn-ea"/>
                <a:cs typeface="+mn-cs"/>
              </a:rPr>
              <a:t>—this is the most common choice for organizations. </a:t>
            </a:r>
          </a:p>
          <a:p>
            <a:r>
              <a:rPr lang="en-US" sz="1200" kern="1200" dirty="0">
                <a:solidFill>
                  <a:schemeClr val="tx1"/>
                </a:solidFill>
                <a:effectLst/>
                <a:latin typeface="+mn-lt"/>
                <a:ea typeface="+mn-ea"/>
                <a:cs typeface="+mn-cs"/>
              </a:rPr>
              <a:t>Competencies tell you what is going on with key behaviors that impact your ability to achieve results. An example of a competency might be Strategic Focus or Collaboration. A competency describes a positive leadership behavior, but does not answer the question ‘”What it going on under the surface that supports or inhibits these key behaviors”? Examples of competency assessments include Benchmarks, </a:t>
            </a:r>
            <a:r>
              <a:rPr lang="en-US" sz="1200" kern="1200" dirty="0" err="1">
                <a:solidFill>
                  <a:schemeClr val="tx1"/>
                </a:solidFill>
                <a:effectLst/>
                <a:latin typeface="+mn-lt"/>
                <a:ea typeface="+mn-ea"/>
                <a:cs typeface="+mn-cs"/>
              </a:rPr>
              <a:t>PDI</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Lominger</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The next choice for assessments measure what’s going on under the surface. These are </a:t>
            </a:r>
            <a:r>
              <a:rPr lang="en-US" sz="1200" b="1" kern="1200" dirty="0">
                <a:solidFill>
                  <a:schemeClr val="tx1"/>
                </a:solidFill>
                <a:effectLst/>
                <a:latin typeface="+mn-lt"/>
                <a:ea typeface="+mn-ea"/>
                <a:cs typeface="+mn-cs"/>
              </a:rPr>
              <a:t>self-awareness</a:t>
            </a:r>
            <a:r>
              <a:rPr lang="en-US" sz="1200" kern="1200" dirty="0">
                <a:solidFill>
                  <a:schemeClr val="tx1"/>
                </a:solidFill>
                <a:effectLst/>
                <a:latin typeface="+mn-lt"/>
                <a:ea typeface="+mn-ea"/>
                <a:cs typeface="+mn-cs"/>
              </a:rPr>
              <a:t> tools that measure the internal motivations that drive behavior. These tools are very useful if they help managers get insight into why they are behaving in certain ways.  However, these tools seldom show any direct connection to competencies or measures of effectiveness in leadership. Tools in this category include Hogan, </a:t>
            </a:r>
            <a:r>
              <a:rPr lang="en-US" sz="1200" kern="1200" dirty="0" err="1">
                <a:solidFill>
                  <a:schemeClr val="tx1"/>
                </a:solidFill>
                <a:effectLst/>
                <a:latin typeface="+mn-lt"/>
                <a:ea typeface="+mn-ea"/>
                <a:cs typeface="+mn-cs"/>
              </a:rPr>
              <a:t>FIRO</a:t>
            </a:r>
            <a:r>
              <a:rPr lang="en-US" sz="1200" kern="1200" dirty="0">
                <a:solidFill>
                  <a:schemeClr val="tx1"/>
                </a:solidFill>
                <a:effectLst/>
                <a:latin typeface="+mn-lt"/>
                <a:ea typeface="+mn-ea"/>
                <a:cs typeface="+mn-cs"/>
              </a:rPr>
              <a:t>-B, and Emotional Intelligence.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And finally, in the third category you have Tools that measure </a:t>
            </a:r>
            <a:r>
              <a:rPr lang="en-US" sz="1200" b="1" kern="1200" dirty="0">
                <a:solidFill>
                  <a:schemeClr val="tx1"/>
                </a:solidFill>
                <a:effectLst/>
                <a:latin typeface="+mn-lt"/>
                <a:ea typeface="+mn-ea"/>
                <a:cs typeface="+mn-cs"/>
              </a:rPr>
              <a:t>Style and Personality</a:t>
            </a:r>
            <a:r>
              <a:rPr lang="en-US" sz="1200" kern="1200" dirty="0">
                <a:solidFill>
                  <a:schemeClr val="tx1"/>
                </a:solidFill>
                <a:effectLst/>
                <a:latin typeface="+mn-lt"/>
                <a:ea typeface="+mn-ea"/>
                <a:cs typeface="+mn-cs"/>
              </a:rPr>
              <a:t>. These tools are mostly used to help managers and teams understand their differences, but these tools fail to clarify how Style and Personality impacts competencies or business results. Tools in this category include Meyers Briggs or Disc.  </a:t>
            </a:r>
          </a:p>
          <a:p>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any of these tools, used separately, you are getting, at best, a third of the whole picture.  If you are serious about leadership development—you need to help managers get the whole story. Otherwise, It’s like trying to see with one eye closed…. </a:t>
            </a:r>
            <a:r>
              <a:rPr lang="en-US" sz="1200" b="1" kern="1200" dirty="0">
                <a:solidFill>
                  <a:schemeClr val="tx1"/>
                </a:solidFill>
                <a:effectLst/>
                <a:latin typeface="+mn-lt"/>
                <a:ea typeface="+mn-ea"/>
                <a:cs typeface="+mn-cs"/>
              </a:rPr>
              <a:t>(CLICK) </a:t>
            </a:r>
            <a:r>
              <a:rPr lang="en-US" sz="1200" kern="1200" dirty="0">
                <a:solidFill>
                  <a:schemeClr val="tx1"/>
                </a:solidFill>
                <a:effectLst/>
                <a:latin typeface="+mn-lt"/>
                <a:ea typeface="+mn-ea"/>
                <a:cs typeface="+mn-cs"/>
              </a:rPr>
              <a:t>With the </a:t>
            </a:r>
            <a:r>
              <a:rPr lang="en-US" sz="1200" kern="1200" dirty="0" err="1">
                <a:solidFill>
                  <a:schemeClr val="tx1"/>
                </a:solidFill>
                <a:effectLst/>
                <a:latin typeface="+mn-lt"/>
                <a:ea typeface="+mn-ea"/>
                <a:cs typeface="+mn-cs"/>
              </a:rPr>
              <a:t>LCP</a:t>
            </a:r>
            <a:r>
              <a:rPr lang="en-US" sz="1200" kern="1200" dirty="0">
                <a:solidFill>
                  <a:schemeClr val="tx1"/>
                </a:solidFill>
                <a:effectLst/>
                <a:latin typeface="+mn-lt"/>
                <a:ea typeface="+mn-ea"/>
                <a:cs typeface="+mn-cs"/>
              </a:rPr>
              <a:t> you get the </a:t>
            </a:r>
            <a:r>
              <a:rPr lang="en-US" sz="1200" u="sng" kern="1200" dirty="0">
                <a:solidFill>
                  <a:schemeClr val="tx1"/>
                </a:solidFill>
                <a:effectLst/>
                <a:latin typeface="+mn-lt"/>
                <a:ea typeface="+mn-ea"/>
                <a:cs typeface="+mn-cs"/>
              </a:rPr>
              <a:t>full picture </a:t>
            </a:r>
            <a:r>
              <a:rPr lang="en-US" sz="1200" kern="1200" dirty="0">
                <a:solidFill>
                  <a:schemeClr val="tx1"/>
                </a:solidFill>
                <a:effectLst/>
                <a:latin typeface="+mn-lt"/>
                <a:ea typeface="+mn-ea"/>
                <a:cs typeface="+mn-cs"/>
              </a:rPr>
              <a:t>of your leadership – 3 assessments in one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6</a:t>
            </a:fld>
            <a:endParaRPr lang="en-US"/>
          </a:p>
        </p:txBody>
      </p:sp>
    </p:spTree>
    <p:extLst>
      <p:ext uri="{BB962C8B-B14F-4D97-AF65-F5344CB8AC3E}">
        <p14:creationId xmlns:p14="http://schemas.microsoft.com/office/powerpoint/2010/main" val="395872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the LCP you get the full picture of your leadership. At last, you see, in one assessment, what you are missing in all the others. TLC is unique because it measures</a:t>
            </a:r>
          </a:p>
          <a:p>
            <a:r>
              <a:rPr lang="en-US" sz="1200" kern="1200" dirty="0">
                <a:solidFill>
                  <a:schemeClr val="tx1"/>
                </a:solidFill>
                <a:effectLst/>
                <a:latin typeface="+mn-lt"/>
                <a:ea typeface="+mn-ea"/>
                <a:cs typeface="+mn-cs"/>
              </a:rPr>
              <a:t>-- (Click) Leadership competencies </a:t>
            </a:r>
          </a:p>
          <a:p>
            <a:r>
              <a:rPr lang="en-US" sz="1200" kern="1200" dirty="0">
                <a:solidFill>
                  <a:schemeClr val="tx1"/>
                </a:solidFill>
                <a:effectLst/>
                <a:latin typeface="+mn-lt"/>
                <a:ea typeface="+mn-ea"/>
                <a:cs typeface="+mn-cs"/>
              </a:rPr>
              <a:t>--(Click) Assumptions that drive Behavior</a:t>
            </a:r>
          </a:p>
          <a:p>
            <a:r>
              <a:rPr lang="en-US" sz="1200" kern="1200" dirty="0">
                <a:solidFill>
                  <a:schemeClr val="tx1"/>
                </a:solidFill>
                <a:effectLst/>
                <a:latin typeface="+mn-lt"/>
                <a:ea typeface="+mn-ea"/>
                <a:cs typeface="+mn-cs"/>
              </a:rPr>
              <a:t>Assumptions that lead to effectively developing key leadership competencies</a:t>
            </a:r>
          </a:p>
          <a:p>
            <a:r>
              <a:rPr lang="en-US" sz="1200" kern="1200" dirty="0">
                <a:solidFill>
                  <a:schemeClr val="tx1"/>
                </a:solidFill>
                <a:effectLst/>
                <a:latin typeface="+mn-lt"/>
                <a:ea typeface="+mn-ea"/>
                <a:cs typeface="+mn-cs"/>
              </a:rPr>
              <a:t>Assumptions that run reactive, self-limiting behavior. </a:t>
            </a:r>
          </a:p>
          <a:p>
            <a:r>
              <a:rPr lang="en-US" sz="1200" kern="1200" dirty="0">
                <a:solidFill>
                  <a:schemeClr val="tx1"/>
                </a:solidFill>
                <a:effectLst/>
                <a:latin typeface="+mn-lt"/>
                <a:ea typeface="+mn-ea"/>
                <a:cs typeface="+mn-cs"/>
              </a:rPr>
              <a:t>-- (Click) and LCP reveals style and personality…all at the same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4ABE589-451C-40A7-ADBC-DA1659BB68BF}" type="slidenum">
              <a:rPr lang="en-US" smtClean="0"/>
              <a:pPr/>
              <a:t>7</a:t>
            </a:fld>
            <a:endParaRPr lang="en-US"/>
          </a:p>
        </p:txBody>
      </p:sp>
    </p:spTree>
    <p:extLst>
      <p:ext uri="{BB962C8B-B14F-4D97-AF65-F5344CB8AC3E}">
        <p14:creationId xmlns:p14="http://schemas.microsoft.com/office/powerpoint/2010/main" val="1185936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3231552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5BE7DA-721E-43DB-BB24-94990692D2C8}" type="slidenum">
              <a:rPr kumimoji="0" lang="en-AU" sz="1200" b="0" i="0" u="none" strike="noStrike" kern="1200" cap="none" spc="0" normalizeH="0" baseline="0" noProof="0" smtClean="0">
                <a:ln>
                  <a:noFill/>
                </a:ln>
                <a:solidFill>
                  <a:prstClr val="black"/>
                </a:solidFill>
                <a:effectLst/>
                <a:uLnTx/>
                <a:uFillTx/>
                <a:latin typeface="Helvetica Light" panose="020B0403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dirty="0">
              <a:ln>
                <a:noFill/>
              </a:ln>
              <a:solidFill>
                <a:prstClr val="black"/>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03923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86">
              <a:defRPr/>
            </a:pPr>
            <a:r>
              <a:rPr lang="en-US" sz="1200" u="sng" dirty="0"/>
              <a:t>Learning Objective 1</a:t>
            </a:r>
            <a:r>
              <a:rPr lang="en-US" sz="1200" dirty="0"/>
              <a:t>: for participants to understand the Reactive Creative scale measures the degree that a person’s leadership is experienced by others primarily through their Creative Competencies (high score) or through their Reactive Tendencies (low score) or some combination of the two (medium score).</a:t>
            </a:r>
          </a:p>
          <a:p>
            <a:pPr defTabSz="914186">
              <a:defRPr/>
            </a:pPr>
            <a:endParaRPr lang="en-US" sz="1200" dirty="0"/>
          </a:p>
          <a:p>
            <a:pPr defTabSz="914186">
              <a:defRPr/>
            </a:pPr>
            <a:r>
              <a:rPr lang="en-US" sz="1200" u="sng" dirty="0"/>
              <a:t>Learning Objective 2</a:t>
            </a:r>
            <a:r>
              <a:rPr lang="en-US" sz="1200" dirty="0"/>
              <a:t>: for participants to understand that this summary measure is a good indication of where a person spends their leadership energy and bandwidth.</a:t>
            </a:r>
          </a:p>
          <a:p>
            <a:pPr defTabSz="914186">
              <a:defRPr/>
            </a:pPr>
            <a:endParaRPr lang="en-US" sz="1200" dirty="0"/>
          </a:p>
          <a:p>
            <a:pPr defTabSz="914186">
              <a:defRPr/>
            </a:pPr>
            <a:r>
              <a:rPr lang="en-US" sz="1200" u="sng" dirty="0"/>
              <a:t>Learning Objective 3</a:t>
            </a:r>
            <a:r>
              <a:rPr lang="en-US" sz="1200" dirty="0"/>
              <a:t>: for participants to understand that this score reflects the visual of the graph. Lots of green on the top with little green on the bottom (high score). Little green on the top with lots of green on the bottom (low score). Mix of green on both top and bottom (medium score).</a:t>
            </a:r>
          </a:p>
        </p:txBody>
      </p:sp>
      <p:sp>
        <p:nvSpPr>
          <p:cNvPr id="4" name="Slide Number Placeholder 3"/>
          <p:cNvSpPr>
            <a:spLocks noGrp="1"/>
          </p:cNvSpPr>
          <p:nvPr>
            <p:ph type="sldNum" sz="quarter" idx="5"/>
          </p:nvPr>
        </p:nvSpPr>
        <p:spPr/>
        <p:txBody>
          <a:bodyPr/>
          <a:lstStyle/>
          <a:p>
            <a:fld id="{E7E526F4-CC3E-4079-A83E-939CDFE0894D}" type="slidenum">
              <a:rPr lang="en-US" smtClean="0"/>
              <a:pPr/>
              <a:t>17</a:t>
            </a:fld>
            <a:endParaRPr lang="en-US" dirty="0"/>
          </a:p>
        </p:txBody>
      </p:sp>
    </p:spTree>
    <p:extLst>
      <p:ext uri="{BB962C8B-B14F-4D97-AF65-F5344CB8AC3E}">
        <p14:creationId xmlns:p14="http://schemas.microsoft.com/office/powerpoint/2010/main" val="6766649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6.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1.svg"/><Relationship Id="rId7" Type="http://schemas.openxmlformats.org/officeDocument/2006/relationships/image" Target="../media/image4.svg"/><Relationship Id="rId2"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3.svg"/><Relationship Id="rId4"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5.svg"/><Relationship Id="rId7" Type="http://schemas.openxmlformats.org/officeDocument/2006/relationships/image" Target="../media/image23.sv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4.sv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6.sv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8.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8.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svg"/><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A93D1C6-F54B-EE43-B394-178746DF842A}"/>
              </a:ext>
            </a:extLst>
          </p:cNvPr>
          <p:cNvSpPr/>
          <p:nvPr userDrawn="1"/>
        </p:nvSpPr>
        <p:spPr>
          <a:xfrm>
            <a:off x="0" y="-69291"/>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pic>
        <p:nvPicPr>
          <p:cNvPr id="6" name="Picture 14">
            <a:extLst>
              <a:ext uri="{FF2B5EF4-FFF2-40B4-BE49-F238E27FC236}">
                <a16:creationId xmlns:a16="http://schemas.microsoft.com/office/drawing/2014/main" id="{164AB57C-F347-FB44-A22A-53745F54FD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2038746" y="4889655"/>
            <a:ext cx="2818032" cy="908546"/>
          </a:xfrm>
          <a:prstGeom prst="rect">
            <a:avLst/>
          </a:prstGeom>
        </p:spPr>
      </p:pic>
      <p:sp>
        <p:nvSpPr>
          <p:cNvPr id="7" name="Title 1">
            <a:extLst>
              <a:ext uri="{FF2B5EF4-FFF2-40B4-BE49-F238E27FC236}">
                <a16:creationId xmlns:a16="http://schemas.microsoft.com/office/drawing/2014/main" id="{99C498FE-E882-4A4D-941E-FE6434158306}"/>
              </a:ext>
            </a:extLst>
          </p:cNvPr>
          <p:cNvSpPr>
            <a:spLocks noGrp="1"/>
          </p:cNvSpPr>
          <p:nvPr>
            <p:ph type="ctrTitle" hasCustomPrompt="1"/>
          </p:nvPr>
        </p:nvSpPr>
        <p:spPr>
          <a:xfrm>
            <a:off x="846322" y="2198639"/>
            <a:ext cx="5202880" cy="1487756"/>
          </a:xfrm>
          <a:prstGeom prst="rect">
            <a:avLst/>
          </a:prstGeom>
        </p:spPr>
        <p:txBody>
          <a:bodyPr anchor="b">
            <a:noAutofit/>
          </a:bodyPr>
          <a:lstStyle>
            <a:lvl1pPr algn="ctr">
              <a:defRPr sz="4400">
                <a:solidFill>
                  <a:schemeClr val="bg1"/>
                </a:solidFill>
              </a:defRPr>
            </a:lvl1pPr>
          </a:lstStyle>
          <a:p>
            <a:r>
              <a:rPr lang="en-US" dirty="0"/>
              <a:t>Click To Edit Master Title Style</a:t>
            </a:r>
          </a:p>
        </p:txBody>
      </p:sp>
      <p:sp>
        <p:nvSpPr>
          <p:cNvPr id="8" name="Subtitle 2">
            <a:extLst>
              <a:ext uri="{FF2B5EF4-FFF2-40B4-BE49-F238E27FC236}">
                <a16:creationId xmlns:a16="http://schemas.microsoft.com/office/drawing/2014/main" id="{C3F1BFD1-18C3-A540-8D55-4997C3E8B692}"/>
              </a:ext>
            </a:extLst>
          </p:cNvPr>
          <p:cNvSpPr>
            <a:spLocks noGrp="1"/>
          </p:cNvSpPr>
          <p:nvPr>
            <p:ph type="subTitle" idx="1"/>
          </p:nvPr>
        </p:nvSpPr>
        <p:spPr>
          <a:xfrm>
            <a:off x="846322" y="3849159"/>
            <a:ext cx="5202880" cy="625846"/>
          </a:xfrm>
          <a:prstGeom prst="rect">
            <a:avLst/>
          </a:prstGeom>
        </p:spPr>
        <p:txBody>
          <a:bodyPr/>
          <a:lstStyle>
            <a:lvl1pPr marL="0" indent="0" algn="ctr">
              <a:buNone/>
              <a:defRPr sz="2400" b="0" i="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 name="Text Placeholder 4">
            <a:extLst>
              <a:ext uri="{FF2B5EF4-FFF2-40B4-BE49-F238E27FC236}">
                <a16:creationId xmlns:a16="http://schemas.microsoft.com/office/drawing/2014/main" id="{6AC69CA2-221D-BC48-98F9-43BE11B0BBD0}"/>
              </a:ext>
            </a:extLst>
          </p:cNvPr>
          <p:cNvSpPr>
            <a:spLocks noGrp="1"/>
          </p:cNvSpPr>
          <p:nvPr>
            <p:ph type="body" sz="quarter" idx="11" hasCustomPrompt="1"/>
          </p:nvPr>
        </p:nvSpPr>
        <p:spPr>
          <a:xfrm>
            <a:off x="2464305" y="649372"/>
            <a:ext cx="1966913" cy="1063682"/>
          </a:xfrm>
          <a:prstGeom prst="rect">
            <a:avLst/>
          </a:prstGeom>
        </p:spPr>
        <p:txBody>
          <a:bodyPr anchor="ctr">
            <a:normAutofit/>
          </a:bodyPr>
          <a:lstStyle>
            <a:lvl1pPr algn="ctr">
              <a:defRPr sz="2000" b="0" i="0">
                <a:solidFill>
                  <a:schemeClr val="bg1"/>
                </a:solidFill>
              </a:defRPr>
            </a:lvl1pPr>
          </a:lstStyle>
          <a:p>
            <a:pPr lvl="0"/>
            <a:r>
              <a:rPr lang="en-US" dirty="0"/>
              <a:t>Insert</a:t>
            </a:r>
            <a:br>
              <a:rPr lang="en-US" dirty="0"/>
            </a:br>
            <a:r>
              <a:rPr lang="en-US" dirty="0"/>
              <a:t>Client Logo</a:t>
            </a:r>
            <a:br>
              <a:rPr lang="en-US" dirty="0"/>
            </a:br>
            <a:r>
              <a:rPr lang="en-US" dirty="0"/>
              <a:t>if applicable</a:t>
            </a:r>
          </a:p>
        </p:txBody>
      </p:sp>
      <p:sp>
        <p:nvSpPr>
          <p:cNvPr id="10" name="Footer Placeholder 5">
            <a:extLst>
              <a:ext uri="{FF2B5EF4-FFF2-40B4-BE49-F238E27FC236}">
                <a16:creationId xmlns:a16="http://schemas.microsoft.com/office/drawing/2014/main" id="{8A69966C-D312-9147-AE20-5224979B631B}"/>
              </a:ext>
            </a:extLst>
          </p:cNvPr>
          <p:cNvSpPr>
            <a:spLocks noGrp="1"/>
          </p:cNvSpPr>
          <p:nvPr>
            <p:ph type="ftr" sz="quarter" idx="10"/>
          </p:nvPr>
        </p:nvSpPr>
        <p:spPr>
          <a:xfrm>
            <a:off x="4871720" y="6455281"/>
            <a:ext cx="2448560" cy="118965"/>
          </a:xfrm>
        </p:spPr>
        <p:txBody>
          <a:bodyPr/>
          <a:lstStyle>
            <a:lvl1pPr algn="ctr">
              <a:defRPr sz="900" b="0" i="0">
                <a:solidFill>
                  <a:schemeClr val="accent6"/>
                </a:solidFill>
                <a:latin typeface="Helvetica Light" panose="020B0403020202020204" pitchFamily="34" charset="0"/>
                <a:cs typeface="Gotham Light" pitchFamily="2" charset="0"/>
              </a:defRPr>
            </a:lvl1pPr>
          </a:lstStyle>
          <a:p>
            <a:r>
              <a:rPr lang="en-US" dirty="0"/>
              <a:t>© Leadership Circle | All Rights Reserved</a:t>
            </a:r>
          </a:p>
        </p:txBody>
      </p:sp>
      <p:pic>
        <p:nvPicPr>
          <p:cNvPr id="3" name="Imagen 2" descr="Un reloj con números romanos&#10;&#10;Descripción generada automáticamente con confianza baja">
            <a:extLst>
              <a:ext uri="{FF2B5EF4-FFF2-40B4-BE49-F238E27FC236}">
                <a16:creationId xmlns:a16="http://schemas.microsoft.com/office/drawing/2014/main" id="{9E9B15BF-3303-0988-1AF4-686373ECAEA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a:stretch/>
        </p:blipFill>
        <p:spPr>
          <a:xfrm>
            <a:off x="6403813" y="-69292"/>
            <a:ext cx="5788188" cy="6779525"/>
          </a:xfrm>
          <a:prstGeom prst="rect">
            <a:avLst/>
          </a:prstGeom>
        </p:spPr>
      </p:pic>
    </p:spTree>
    <p:extLst>
      <p:ext uri="{BB962C8B-B14F-4D97-AF65-F5344CB8AC3E}">
        <p14:creationId xmlns:p14="http://schemas.microsoft.com/office/powerpoint/2010/main" val="275048979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274811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1"/>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solidFill>
                  <a:schemeClr val="tx2"/>
                </a:solidFill>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7" name="Picture 7">
            <a:extLst>
              <a:ext uri="{FF2B5EF4-FFF2-40B4-BE49-F238E27FC236}">
                <a16:creationId xmlns:a16="http://schemas.microsoft.com/office/drawing/2014/main" id="{0FF033C3-2AE4-6943-A628-5903FBF991A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547164190"/>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tx1"/>
        </a:solidFill>
        <a:effectLst/>
      </p:bgPr>
    </p:bg>
    <p:spTree>
      <p:nvGrpSpPr>
        <p:cNvPr id="1" name=""/>
        <p:cNvGrpSpPr/>
        <p:nvPr/>
      </p:nvGrpSpPr>
      <p:grpSpPr>
        <a:xfrm>
          <a:off x="0" y="0"/>
          <a:ext cx="0" cy="0"/>
          <a:chOff x="0" y="0"/>
          <a:chExt cx="0" cy="0"/>
        </a:xfrm>
      </p:grpSpPr>
      <p:pic>
        <p:nvPicPr>
          <p:cNvPr id="10" name="Picture 7">
            <a:extLst>
              <a:ext uri="{FF2B5EF4-FFF2-40B4-BE49-F238E27FC236}">
                <a16:creationId xmlns:a16="http://schemas.microsoft.com/office/drawing/2014/main" id="{7E691599-4015-5D49-858A-9446FAA52B9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Tree>
    <p:extLst>
      <p:ext uri="{BB962C8B-B14F-4D97-AF65-F5344CB8AC3E}">
        <p14:creationId xmlns:p14="http://schemas.microsoft.com/office/powerpoint/2010/main" val="3650191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13E6A3-66D8-0546-AB8D-E000FB218CA9}"/>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5638800"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6" name="Title 1">
            <a:extLst>
              <a:ext uri="{FF2B5EF4-FFF2-40B4-BE49-F238E27FC236}">
                <a16:creationId xmlns:a16="http://schemas.microsoft.com/office/drawing/2014/main" id="{261DF678-65F5-B546-812A-3F2BB7B33B25}"/>
              </a:ext>
            </a:extLst>
          </p:cNvPr>
          <p:cNvSpPr>
            <a:spLocks noGrp="1"/>
          </p:cNvSpPr>
          <p:nvPr>
            <p:ph type="title" hasCustomPrompt="1"/>
          </p:nvPr>
        </p:nvSpPr>
        <p:spPr>
          <a:xfrm>
            <a:off x="6390394" y="510857"/>
            <a:ext cx="5192006"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4" name="Content Placeholder 2">
            <a:extLst>
              <a:ext uri="{FF2B5EF4-FFF2-40B4-BE49-F238E27FC236}">
                <a16:creationId xmlns:a16="http://schemas.microsoft.com/office/drawing/2014/main" id="{EA7A7BF1-FFDC-F54B-9E92-FDD923FB7E27}"/>
              </a:ext>
            </a:extLst>
          </p:cNvPr>
          <p:cNvSpPr>
            <a:spLocks noGrp="1"/>
          </p:cNvSpPr>
          <p:nvPr>
            <p:ph sz="quarter" idx="12"/>
          </p:nvPr>
        </p:nvSpPr>
        <p:spPr>
          <a:xfrm>
            <a:off x="6390392" y="1493838"/>
            <a:ext cx="5192007"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7939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4F8C5E48-59A7-F547-AA18-C766392B3FB8}"/>
              </a:ext>
            </a:extLst>
          </p:cNvPr>
          <p:cNvSpPr>
            <a:spLocks noGrp="1"/>
          </p:cNvSpPr>
          <p:nvPr>
            <p:ph type="title" hasCustomPrompt="1"/>
          </p:nvPr>
        </p:nvSpPr>
        <p:spPr>
          <a:xfrm>
            <a:off x="609600" y="510857"/>
            <a:ext cx="5158139" cy="681355"/>
          </a:xfrm>
          <a:prstGeom prst="rect">
            <a:avLst/>
          </a:prstGeom>
        </p:spPr>
        <p:txBody>
          <a:bodyPr>
            <a:noAutofit/>
          </a:bodyPr>
          <a:lstStyle>
            <a:lvl1pPr algn="l">
              <a:defRPr sz="3200" b="1" i="0">
                <a:solidFill>
                  <a:schemeClr val="accent1"/>
                </a:solidFill>
                <a:latin typeface="Helvetica" pitchFamily="2" charset="0"/>
              </a:defRPr>
            </a:lvl1pPr>
          </a:lstStyle>
          <a:p>
            <a:r>
              <a:rPr lang="en-US" dirty="0"/>
              <a:t>Click To Edit Master Title Style</a:t>
            </a:r>
          </a:p>
        </p:txBody>
      </p:sp>
      <p:pic>
        <p:nvPicPr>
          <p:cNvPr id="10" name="Picture 9" descr="A blue sky with clouds&#10;&#10;Description automatically generated with low confidence">
            <a:extLst>
              <a:ext uri="{FF2B5EF4-FFF2-40B4-BE49-F238E27FC236}">
                <a16:creationId xmlns:a16="http://schemas.microsoft.com/office/drawing/2014/main" id="{72BF2566-32DA-6F4A-80B1-6C156CD2CFA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
          <a:stretch/>
        </p:blipFill>
        <p:spPr>
          <a:xfrm>
            <a:off x="6457949" y="0"/>
            <a:ext cx="5734051"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23110"/>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13" name="Picture 7">
            <a:extLst>
              <a:ext uri="{FF2B5EF4-FFF2-40B4-BE49-F238E27FC236}">
                <a16:creationId xmlns:a16="http://schemas.microsoft.com/office/drawing/2014/main" id="{C84A9F17-AD17-F646-BBC7-210592CEF001}"/>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0867107" y="6350000"/>
            <a:ext cx="1024185" cy="330202"/>
          </a:xfrm>
          <a:prstGeom prst="rect">
            <a:avLst/>
          </a:prstGeom>
        </p:spPr>
      </p:pic>
      <p:sp>
        <p:nvSpPr>
          <p:cNvPr id="14" name="Content Placeholder 2">
            <a:extLst>
              <a:ext uri="{FF2B5EF4-FFF2-40B4-BE49-F238E27FC236}">
                <a16:creationId xmlns:a16="http://schemas.microsoft.com/office/drawing/2014/main" id="{161FB1F3-5434-5E41-9BE3-97FDF8F1F052}"/>
              </a:ext>
            </a:extLst>
          </p:cNvPr>
          <p:cNvSpPr>
            <a:spLocks noGrp="1"/>
          </p:cNvSpPr>
          <p:nvPr>
            <p:ph sz="quarter" idx="12"/>
          </p:nvPr>
        </p:nvSpPr>
        <p:spPr>
          <a:xfrm>
            <a:off x="609600" y="1493838"/>
            <a:ext cx="5158139"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9266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4D3E002E-4BC0-554C-8DDD-98A45BFC48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7058" y="5103906"/>
            <a:ext cx="8203096" cy="1754094"/>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3" name="Text Placeholder 2">
            <a:extLst>
              <a:ext uri="{FF2B5EF4-FFF2-40B4-BE49-F238E27FC236}">
                <a16:creationId xmlns:a16="http://schemas.microsoft.com/office/drawing/2014/main" id="{ECBC6BF7-87B8-A342-9F45-5606F0F59673}"/>
              </a:ext>
            </a:extLst>
          </p:cNvPr>
          <p:cNvSpPr>
            <a:spLocks noGrp="1"/>
          </p:cNvSpPr>
          <p:nvPr>
            <p:ph type="body" sz="quarter" idx="14" hasCustomPrompt="1"/>
          </p:nvPr>
        </p:nvSpPr>
        <p:spPr>
          <a:xfrm>
            <a:off x="8710153" y="5103813"/>
            <a:ext cx="2948447" cy="1593850"/>
          </a:xfrm>
          <a:prstGeom prst="rect">
            <a:avLst/>
          </a:prstGeom>
        </p:spPr>
        <p:txBody>
          <a:bodyPr anchor="ctr">
            <a:normAutofit/>
          </a:bodyPr>
          <a:lstStyle>
            <a:lvl1pPr algn="ctr">
              <a:defRPr sz="1800" b="0" i="0">
                <a:solidFill>
                  <a:schemeClr val="accent2"/>
                </a:solidFill>
                <a:latin typeface="Helvetica Bold Oblique" pitchFamily="2" charset="0"/>
              </a:defRPr>
            </a:lvl1pPr>
          </a:lstStyle>
          <a:p>
            <a:pPr lvl="0"/>
            <a:r>
              <a:rPr lang="en-US" dirty="0"/>
              <a:t>“A small quote about leadership or the like maybe?”</a:t>
            </a:r>
          </a:p>
        </p:txBody>
      </p:sp>
      <p:sp>
        <p:nvSpPr>
          <p:cNvPr id="16" name="Title 1">
            <a:extLst>
              <a:ext uri="{FF2B5EF4-FFF2-40B4-BE49-F238E27FC236}">
                <a16:creationId xmlns:a16="http://schemas.microsoft.com/office/drawing/2014/main" id="{D5C46FB8-EABD-C543-A1BD-9B12BCF24E02}"/>
              </a:ext>
            </a:extLst>
          </p:cNvPr>
          <p:cNvSpPr>
            <a:spLocks noGrp="1"/>
          </p:cNvSpPr>
          <p:nvPr>
            <p:ph type="title" hasCustomPrompt="1"/>
          </p:nvPr>
        </p:nvSpPr>
        <p:spPr>
          <a:xfrm>
            <a:off x="507058" y="510857"/>
            <a:ext cx="11151542"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15" name="Content Placeholder 2">
            <a:extLst>
              <a:ext uri="{FF2B5EF4-FFF2-40B4-BE49-F238E27FC236}">
                <a16:creationId xmlns:a16="http://schemas.microsoft.com/office/drawing/2014/main" id="{889A3ABD-83D2-804F-976D-A14F9CBC2155}"/>
              </a:ext>
            </a:extLst>
          </p:cNvPr>
          <p:cNvSpPr>
            <a:spLocks noGrp="1"/>
          </p:cNvSpPr>
          <p:nvPr>
            <p:ph sz="quarter" idx="12"/>
          </p:nvPr>
        </p:nvSpPr>
        <p:spPr>
          <a:xfrm>
            <a:off x="508000" y="1392238"/>
            <a:ext cx="11176000" cy="3291522"/>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9410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tx2"/>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863944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5E90CF9-DC14-2343-B789-B10935D41104}"/>
              </a:ext>
            </a:extLst>
          </p:cNvPr>
          <p:cNvSpPr/>
          <p:nvPr userDrawn="1"/>
        </p:nvSpPr>
        <p:spPr>
          <a:xfrm>
            <a:off x="2904" y="0"/>
            <a:ext cx="12189096"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0" name="Picture 4">
            <a:extLst>
              <a:ext uri="{FF2B5EF4-FFF2-40B4-BE49-F238E27FC236}">
                <a16:creationId xmlns:a16="http://schemas.microsoft.com/office/drawing/2014/main" id="{8ECFAE62-C5C8-9A4A-BDF2-D4D1655563EA}"/>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15" name="Picture 7">
            <a:extLst>
              <a:ext uri="{FF2B5EF4-FFF2-40B4-BE49-F238E27FC236}">
                <a16:creationId xmlns:a16="http://schemas.microsoft.com/office/drawing/2014/main" id="{2AAE522A-C44B-7F41-AF04-CC3AF93A15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2" name="Title 1">
            <a:extLst>
              <a:ext uri="{FF2B5EF4-FFF2-40B4-BE49-F238E27FC236}">
                <a16:creationId xmlns:a16="http://schemas.microsoft.com/office/drawing/2014/main" id="{B113A0E0-BF2F-D240-81AE-941EE270C6B6}"/>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accent3"/>
                </a:solidFill>
                <a:latin typeface="Helvetica" pitchFamily="2" charset="0"/>
              </a:defRPr>
            </a:lvl1pPr>
          </a:lstStyle>
          <a:p>
            <a:r>
              <a:rPr lang="en-US" dirty="0"/>
              <a:t>CLICK TO EDIT MASTER TITLE STYLE</a:t>
            </a:r>
          </a:p>
        </p:txBody>
      </p:sp>
      <p:pic>
        <p:nvPicPr>
          <p:cNvPr id="8" name="Picture 11">
            <a:extLst>
              <a:ext uri="{FF2B5EF4-FFF2-40B4-BE49-F238E27FC236}">
                <a16:creationId xmlns:a16="http://schemas.microsoft.com/office/drawing/2014/main" id="{9090716E-695B-9D4A-8932-390F80BBDB7C}"/>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30FF636-0D0B-0243-AD00-4965F470FF2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11" name="Footer Placeholder 5">
            <a:extLst>
              <a:ext uri="{FF2B5EF4-FFF2-40B4-BE49-F238E27FC236}">
                <a16:creationId xmlns:a16="http://schemas.microsoft.com/office/drawing/2014/main" id="{3E511619-F03C-8740-ADF4-05FE01CF47A8}"/>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10130890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0ED0DF5-4736-784F-A4A8-ABA0CD5A8883}"/>
              </a:ext>
            </a:extLst>
          </p:cNvPr>
          <p:cNvSpPr/>
          <p:nvPr userDrawn="1"/>
        </p:nvSpPr>
        <p:spPr>
          <a:xfrm>
            <a:off x="2904" y="0"/>
            <a:ext cx="1218909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solidFill>
                <a:schemeClr val="accent2"/>
              </a:solidFill>
              <a:latin typeface="Helvetica Light" panose="020B0403020202020204" pitchFamily="34" charset="0"/>
            </a:endParaRPr>
          </a:p>
        </p:txBody>
      </p:sp>
      <p:pic>
        <p:nvPicPr>
          <p:cNvPr id="13" name="Picture 4">
            <a:extLst>
              <a:ext uri="{FF2B5EF4-FFF2-40B4-BE49-F238E27FC236}">
                <a16:creationId xmlns:a16="http://schemas.microsoft.com/office/drawing/2014/main" id="{80ACBF66-9084-954A-AAA4-B59957DC9543}"/>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2" r="3" b="27191"/>
          <a:stretch/>
        </p:blipFill>
        <p:spPr>
          <a:xfrm>
            <a:off x="2904" y="0"/>
            <a:ext cx="12189096" cy="6858000"/>
          </a:xfrm>
          <a:prstGeom prst="rect">
            <a:avLst/>
          </a:prstGeom>
        </p:spPr>
      </p:pic>
      <p:pic>
        <p:nvPicPr>
          <p:cNvPr id="16" name="Picture 7">
            <a:extLst>
              <a:ext uri="{FF2B5EF4-FFF2-40B4-BE49-F238E27FC236}">
                <a16:creationId xmlns:a16="http://schemas.microsoft.com/office/drawing/2014/main" id="{37F6F783-C793-0442-B7B8-E26EB44BF1E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5" cy="330202"/>
          </a:xfrm>
          <a:prstGeom prst="rect">
            <a:avLst/>
          </a:prstGeom>
        </p:spPr>
      </p:pic>
      <p:sp>
        <p:nvSpPr>
          <p:cNvPr id="17" name="Title 1">
            <a:extLst>
              <a:ext uri="{FF2B5EF4-FFF2-40B4-BE49-F238E27FC236}">
                <a16:creationId xmlns:a16="http://schemas.microsoft.com/office/drawing/2014/main" id="{9B345F00-4F59-8742-A54C-573B528D046F}"/>
              </a:ext>
            </a:extLst>
          </p:cNvPr>
          <p:cNvSpPr>
            <a:spLocks noGrp="1"/>
          </p:cNvSpPr>
          <p:nvPr>
            <p:ph type="title" hasCustomPrompt="1"/>
          </p:nvPr>
        </p:nvSpPr>
        <p:spPr>
          <a:xfrm>
            <a:off x="831850" y="1997030"/>
            <a:ext cx="7082790" cy="2852737"/>
          </a:xfrm>
          <a:prstGeom prst="rect">
            <a:avLst/>
          </a:prstGeom>
        </p:spPr>
        <p:txBody>
          <a:bodyPr anchor="ctr">
            <a:normAutofit/>
          </a:bodyPr>
          <a:lstStyle>
            <a:lvl1pPr algn="l">
              <a:defRPr sz="4400" b="1" i="0">
                <a:solidFill>
                  <a:schemeClr val="bg1"/>
                </a:solidFill>
                <a:latin typeface="Helvetica" pitchFamily="2" charset="0"/>
              </a:defRPr>
            </a:lvl1pPr>
          </a:lstStyle>
          <a:p>
            <a:r>
              <a:rPr lang="en-US" dirty="0"/>
              <a:t>CLICK TO EDIT MASTER TITLE STYLE</a:t>
            </a:r>
          </a:p>
        </p:txBody>
      </p:sp>
      <p:pic>
        <p:nvPicPr>
          <p:cNvPr id="18" name="Picture 11">
            <a:extLst>
              <a:ext uri="{FF2B5EF4-FFF2-40B4-BE49-F238E27FC236}">
                <a16:creationId xmlns:a16="http://schemas.microsoft.com/office/drawing/2014/main" id="{6F4D3938-F1A5-1248-80A7-8E7C19EA91B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927725" y="6332319"/>
            <a:ext cx="336550" cy="336550"/>
          </a:xfrm>
          <a:prstGeom prst="rect">
            <a:avLst/>
          </a:prstGeom>
        </p:spPr>
      </p:pic>
      <p:sp>
        <p:nvSpPr>
          <p:cNvPr id="19" name="Slide Number Placeholder 6">
            <a:extLst>
              <a:ext uri="{FF2B5EF4-FFF2-40B4-BE49-F238E27FC236}">
                <a16:creationId xmlns:a16="http://schemas.microsoft.com/office/drawing/2014/main" id="{B4D746AA-7878-8A4E-B471-15CAD638E2FD}"/>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sp>
        <p:nvSpPr>
          <p:cNvPr id="20" name="Footer Placeholder 5">
            <a:extLst>
              <a:ext uri="{FF2B5EF4-FFF2-40B4-BE49-F238E27FC236}">
                <a16:creationId xmlns:a16="http://schemas.microsoft.com/office/drawing/2014/main" id="{61361394-D3AE-9C48-B132-29E059A6609D}"/>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353937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B966BDD-6986-7C44-A225-BD80610B01C7}"/>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4">
            <a:extLst>
              <a:ext uri="{FF2B5EF4-FFF2-40B4-BE49-F238E27FC236}">
                <a16:creationId xmlns:a16="http://schemas.microsoft.com/office/drawing/2014/main" id="{892DFA70-D97F-3D47-B964-3419F5EF2BF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7453727" y="2846280"/>
            <a:ext cx="3614839" cy="1165440"/>
          </a:xfrm>
          <a:prstGeom prst="rect">
            <a:avLst/>
          </a:prstGeom>
        </p:spPr>
      </p:pic>
      <p:sp>
        <p:nvSpPr>
          <p:cNvPr id="7" name="Title 1">
            <a:extLst>
              <a:ext uri="{FF2B5EF4-FFF2-40B4-BE49-F238E27FC236}">
                <a16:creationId xmlns:a16="http://schemas.microsoft.com/office/drawing/2014/main" id="{FB503B3D-7353-164B-8842-88FB3C935A40}"/>
              </a:ext>
            </a:extLst>
          </p:cNvPr>
          <p:cNvSpPr>
            <a:spLocks noGrp="1"/>
          </p:cNvSpPr>
          <p:nvPr>
            <p:ph type="ctrTitle" hasCustomPrompt="1"/>
          </p:nvPr>
        </p:nvSpPr>
        <p:spPr>
          <a:xfrm>
            <a:off x="676862" y="2198639"/>
            <a:ext cx="4740275" cy="1487756"/>
          </a:xfrm>
          <a:prstGeom prst="rect">
            <a:avLst/>
          </a:prstGeom>
        </p:spPr>
        <p:txBody>
          <a:bodyPr anchor="b">
            <a:normAutofit/>
          </a:bodyPr>
          <a:lstStyle>
            <a:lvl1pPr algn="ctr">
              <a:defRPr sz="4400"/>
            </a:lvl1pPr>
          </a:lstStyle>
          <a:p>
            <a:r>
              <a:rPr lang="en-US" dirty="0"/>
              <a:t>Click To Edit Master Title Style</a:t>
            </a:r>
          </a:p>
        </p:txBody>
      </p:sp>
      <p:sp>
        <p:nvSpPr>
          <p:cNvPr id="8" name="Subtitle 2">
            <a:extLst>
              <a:ext uri="{FF2B5EF4-FFF2-40B4-BE49-F238E27FC236}">
                <a16:creationId xmlns:a16="http://schemas.microsoft.com/office/drawing/2014/main" id="{01EC01E7-9F9F-454A-B9EE-6D3C7777D93A}"/>
              </a:ext>
            </a:extLst>
          </p:cNvPr>
          <p:cNvSpPr>
            <a:spLocks noGrp="1"/>
          </p:cNvSpPr>
          <p:nvPr>
            <p:ph type="subTitle" idx="1"/>
          </p:nvPr>
        </p:nvSpPr>
        <p:spPr>
          <a:xfrm>
            <a:off x="676862" y="3829196"/>
            <a:ext cx="4740275" cy="868680"/>
          </a:xfrm>
          <a:prstGeom prst="rect">
            <a:avLst/>
          </a:prstGeom>
        </p:spPr>
        <p:txBody>
          <a:bodyPr/>
          <a:lstStyle>
            <a:lvl1pPr marL="0" indent="0" algn="ctr">
              <a:buNone/>
              <a:defRPr sz="2400" b="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Footer Placeholder 5">
            <a:extLst>
              <a:ext uri="{FF2B5EF4-FFF2-40B4-BE49-F238E27FC236}">
                <a16:creationId xmlns:a16="http://schemas.microsoft.com/office/drawing/2014/main" id="{8F0F308E-5DBA-0545-A536-B46647287A59}"/>
              </a:ext>
            </a:extLst>
          </p:cNvPr>
          <p:cNvSpPr>
            <a:spLocks noGrp="1"/>
          </p:cNvSpPr>
          <p:nvPr>
            <p:ph type="ftr" sz="quarter" idx="10"/>
          </p:nvPr>
        </p:nvSpPr>
        <p:spPr>
          <a:xfrm>
            <a:off x="1822719" y="5472967"/>
            <a:ext cx="2448560" cy="118965"/>
          </a:xfrm>
        </p:spPr>
        <p:txBody>
          <a:bodyPr/>
          <a:lstStyle>
            <a:lvl1pPr algn="ctr">
              <a:defRPr sz="9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1" name="Text Placeholder 4">
            <a:extLst>
              <a:ext uri="{FF2B5EF4-FFF2-40B4-BE49-F238E27FC236}">
                <a16:creationId xmlns:a16="http://schemas.microsoft.com/office/drawing/2014/main" id="{FF9C8522-1E02-DB46-A6FE-4F2780C02531}"/>
              </a:ext>
            </a:extLst>
          </p:cNvPr>
          <p:cNvSpPr>
            <a:spLocks noGrp="1"/>
          </p:cNvSpPr>
          <p:nvPr>
            <p:ph type="body" sz="quarter" idx="11" hasCustomPrompt="1"/>
          </p:nvPr>
        </p:nvSpPr>
        <p:spPr>
          <a:xfrm>
            <a:off x="2063542" y="649372"/>
            <a:ext cx="1966913" cy="1063682"/>
          </a:xfrm>
          <a:prstGeom prst="rect">
            <a:avLst/>
          </a:prstGeom>
        </p:spPr>
        <p:txBody>
          <a:bodyPr anchor="ctr">
            <a:normAutofit/>
          </a:bodyPr>
          <a:lstStyle>
            <a:lvl1pPr algn="ctr">
              <a:defRPr sz="2000" b="0" i="0"/>
            </a:lvl1pPr>
          </a:lstStyle>
          <a:p>
            <a:pPr lvl="0"/>
            <a:r>
              <a:rPr lang="en-US" dirty="0"/>
              <a:t>Insert</a:t>
            </a:r>
            <a:br>
              <a:rPr lang="en-US" dirty="0"/>
            </a:br>
            <a:r>
              <a:rPr lang="en-US" dirty="0"/>
              <a:t>Client Logo</a:t>
            </a:r>
            <a:br>
              <a:rPr lang="en-US" dirty="0"/>
            </a:br>
            <a:r>
              <a:rPr lang="en-US" dirty="0"/>
              <a:t>if applicable</a:t>
            </a:r>
          </a:p>
        </p:txBody>
      </p:sp>
    </p:spTree>
    <p:extLst>
      <p:ext uri="{BB962C8B-B14F-4D97-AF65-F5344CB8AC3E}">
        <p14:creationId xmlns:p14="http://schemas.microsoft.com/office/powerpoint/2010/main" val="1796085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Donut 11">
            <a:extLst>
              <a:ext uri="{FF2B5EF4-FFF2-40B4-BE49-F238E27FC236}">
                <a16:creationId xmlns:a16="http://schemas.microsoft.com/office/drawing/2014/main" id="{B37AF37B-B498-B741-AFA0-F49B4056BFCB}"/>
              </a:ext>
            </a:extLst>
          </p:cNvPr>
          <p:cNvSpPr/>
          <p:nvPr userDrawn="1"/>
        </p:nvSpPr>
        <p:spPr>
          <a:xfrm>
            <a:off x="-640080" y="-656263"/>
            <a:ext cx="3535680" cy="3535680"/>
          </a:xfrm>
          <a:prstGeom prst="donut">
            <a:avLst>
              <a:gd name="adj" fmla="val 10692"/>
            </a:avLst>
          </a:prstGeom>
          <a:solidFill>
            <a:schemeClr val="accent2">
              <a:alpha val="2992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tx1"/>
              </a:solidFill>
              <a:latin typeface="Helvetica" pitchFamily="2" charset="0"/>
            </a:endParaRPr>
          </a:p>
        </p:txBody>
      </p:sp>
      <p:sp>
        <p:nvSpPr>
          <p:cNvPr id="13" name="Title 1">
            <a:extLst>
              <a:ext uri="{FF2B5EF4-FFF2-40B4-BE49-F238E27FC236}">
                <a16:creationId xmlns:a16="http://schemas.microsoft.com/office/drawing/2014/main" id="{896B1EBB-713E-554B-8C63-74C5982AB4DB}"/>
              </a:ext>
            </a:extLst>
          </p:cNvPr>
          <p:cNvSpPr>
            <a:spLocks noGrp="1"/>
          </p:cNvSpPr>
          <p:nvPr>
            <p:ph type="title" hasCustomPrompt="1"/>
          </p:nvPr>
        </p:nvSpPr>
        <p:spPr>
          <a:xfrm>
            <a:off x="609600" y="510857"/>
            <a:ext cx="10972800" cy="681355"/>
          </a:xfrm>
          <a:prstGeom prst="rect">
            <a:avLst/>
          </a:prstGeom>
        </p:spPr>
        <p:txBody>
          <a:bodyPr>
            <a:noAutofit/>
          </a:bodyPr>
          <a:lstStyle>
            <a:lvl1pPr algn="l">
              <a:defRPr sz="3200" b="1" i="0">
                <a:solidFill>
                  <a:schemeClr val="accent3"/>
                </a:solidFill>
                <a:latin typeface="Helvetica" pitchFamily="2"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301817A-89A7-2344-A511-E195A0842622}"/>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88646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BD067384-2C8E-0740-A898-BDA78E6B9ECB}"/>
              </a:ext>
            </a:extLst>
          </p:cNvPr>
          <p:cNvSpPr>
            <a:spLocks noGrp="1"/>
          </p:cNvSpPr>
          <p:nvPr>
            <p:ph type="title"/>
          </p:nvPr>
        </p:nvSpPr>
        <p:spPr>
          <a:xfrm>
            <a:off x="609600" y="510857"/>
            <a:ext cx="7890933" cy="681355"/>
          </a:xfrm>
          <a:prstGeom prst="rect">
            <a:avLst/>
          </a:prstGeom>
        </p:spPr>
        <p:txBody>
          <a:bodyPr>
            <a:noAutofit/>
          </a:bodyPr>
          <a:lstStyle>
            <a:lvl1pPr algn="l">
              <a:defRPr sz="3200" b="1" i="0">
                <a:solidFill>
                  <a:schemeClr val="accent2"/>
                </a:solidFill>
                <a:latin typeface="Helvetica" pitchFamily="2" charset="0"/>
              </a:defRPr>
            </a:lvl1pPr>
          </a:lstStyle>
          <a:p>
            <a:r>
              <a:rPr lang="en-US" dirty="0"/>
              <a:t>Click to edit Master title style</a:t>
            </a:r>
          </a:p>
        </p:txBody>
      </p:sp>
      <p:pic>
        <p:nvPicPr>
          <p:cNvPr id="17" name="Picture 4">
            <a:extLst>
              <a:ext uri="{FF2B5EF4-FFF2-40B4-BE49-F238E27FC236}">
                <a16:creationId xmlns:a16="http://schemas.microsoft.com/office/drawing/2014/main" id="{2D8BD7CF-0E7C-1641-8BF2-E11173EFCAED}"/>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2334"/>
          <a:stretch/>
        </p:blipFill>
        <p:spPr>
          <a:xfrm>
            <a:off x="8846288" y="0"/>
            <a:ext cx="3342808" cy="6858000"/>
          </a:xfrm>
          <a:prstGeom prst="rect">
            <a:avLst/>
          </a:prstGeom>
        </p:spPr>
      </p:pic>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4" name="Content Placeholder 2">
            <a:extLst>
              <a:ext uri="{FF2B5EF4-FFF2-40B4-BE49-F238E27FC236}">
                <a16:creationId xmlns:a16="http://schemas.microsoft.com/office/drawing/2014/main" id="{4C1A3498-8BE9-DB4A-AE41-1AE74DFB5061}"/>
              </a:ext>
            </a:extLst>
          </p:cNvPr>
          <p:cNvSpPr>
            <a:spLocks noGrp="1"/>
          </p:cNvSpPr>
          <p:nvPr>
            <p:ph sz="quarter" idx="12"/>
          </p:nvPr>
        </p:nvSpPr>
        <p:spPr>
          <a:xfrm>
            <a:off x="609600" y="1493838"/>
            <a:ext cx="7890933"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147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88BEC5D3-CC86-4840-B03C-53B80C6D66BA}"/>
              </a:ext>
            </a:extLst>
          </p:cNvPr>
          <p:cNvPicPr>
            <a:picLocks noChangeAspect="1"/>
          </p:cNvPicPr>
          <p:nvPr userDrawn="1"/>
        </p:nvPicPr>
        <p:blipFill rotWithShape="1">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t="-937" r="35719" b="64779"/>
          <a:stretch/>
        </p:blipFill>
        <p:spPr>
          <a:xfrm>
            <a:off x="0" y="0"/>
            <a:ext cx="12192000" cy="6858000"/>
          </a:xfrm>
          <a:prstGeom prst="rect">
            <a:avLst/>
          </a:prstGeom>
        </p:spPr>
      </p:pic>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tx2"/>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1612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13" name="Picture 11">
            <a:extLst>
              <a:ext uri="{FF2B5EF4-FFF2-40B4-BE49-F238E27FC236}">
                <a16:creationId xmlns:a16="http://schemas.microsoft.com/office/drawing/2014/main" id="{E97F4B38-9846-0E4E-9D9C-1CF3B063B5C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4" name="Slide Number Placeholder 6">
            <a:extLst>
              <a:ext uri="{FF2B5EF4-FFF2-40B4-BE49-F238E27FC236}">
                <a16:creationId xmlns:a16="http://schemas.microsoft.com/office/drawing/2014/main" id="{F6A4E062-851D-3C4B-9945-E632D9272BF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8" name="Picture 7">
            <a:extLst>
              <a:ext uri="{FF2B5EF4-FFF2-40B4-BE49-F238E27FC236}">
                <a16:creationId xmlns:a16="http://schemas.microsoft.com/office/drawing/2014/main" id="{7FE0139E-DCFD-5447-B9D5-C07F8ADAC0D5}"/>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9" name="Footer Placeholder 5">
            <a:extLst>
              <a:ext uri="{FF2B5EF4-FFF2-40B4-BE49-F238E27FC236}">
                <a16:creationId xmlns:a16="http://schemas.microsoft.com/office/drawing/2014/main" id="{0DDDD7B5-D527-C743-8E7E-BA564A9D422A}"/>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20" name="Title 1">
            <a:extLst>
              <a:ext uri="{FF2B5EF4-FFF2-40B4-BE49-F238E27FC236}">
                <a16:creationId xmlns:a16="http://schemas.microsoft.com/office/drawing/2014/main" id="{2D355A23-ACCC-8C40-A26D-8E61156CC636}"/>
              </a:ext>
            </a:extLst>
          </p:cNvPr>
          <p:cNvSpPr>
            <a:spLocks noGrp="1"/>
          </p:cNvSpPr>
          <p:nvPr>
            <p:ph type="title"/>
          </p:nvPr>
        </p:nvSpPr>
        <p:spPr>
          <a:xfrm>
            <a:off x="609600" y="510857"/>
            <a:ext cx="10972800" cy="681355"/>
          </a:xfrm>
          <a:prstGeom prst="rect">
            <a:avLst/>
          </a:prstGeom>
        </p:spPr>
        <p:txBody>
          <a:bodyPr>
            <a:noAutofit/>
          </a:bodyPr>
          <a:lstStyle>
            <a:lvl1pPr algn="l">
              <a:defRPr sz="3200" b="1">
                <a:solidFill>
                  <a:schemeClr val="accent5"/>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6198F029-9320-8C43-8E0E-12B2D328E6EF}"/>
              </a:ext>
            </a:extLst>
          </p:cNvPr>
          <p:cNvSpPr>
            <a:spLocks noGrp="1"/>
          </p:cNvSpPr>
          <p:nvPr>
            <p:ph sz="quarter" idx="12"/>
          </p:nvPr>
        </p:nvSpPr>
        <p:spPr>
          <a:xfrm>
            <a:off x="609600" y="1493838"/>
            <a:ext cx="10972800"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4134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F568BA-9E22-BD46-B3C8-01C4A040F851}"/>
              </a:ext>
            </a:extLst>
          </p:cNvPr>
          <p:cNvSpPr/>
          <p:nvPr userDrawn="1"/>
        </p:nvSpPr>
        <p:spPr>
          <a:xfrm>
            <a:off x="0" y="0"/>
            <a:ext cx="384048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9D100D9-68EA-5D4F-9A5A-50B5421B81B4}"/>
              </a:ext>
            </a:extLst>
          </p:cNvPr>
          <p:cNvSpPr>
            <a:spLocks noGrp="1"/>
          </p:cNvSpPr>
          <p:nvPr>
            <p:ph type="title"/>
          </p:nvPr>
        </p:nvSpPr>
        <p:spPr>
          <a:xfrm>
            <a:off x="4216400" y="510857"/>
            <a:ext cx="7552268" cy="681355"/>
          </a:xfrm>
          <a:prstGeom prst="rect">
            <a:avLst/>
          </a:prstGeom>
        </p:spPr>
        <p:txBody>
          <a:bodyPr>
            <a:noAutofit/>
          </a:bodyPr>
          <a:lstStyle>
            <a:lvl1pPr algn="l">
              <a:defRPr sz="3200" b="1"/>
            </a:lvl1pPr>
          </a:lstStyle>
          <a:p>
            <a:r>
              <a:rPr lang="en-US" dirty="0"/>
              <a:t>Click to edit Master title style</a:t>
            </a:r>
          </a:p>
        </p:txBody>
      </p:sp>
      <p:pic>
        <p:nvPicPr>
          <p:cNvPr id="15" name="Picture 11">
            <a:extLst>
              <a:ext uri="{FF2B5EF4-FFF2-40B4-BE49-F238E27FC236}">
                <a16:creationId xmlns:a16="http://schemas.microsoft.com/office/drawing/2014/main" id="{E0D51C99-FE3B-4242-926C-07AC9B1D575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16" name="Slide Number Placeholder 6">
            <a:extLst>
              <a:ext uri="{FF2B5EF4-FFF2-40B4-BE49-F238E27FC236}">
                <a16:creationId xmlns:a16="http://schemas.microsoft.com/office/drawing/2014/main" id="{0FE4575F-B809-634E-BD26-79B5EB588B8B}"/>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7" name="Picture 7">
            <a:extLst>
              <a:ext uri="{FF2B5EF4-FFF2-40B4-BE49-F238E27FC236}">
                <a16:creationId xmlns:a16="http://schemas.microsoft.com/office/drawing/2014/main" id="{E6590398-5CB5-8B49-9138-40AA97EACECC}"/>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22" name="Footer Placeholder 5">
            <a:extLst>
              <a:ext uri="{FF2B5EF4-FFF2-40B4-BE49-F238E27FC236}">
                <a16:creationId xmlns:a16="http://schemas.microsoft.com/office/drawing/2014/main" id="{1C315B76-B53A-D742-8C13-7B657BBF81AF}"/>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pic>
        <p:nvPicPr>
          <p:cNvPr id="23" name="Graphic 22">
            <a:extLst>
              <a:ext uri="{FF2B5EF4-FFF2-40B4-BE49-F238E27FC236}">
                <a16:creationId xmlns:a16="http://schemas.microsoft.com/office/drawing/2014/main" id="{43F52A56-B6E4-AF46-B09D-EA427CF8DE54}"/>
              </a:ext>
            </a:extLst>
          </p:cNvPr>
          <p:cNvPicPr>
            <a:picLocks noChangeAspect="1"/>
          </p:cNvPicPr>
          <p:nvPr userDrawn="1"/>
        </p:nvPicPr>
        <p:blipFill rotWithShape="1">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l="40218" t="-963" r="40218" b="66037"/>
          <a:stretch/>
        </p:blipFill>
        <p:spPr>
          <a:xfrm>
            <a:off x="-1" y="0"/>
            <a:ext cx="3840480" cy="6858000"/>
          </a:xfrm>
          <a:prstGeom prst="rect">
            <a:avLst/>
          </a:prstGeom>
        </p:spPr>
      </p:pic>
      <p:sp>
        <p:nvSpPr>
          <p:cNvPr id="13" name="Content Placeholder 2">
            <a:extLst>
              <a:ext uri="{FF2B5EF4-FFF2-40B4-BE49-F238E27FC236}">
                <a16:creationId xmlns:a16="http://schemas.microsoft.com/office/drawing/2014/main" id="{A6ACA22B-5219-F646-9CBC-E88B535B7382}"/>
              </a:ext>
            </a:extLst>
          </p:cNvPr>
          <p:cNvSpPr>
            <a:spLocks noGrp="1"/>
          </p:cNvSpPr>
          <p:nvPr>
            <p:ph sz="quarter" idx="12"/>
          </p:nvPr>
        </p:nvSpPr>
        <p:spPr>
          <a:xfrm>
            <a:off x="4216400" y="1493838"/>
            <a:ext cx="7552268" cy="4541837"/>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56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DFE8-D5D9-9E47-B2CE-9ED04F08B614}"/>
              </a:ext>
            </a:extLst>
          </p:cNvPr>
          <p:cNvSpPr>
            <a:spLocks noGrp="1"/>
          </p:cNvSpPr>
          <p:nvPr>
            <p:ph type="title"/>
          </p:nvPr>
        </p:nvSpPr>
        <p:spPr>
          <a:xfrm>
            <a:off x="609600" y="510857"/>
            <a:ext cx="6393366" cy="681355"/>
          </a:xfrm>
          <a:prstGeom prst="rect">
            <a:avLst/>
          </a:prstGeom>
        </p:spPr>
        <p:txBody>
          <a:bodyPr>
            <a:noAutofit/>
          </a:bodyPr>
          <a:lstStyle>
            <a:lvl1pPr algn="l">
              <a:defRPr sz="3200" b="1"/>
            </a:lvl1pPr>
          </a:lstStyle>
          <a:p>
            <a:r>
              <a:rPr lang="en-US" dirty="0"/>
              <a:t>Click to edit Master title style</a:t>
            </a:r>
          </a:p>
        </p:txBody>
      </p:sp>
      <p:pic>
        <p:nvPicPr>
          <p:cNvPr id="8" name="Picture 11">
            <a:extLst>
              <a:ext uri="{FF2B5EF4-FFF2-40B4-BE49-F238E27FC236}">
                <a16:creationId xmlns:a16="http://schemas.microsoft.com/office/drawing/2014/main" id="{FA3E043C-112B-834F-B302-2B28F06C468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549A007F-5685-8641-83F8-DA529BED90A2}"/>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31496A3-17B9-454C-8E5E-F98AD7BDA779}"/>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8DF4126E-F387-9A46-9B38-A61C2617E4DE}"/>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
        <p:nvSpPr>
          <p:cNvPr id="12" name="Picture Placeholder 2">
            <a:extLst>
              <a:ext uri="{FF2B5EF4-FFF2-40B4-BE49-F238E27FC236}">
                <a16:creationId xmlns:a16="http://schemas.microsoft.com/office/drawing/2014/main" id="{8B339F99-9A22-E145-981D-474E8532F41F}"/>
              </a:ext>
            </a:extLst>
          </p:cNvPr>
          <p:cNvSpPr>
            <a:spLocks noGrp="1"/>
          </p:cNvSpPr>
          <p:nvPr>
            <p:ph type="pic" idx="12"/>
          </p:nvPr>
        </p:nvSpPr>
        <p:spPr>
          <a:xfrm>
            <a:off x="7170233" y="510857"/>
            <a:ext cx="4721059" cy="5662139"/>
          </a:xfrm>
          <a:prstGeom prst="rect">
            <a:avLst/>
          </a:prstGeom>
        </p:spPr>
        <p:txBody>
          <a:bodyPr/>
          <a:lstStyle>
            <a:lvl1pPr marL="0" indent="0">
              <a:buNone/>
              <a:defRPr sz="3200" b="0" i="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5" name="Content Placeholder 2">
            <a:extLst>
              <a:ext uri="{FF2B5EF4-FFF2-40B4-BE49-F238E27FC236}">
                <a16:creationId xmlns:a16="http://schemas.microsoft.com/office/drawing/2014/main" id="{25C9E06A-CE98-464C-B90C-8683E7DF9D92}"/>
              </a:ext>
            </a:extLst>
          </p:cNvPr>
          <p:cNvSpPr>
            <a:spLocks noGrp="1"/>
          </p:cNvSpPr>
          <p:nvPr>
            <p:ph sz="quarter" idx="13"/>
          </p:nvPr>
        </p:nvSpPr>
        <p:spPr>
          <a:xfrm>
            <a:off x="609600" y="1493838"/>
            <a:ext cx="6393366" cy="4679158"/>
          </a:xfrm>
          <a:prstGeom prst="rect">
            <a:avLst/>
          </a:prstGeom>
        </p:spPr>
        <p:txBody>
          <a:bodyPr/>
          <a:lstStyle>
            <a:lvl1pPr marL="342900" indent="-342900">
              <a:spcAft>
                <a:spcPts val="1200"/>
              </a:spcAft>
              <a:buFont typeface="Arial" panose="020B0604020202020204" pitchFamily="34" charset="0"/>
              <a:buChar char="•"/>
              <a:defRPr b="0" i="0">
                <a:latin typeface="Helvetica" pitchFamily="2" charset="0"/>
              </a:defRPr>
            </a:lvl1pPr>
            <a:lvl2pPr marL="914400" indent="-457200">
              <a:spcBef>
                <a:spcPts val="0"/>
              </a:spcBef>
              <a:spcAft>
                <a:spcPts val="600"/>
              </a:spcAft>
              <a:buSzPct val="100000"/>
              <a:buFont typeface="System Font Regular"/>
              <a:buChar char="⎼"/>
              <a:defRPr sz="2400" b="0" i="0">
                <a:latin typeface="Helvetica" pitchFamily="2" charset="0"/>
              </a:defRPr>
            </a:lvl2pPr>
            <a:lvl3pPr marL="1257300" indent="-342900">
              <a:spcAft>
                <a:spcPts val="600"/>
              </a:spcAft>
              <a:buFont typeface="Arial" panose="020B0604020202020204" pitchFamily="34" charset="0"/>
              <a:buChar char="•"/>
              <a:defRPr b="0" i="0">
                <a:latin typeface="Helvetica" pitchFamily="2" charset="0"/>
              </a:defRPr>
            </a:lvl3pPr>
            <a:lvl4pPr marL="1714500" indent="-342900">
              <a:spcAft>
                <a:spcPts val="600"/>
              </a:spcAft>
              <a:buSzPct val="75000"/>
              <a:buFont typeface="Courier New" panose="02070309020205020404" pitchFamily="49" charset="0"/>
              <a:buChar char="o"/>
              <a:defRPr b="0" i="0">
                <a:latin typeface="Helvetica" pitchFamily="2" charset="0"/>
              </a:defRPr>
            </a:lvl4pPr>
            <a:lvl5pPr marL="2171700" indent="-342900">
              <a:spcAft>
                <a:spcPts val="600"/>
              </a:spcAft>
              <a:buFont typeface="Wingdings" pitchFamily="2" charset="2"/>
              <a:buChar char="§"/>
              <a:defRPr b="0" i="0">
                <a:latin typeface="Helvetica" pitchFamily="2" charset="0"/>
              </a:defRPr>
            </a:lvl5p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1556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BB6F787-4A10-CA43-89A8-BC0EB484C8B4}"/>
              </a:ext>
            </a:extLst>
          </p:cNvPr>
          <p:cNvSpPr>
            <a:spLocks noGrp="1"/>
          </p:cNvSpPr>
          <p:nvPr>
            <p:ph type="title" hasCustomPrompt="1"/>
          </p:nvPr>
        </p:nvSpPr>
        <p:spPr>
          <a:xfrm>
            <a:off x="609600" y="246697"/>
            <a:ext cx="10972800" cy="681355"/>
          </a:xfrm>
          <a:prstGeom prst="rect">
            <a:avLst/>
          </a:prstGeom>
        </p:spPr>
        <p:txBody>
          <a:bodyPr>
            <a:noAutofit/>
          </a:bodyPr>
          <a:lstStyle>
            <a:lvl1pPr algn="ctr">
              <a:defRPr sz="3200" b="1"/>
            </a:lvl1pPr>
          </a:lstStyle>
          <a:p>
            <a:r>
              <a:rPr lang="en-US" dirty="0"/>
              <a:t>Click To Edit Master Title Style</a:t>
            </a:r>
          </a:p>
        </p:txBody>
      </p:sp>
      <p:pic>
        <p:nvPicPr>
          <p:cNvPr id="8" name="Picture 11">
            <a:extLst>
              <a:ext uri="{FF2B5EF4-FFF2-40B4-BE49-F238E27FC236}">
                <a16:creationId xmlns:a16="http://schemas.microsoft.com/office/drawing/2014/main" id="{9A19A8AF-4D47-CA46-B3BB-617CA511F0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927725" y="6332319"/>
            <a:ext cx="336550" cy="336550"/>
          </a:xfrm>
          <a:prstGeom prst="rect">
            <a:avLst/>
          </a:prstGeom>
        </p:spPr>
      </p:pic>
      <p:sp>
        <p:nvSpPr>
          <p:cNvPr id="9" name="Slide Number Placeholder 6">
            <a:extLst>
              <a:ext uri="{FF2B5EF4-FFF2-40B4-BE49-F238E27FC236}">
                <a16:creationId xmlns:a16="http://schemas.microsoft.com/office/drawing/2014/main" id="{D4E5F68A-515D-E447-BA15-01DB52CC5559}"/>
              </a:ext>
            </a:extLst>
          </p:cNvPr>
          <p:cNvSpPr>
            <a:spLocks noGrp="1"/>
          </p:cNvSpPr>
          <p:nvPr>
            <p:ph type="sldNum" sz="quarter" idx="11"/>
          </p:nvPr>
        </p:nvSpPr>
        <p:spPr>
          <a:xfrm>
            <a:off x="5638800" y="6315077"/>
            <a:ext cx="914400" cy="365125"/>
          </a:xfrm>
        </p:spPr>
        <p:txBody>
          <a:bodyPr/>
          <a:lstStyle>
            <a:lvl1pPr>
              <a:defRPr b="0" i="0"/>
            </a:lvl1pPr>
          </a:lstStyle>
          <a:p>
            <a:fld id="{4E547FC5-224D-4B2B-AB96-D4331BB3CBEC}" type="slidenum">
              <a:rPr lang="en-US" smtClean="0"/>
              <a:pPr/>
              <a:t>‹Nº›</a:t>
            </a:fld>
            <a:endParaRPr lang="en-US" dirty="0"/>
          </a:p>
        </p:txBody>
      </p:sp>
      <p:pic>
        <p:nvPicPr>
          <p:cNvPr id="10" name="Picture 7">
            <a:extLst>
              <a:ext uri="{FF2B5EF4-FFF2-40B4-BE49-F238E27FC236}">
                <a16:creationId xmlns:a16="http://schemas.microsoft.com/office/drawing/2014/main" id="{C0002DE1-BEF1-BE49-9B62-F8D820180B6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0867107" y="6350000"/>
            <a:ext cx="1024186" cy="330202"/>
          </a:xfrm>
          <a:prstGeom prst="rect">
            <a:avLst/>
          </a:prstGeom>
        </p:spPr>
      </p:pic>
      <p:sp>
        <p:nvSpPr>
          <p:cNvPr id="11" name="Footer Placeholder 5">
            <a:extLst>
              <a:ext uri="{FF2B5EF4-FFF2-40B4-BE49-F238E27FC236}">
                <a16:creationId xmlns:a16="http://schemas.microsoft.com/office/drawing/2014/main" id="{AED81F6D-21FF-DF4F-8803-214DC3BBF02B}"/>
              </a:ext>
            </a:extLst>
          </p:cNvPr>
          <p:cNvSpPr>
            <a:spLocks noGrp="1"/>
          </p:cNvSpPr>
          <p:nvPr>
            <p:ph type="ftr" sz="quarter" idx="10"/>
          </p:nvPr>
        </p:nvSpPr>
        <p:spPr>
          <a:xfrm>
            <a:off x="4871720" y="6739035"/>
            <a:ext cx="2448560" cy="118965"/>
          </a:xfrm>
        </p:spPr>
        <p:txBody>
          <a:bodyPr/>
          <a:lstStyle>
            <a:lvl1pPr algn="ctr">
              <a:defRPr sz="600" b="0" i="0">
                <a:latin typeface="Helvetica Light" panose="020B0403020202020204" pitchFamily="34" charset="0"/>
                <a:cs typeface="Gotham Light" pitchFamily="2" charset="0"/>
              </a:defRPr>
            </a:lvl1pPr>
          </a:lstStyle>
          <a:p>
            <a:r>
              <a:rPr lang="en-US"/>
              <a:t>© Leadership Circle | All Rights Reserved</a:t>
            </a:r>
            <a:endParaRPr lang="en-US" dirty="0"/>
          </a:p>
        </p:txBody>
      </p:sp>
    </p:spTree>
    <p:extLst>
      <p:ext uri="{BB962C8B-B14F-4D97-AF65-F5344CB8AC3E}">
        <p14:creationId xmlns:p14="http://schemas.microsoft.com/office/powerpoint/2010/main" val="4212460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6" name="Slide Number Placeholder 5"/>
          <p:cNvSpPr>
            <a:spLocks noGrp="1"/>
          </p:cNvSpPr>
          <p:nvPr>
            <p:ph type="sldNum" sz="quarter" idx="4"/>
          </p:nvPr>
        </p:nvSpPr>
        <p:spPr>
          <a:xfrm>
            <a:off x="5638800" y="6356351"/>
            <a:ext cx="9144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pitchFamily="2" charset="0"/>
                <a:cs typeface="Gotham Medium" pitchFamily="2" charset="0"/>
              </a:defRPr>
            </a:lvl1pPr>
          </a:lstStyle>
          <a:p>
            <a:fld id="{4E547FC5-224D-4B2B-AB96-D4331BB3CBEC}" type="slidenum">
              <a:rPr lang="en-US" smtClean="0"/>
              <a:pPr/>
              <a:t>‹Nº›</a:t>
            </a:fld>
            <a:endParaRPr lang="en-US" dirty="0"/>
          </a:p>
        </p:txBody>
      </p:sp>
      <p:sp>
        <p:nvSpPr>
          <p:cNvPr id="7" name="Footer Placeholder 6">
            <a:extLst>
              <a:ext uri="{FF2B5EF4-FFF2-40B4-BE49-F238E27FC236}">
                <a16:creationId xmlns:a16="http://schemas.microsoft.com/office/drawing/2014/main" id="{78701954-9D35-4F46-9F57-FBB2285ED479}"/>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marL="0" marR="0" indent="0" algn="ctr" defTabSz="914400" rtl="0" eaLnBrk="1" fontAlgn="auto" latinLnBrk="0" hangingPunct="1">
              <a:lnSpc>
                <a:spcPct val="100000"/>
              </a:lnSpc>
              <a:spcBef>
                <a:spcPts val="0"/>
              </a:spcBef>
              <a:spcAft>
                <a:spcPts val="0"/>
              </a:spcAft>
              <a:buClrTx/>
              <a:buSzTx/>
              <a:buFontTx/>
              <a:buNone/>
              <a:tabLst/>
              <a:defRPr sz="1000" b="0" i="0">
                <a:solidFill>
                  <a:schemeClr val="bg2"/>
                </a:solidFill>
                <a:latin typeface="Helvetica Light" panose="020B0403020202020204" pitchFamily="34" charset="0"/>
                <a:cs typeface="Gotham Light" pitchFamily="2" charset="0"/>
              </a:defRPr>
            </a:lvl1pPr>
          </a:lstStyle>
          <a:p>
            <a:pPr algn="l"/>
            <a:r>
              <a:rPr lang="en-US"/>
              <a:t>© Leadership Circle | All Rights Reserved</a:t>
            </a:r>
            <a:endParaRPr lang="en-US" dirty="0"/>
          </a:p>
        </p:txBody>
      </p:sp>
      <p:sp>
        <p:nvSpPr>
          <p:cNvPr id="4" name="Text Placeholder 3">
            <a:extLst>
              <a:ext uri="{FF2B5EF4-FFF2-40B4-BE49-F238E27FC236}">
                <a16:creationId xmlns:a16="http://schemas.microsoft.com/office/drawing/2014/main" id="{05414216-3315-AA49-94FA-8547534F0FE1}"/>
              </a:ext>
            </a:extLst>
          </p:cNvPr>
          <p:cNvSpPr>
            <a:spLocks noGrp="1"/>
          </p:cNvSpPr>
          <p:nvPr>
            <p:ph type="body" idx="1"/>
          </p:nvPr>
        </p:nvSpPr>
        <p:spPr>
          <a:xfrm>
            <a:off x="609600" y="1711325"/>
            <a:ext cx="109728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3934159"/>
      </p:ext>
    </p:extLst>
  </p:cSld>
  <p:clrMap bg1="lt1" tx1="dk1" bg2="lt2" tx2="dk2" accent1="accent1" accent2="accent2" accent3="accent3" accent4="accent4" accent5="accent5" accent6="accent6" hlink="hlink" folHlink="folHlink"/>
  <p:sldLayoutIdLst>
    <p:sldLayoutId id="2147483722" r:id="rId1"/>
    <p:sldLayoutId id="2147483706" r:id="rId2"/>
    <p:sldLayoutId id="2147483707" r:id="rId3"/>
    <p:sldLayoutId id="2147483746" r:id="rId4"/>
    <p:sldLayoutId id="2147483747" r:id="rId5"/>
    <p:sldLayoutId id="2147483752" r:id="rId6"/>
    <p:sldLayoutId id="2147483748" r:id="rId7"/>
    <p:sldLayoutId id="2147483718" r:id="rId8"/>
    <p:sldLayoutId id="2147483711" r:id="rId9"/>
    <p:sldLayoutId id="2147483712" r:id="rId10"/>
    <p:sldLayoutId id="2147483720" r:id="rId11"/>
    <p:sldLayoutId id="2147483751" r:id="rId12"/>
    <p:sldLayoutId id="2147483737" r:id="rId13"/>
    <p:sldLayoutId id="2147483738" r:id="rId14"/>
    <p:sldLayoutId id="2147483745" r:id="rId15"/>
    <p:sldLayoutId id="2147483739" r:id="rId16"/>
    <p:sldLayoutId id="2147483740" r:id="rId17"/>
    <p:sldLayoutId id="2147483750" r:id="rId18"/>
  </p:sldLayoutIdLst>
  <p:hf hdr="0" dt="0"/>
  <p:txStyles>
    <p:titleStyle>
      <a:lvl1pPr algn="ctr" defTabSz="914400" rtl="0" eaLnBrk="1" latinLnBrk="0" hangingPunct="1">
        <a:spcBef>
          <a:spcPct val="0"/>
        </a:spcBef>
        <a:buNone/>
        <a:defRPr sz="4400" b="0" i="0" kern="1200">
          <a:solidFill>
            <a:schemeClr val="tx1"/>
          </a:solidFill>
          <a:latin typeface="Helvetica" pitchFamily="2" charset="0"/>
          <a:ea typeface="+mj-ea"/>
          <a:cs typeface="Gotham Medium" pitchFamily="2" charset="0"/>
        </a:defRPr>
      </a:lvl1pPr>
    </p:titleStyle>
    <p:bodyStyle>
      <a:lvl1pPr marL="0" indent="0" algn="l" defTabSz="914400" rtl="0" eaLnBrk="1" latinLnBrk="0" hangingPunct="1">
        <a:spcBef>
          <a:spcPts val="0"/>
        </a:spcBef>
        <a:spcAft>
          <a:spcPts val="1200"/>
        </a:spcAft>
        <a:buFont typeface="Arial" panose="020B0604020202020204" pitchFamily="34" charset="0"/>
        <a:buNone/>
        <a:defRPr lang="en-US" sz="2400" b="0" i="0" kern="1200" smtClean="0">
          <a:solidFill>
            <a:schemeClr val="tx1"/>
          </a:solidFill>
          <a:effectLst/>
          <a:latin typeface="+mn-lt"/>
          <a:ea typeface="+mn-ea"/>
          <a:cs typeface="Gotham Light" pitchFamily="2" charset="0"/>
        </a:defRPr>
      </a:lvl1pPr>
      <a:lvl2pPr marL="457200" indent="0" algn="l" defTabSz="914400" rtl="0" eaLnBrk="1" latinLnBrk="0" hangingPunct="1">
        <a:spcBef>
          <a:spcPct val="20000"/>
        </a:spcBef>
        <a:buFont typeface="Arial" panose="020B0604020202020204" pitchFamily="34" charset="0"/>
        <a:buNone/>
        <a:defRPr sz="2800" b="0" i="0" kern="1200">
          <a:solidFill>
            <a:schemeClr val="tx1"/>
          </a:solidFill>
          <a:latin typeface="+mn-lt"/>
          <a:ea typeface="+mn-ea"/>
          <a:cs typeface="Gotham Light" pitchFamily="2" charset="0"/>
        </a:defRPr>
      </a:lvl2pPr>
      <a:lvl3pPr marL="914400" indent="0" algn="l" defTabSz="914400" rtl="0" eaLnBrk="1" latinLnBrk="0" hangingPunct="1">
        <a:spcBef>
          <a:spcPct val="20000"/>
        </a:spcBef>
        <a:buFont typeface="Arial" panose="020B0604020202020204" pitchFamily="34" charset="0"/>
        <a:buNone/>
        <a:defRPr sz="2400" b="0" i="0" kern="1200">
          <a:solidFill>
            <a:schemeClr val="tx1"/>
          </a:solidFill>
          <a:latin typeface="+mn-lt"/>
          <a:ea typeface="+mn-ea"/>
          <a:cs typeface="Gotham Light" pitchFamily="2" charset="0"/>
        </a:defRPr>
      </a:lvl3pPr>
      <a:lvl4pPr marL="13716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4pPr>
      <a:lvl5pPr marL="1828800" indent="0" algn="l" defTabSz="914400" rtl="0" eaLnBrk="1" latinLnBrk="0" hangingPunct="1">
        <a:spcBef>
          <a:spcPct val="20000"/>
        </a:spcBef>
        <a:buFont typeface="Arial" panose="020B0604020202020204" pitchFamily="34" charset="0"/>
        <a:buNone/>
        <a:defRPr sz="2000" b="0" i="0" kern="1200">
          <a:solidFill>
            <a:schemeClr val="tx1"/>
          </a:solidFill>
          <a:latin typeface="+mn-lt"/>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48.png"/><Relationship Id="rId5" Type="http://schemas.openxmlformats.org/officeDocument/2006/relationships/image" Target="../media/image44.emf"/><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49.emf"/></Relationships>
</file>

<file path=ppt/slides/_rels/slide12.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5" Type="http://schemas.openxmlformats.org/officeDocument/2006/relationships/image" Target="../media/image51.sv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32.svg"/><Relationship Id="rId4"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2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notesSlide" Target="../notesSlides/notesSlide13.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1.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23.svg"/></Relationships>
</file>

<file path=ppt/slides/_rels/slide23.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2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17" Type="http://schemas.openxmlformats.org/officeDocument/2006/relationships/chart" Target="../charts/chart1.xml"/><Relationship Id="rId2" Type="http://schemas.openxmlformats.org/officeDocument/2006/relationships/notesSlide" Target="../notesSlides/notesSlide14.xml"/><Relationship Id="rId16" Type="http://schemas.openxmlformats.org/officeDocument/2006/relationships/image" Target="../media/image2.svg"/><Relationship Id="rId1" Type="http://schemas.openxmlformats.org/officeDocument/2006/relationships/slideLayout" Target="../slideLayouts/slideLayout9.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1.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23.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63.svg"/></Relationships>
</file>

<file path=ppt/slides/_rels/slide2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svg"/><Relationship Id="rId3" Type="http://schemas.openxmlformats.org/officeDocument/2006/relationships/image" Target="../media/image64.png"/><Relationship Id="rId7" Type="http://schemas.openxmlformats.org/officeDocument/2006/relationships/image" Target="../media/image68.svg"/><Relationship Id="rId12"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7.png"/><Relationship Id="rId11" Type="http://schemas.openxmlformats.org/officeDocument/2006/relationships/image" Target="../media/image72.svg"/><Relationship Id="rId5" Type="http://schemas.openxmlformats.org/officeDocument/2006/relationships/image" Target="../media/image66.sv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sv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sv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8.png"/><Relationship Id="rId5" Type="http://schemas.openxmlformats.org/officeDocument/2006/relationships/image" Target="../media/image77.svg"/><Relationship Id="rId4" Type="http://schemas.openxmlformats.org/officeDocument/2006/relationships/image" Target="../media/image76.png"/><Relationship Id="rId9" Type="http://schemas.openxmlformats.org/officeDocument/2006/relationships/image" Target="../media/image81.sv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83.svg"/></Relationships>
</file>

<file path=ppt/slides/_rels/slide29.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85.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93.png"/></Relationships>
</file>

<file path=ppt/slides/_rels/slide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96.sv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8" Type="http://schemas.openxmlformats.org/officeDocument/2006/relationships/image" Target="../media/image103.emf"/><Relationship Id="rId3" Type="http://schemas.openxmlformats.org/officeDocument/2006/relationships/image" Target="../media/image98.emf"/><Relationship Id="rId7" Type="http://schemas.openxmlformats.org/officeDocument/2006/relationships/image" Target="../media/image102.e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01.emf"/><Relationship Id="rId5" Type="http://schemas.openxmlformats.org/officeDocument/2006/relationships/image" Target="../media/image100.emf"/><Relationship Id="rId4" Type="http://schemas.openxmlformats.org/officeDocument/2006/relationships/image" Target="../media/image99.emf"/></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105.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11.sv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7.png"/><Relationship Id="rId5" Type="http://schemas.openxmlformats.org/officeDocument/2006/relationships/customXml" Target="../ink/ink1.xml"/><Relationship Id="rId4" Type="http://schemas.openxmlformats.org/officeDocument/2006/relationships/image" Target="../media/image34.svg"/></Relationships>
</file>

<file path=ppt/slides/_rels/slide50.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0.xml"/><Relationship Id="rId5" Type="http://schemas.openxmlformats.org/officeDocument/2006/relationships/image" Target="../media/image117.jpg"/><Relationship Id="rId4" Type="http://schemas.openxmlformats.org/officeDocument/2006/relationships/image" Target="../media/image116.jpeg"/></Relationships>
</file>

<file path=ppt/slides/_rels/slide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9.xml"/><Relationship Id="rId6" Type="http://schemas.openxmlformats.org/officeDocument/2006/relationships/comments" Target="../comments/comment1.xml"/><Relationship Id="rId5" Type="http://schemas.openxmlformats.org/officeDocument/2006/relationships/image" Target="../media/image42.sv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a:t>Die </a:t>
            </a:r>
            <a:r>
              <a:rPr lang="en-US" sz="3200" dirty="0" err="1"/>
              <a:t>bewusste</a:t>
            </a:r>
            <a:r>
              <a:rPr lang="en-US" sz="3200" dirty="0"/>
              <a:t> Praxis </a:t>
            </a:r>
            <a:br>
              <a:rPr lang="en-US" sz="3200" dirty="0"/>
            </a:br>
            <a:r>
              <a:rPr lang="en-US" sz="3200" dirty="0"/>
              <a:t>der </a:t>
            </a:r>
            <a:r>
              <a:rPr lang="en-US" sz="3200" dirty="0" err="1"/>
              <a:t>Führung</a:t>
            </a:r>
            <a:r>
              <a:rPr lang="en-US" sz="3200" dirty="0"/>
              <a:t> </a:t>
            </a:r>
            <a:r>
              <a:rPr lang="en-US" sz="3200" dirty="0" err="1"/>
              <a:t>entwickeln</a:t>
            </a:r>
            <a:endParaRPr lang="en-US" sz="3200" dirty="0"/>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97366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4845C241-D2A2-5343-923D-BDCC113FB1F7}"/>
              </a:ext>
            </a:extLst>
          </p:cNvPr>
          <p:cNvPicPr>
            <a:picLocks noChangeAspect="1"/>
          </p:cNvPicPr>
          <p:nvPr/>
        </p:nvPicPr>
        <p:blipFill>
          <a:blip r:embed="rId3">
            <a:duotone>
              <a:schemeClr val="accent1">
                <a:shade val="45000"/>
                <a:satMod val="135000"/>
              </a:schemeClr>
              <a:prstClr val="white"/>
            </a:duotone>
          </a:blip>
          <a:stretch>
            <a:fillRect/>
          </a:stretch>
        </p:blipFill>
        <p:spPr>
          <a:xfrm>
            <a:off x="9041258" y="3263170"/>
            <a:ext cx="2561689" cy="2283770"/>
          </a:xfrm>
          <a:prstGeom prst="rect">
            <a:avLst/>
          </a:prstGeom>
        </p:spPr>
      </p:pic>
      <p:pic>
        <p:nvPicPr>
          <p:cNvPr id="6" name="Picture 5" descr="Shape&#10;&#10;Description automatically generated">
            <a:extLst>
              <a:ext uri="{FF2B5EF4-FFF2-40B4-BE49-F238E27FC236}">
                <a16:creationId xmlns:a16="http://schemas.microsoft.com/office/drawing/2014/main" id="{202DD054-ACA2-214C-A96C-03EFD20D8DDB}"/>
              </a:ext>
            </a:extLst>
          </p:cNvPr>
          <p:cNvPicPr>
            <a:picLocks noChangeAspect="1"/>
          </p:cNvPicPr>
          <p:nvPr/>
        </p:nvPicPr>
        <p:blipFill>
          <a:blip r:embed="rId4">
            <a:duotone>
              <a:schemeClr val="accent1">
                <a:shade val="45000"/>
                <a:satMod val="135000"/>
              </a:schemeClr>
              <a:prstClr val="white"/>
            </a:duotone>
          </a:blip>
          <a:stretch>
            <a:fillRect/>
          </a:stretch>
        </p:blipFill>
        <p:spPr>
          <a:xfrm>
            <a:off x="7629484" y="3379997"/>
            <a:ext cx="2665222" cy="2531352"/>
          </a:xfrm>
          <a:prstGeom prst="rect">
            <a:avLst/>
          </a:prstGeom>
        </p:spPr>
      </p:pic>
      <p:pic>
        <p:nvPicPr>
          <p:cNvPr id="25" name="Picture 24" descr="A picture containing shape&#10;&#10;Description automatically generated">
            <a:extLst>
              <a:ext uri="{FF2B5EF4-FFF2-40B4-BE49-F238E27FC236}">
                <a16:creationId xmlns:a16="http://schemas.microsoft.com/office/drawing/2014/main" id="{A0718CB4-92B5-6C43-B633-83DE5F93D2DA}"/>
              </a:ext>
            </a:extLst>
          </p:cNvPr>
          <p:cNvPicPr>
            <a:picLocks noChangeAspect="1"/>
          </p:cNvPicPr>
          <p:nvPr/>
        </p:nvPicPr>
        <p:blipFill>
          <a:blip r:embed="rId3">
            <a:duotone>
              <a:schemeClr val="accent1">
                <a:shade val="45000"/>
                <a:satMod val="135000"/>
              </a:schemeClr>
              <a:prstClr val="white"/>
            </a:duotone>
          </a:blip>
          <a:stretch>
            <a:fillRect/>
          </a:stretch>
        </p:blipFill>
        <p:spPr>
          <a:xfrm flipH="1">
            <a:off x="6321243" y="3263170"/>
            <a:ext cx="2561689" cy="2283770"/>
          </a:xfrm>
          <a:prstGeom prst="rect">
            <a:avLst/>
          </a:prstGeom>
        </p:spPr>
      </p:pic>
      <p:pic>
        <p:nvPicPr>
          <p:cNvPr id="18" name="Graphic 17">
            <a:extLst>
              <a:ext uri="{FF2B5EF4-FFF2-40B4-BE49-F238E27FC236}">
                <a16:creationId xmlns:a16="http://schemas.microsoft.com/office/drawing/2014/main" id="{0EA39D33-AC99-6147-92C6-9E0BE814188E}"/>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945845" y="271542"/>
            <a:ext cx="6032500" cy="5994875"/>
          </a:xfrm>
          <a:prstGeom prst="rect">
            <a:avLst/>
          </a:prstGeom>
        </p:spPr>
      </p:pic>
      <p:sp>
        <p:nvSpPr>
          <p:cNvPr id="5" name="Title 4"/>
          <p:cNvSpPr>
            <a:spLocks noGrp="1"/>
          </p:cNvSpPr>
          <p:nvPr>
            <p:ph type="title"/>
          </p:nvPr>
        </p:nvSpPr>
        <p:spPr/>
        <p:txBody>
          <a:bodyPr/>
          <a:lstStyle/>
          <a:p>
            <a:pPr algn="l"/>
            <a:r>
              <a:rPr lang="en-US" dirty="0" err="1"/>
              <a:t>Reaktive</a:t>
            </a:r>
            <a:r>
              <a:rPr lang="en-US" dirty="0"/>
              <a:t> Tendenzen</a:t>
            </a:r>
          </a:p>
        </p:txBody>
      </p:sp>
      <p:sp>
        <p:nvSpPr>
          <p:cNvPr id="14" name="TextBox 13">
            <a:extLst>
              <a:ext uri="{FF2B5EF4-FFF2-40B4-BE49-F238E27FC236}">
                <a16:creationId xmlns:a16="http://schemas.microsoft.com/office/drawing/2014/main" id="{29B26B33-0A8E-6043-9D12-0A3A594CFAA1}"/>
              </a:ext>
            </a:extLst>
          </p:cNvPr>
          <p:cNvSpPr txBox="1"/>
          <p:nvPr/>
        </p:nvSpPr>
        <p:spPr>
          <a:xfrm>
            <a:off x="2124391" y="1548318"/>
            <a:ext cx="2760662" cy="1015546"/>
          </a:xfrm>
          <a:prstGeom prst="rect">
            <a:avLst/>
          </a:prstGeom>
          <a:noFill/>
        </p:spPr>
        <p:txBody>
          <a:bodyPr lIns="91322" tIns="45662" rIns="91322" bIns="45662">
            <a:spAutoFit/>
          </a:bodyPr>
          <a:lstStyle/>
          <a:p>
            <a:pPr>
              <a:defRPr/>
            </a:pPr>
            <a:r>
              <a:rPr lang="en-US" sz="1500" i="1" dirty="0" err="1">
                <a:solidFill>
                  <a:srgbClr val="333333"/>
                </a:solidFill>
                <a:latin typeface="Helvetica" pitchFamily="2" charset="0"/>
                <a:cs typeface="Arial" pitchFamily="34" charset="0"/>
              </a:rPr>
              <a:t>Konservativ</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Gefallen</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wollen</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Dazugehören</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wollen</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Passiv</a:t>
            </a:r>
            <a:endParaRPr lang="en-US" sz="1500" i="1" dirty="0">
              <a:solidFill>
                <a:srgbClr val="333333"/>
              </a:solidFill>
              <a:latin typeface="Helvetica" pitchFamily="2" charset="0"/>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2124391" y="3167188"/>
            <a:ext cx="1801812" cy="784713"/>
          </a:xfrm>
          <a:prstGeom prst="rect">
            <a:avLst/>
          </a:prstGeom>
          <a:noFill/>
        </p:spPr>
        <p:txBody>
          <a:bodyPr lIns="91322" tIns="45662" rIns="91322" bIns="45662">
            <a:spAutoFit/>
          </a:bodyPr>
          <a:lstStyle/>
          <a:p>
            <a:pPr lvl="0">
              <a:defRPr/>
            </a:pPr>
            <a:r>
              <a:rPr lang="en-US" sz="1500" i="1" dirty="0" err="1">
                <a:solidFill>
                  <a:srgbClr val="333333"/>
                </a:solidFill>
                <a:latin typeface="Helvetica" pitchFamily="2" charset="0"/>
                <a:cs typeface="Arial" pitchFamily="34" charset="0"/>
              </a:rPr>
              <a:t>Distanziert</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Kritisch</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Arroganz</a:t>
            </a:r>
            <a:endParaRPr lang="en-US" sz="1500" i="1" dirty="0">
              <a:solidFill>
                <a:srgbClr val="333333"/>
              </a:solidFill>
              <a:latin typeface="Helvetica" pitchFamily="2" charset="0"/>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2124401" y="4591428"/>
            <a:ext cx="2273846" cy="1015546"/>
          </a:xfrm>
          <a:prstGeom prst="rect">
            <a:avLst/>
          </a:prstGeom>
          <a:noFill/>
        </p:spPr>
        <p:txBody>
          <a:bodyPr wrap="square" lIns="91322" tIns="45662" rIns="91322" bIns="45662">
            <a:spAutoFit/>
          </a:bodyPr>
          <a:lstStyle/>
          <a:p>
            <a:pPr>
              <a:defRPr/>
            </a:pPr>
            <a:r>
              <a:rPr lang="en-US" sz="1500" i="1" dirty="0" err="1">
                <a:solidFill>
                  <a:srgbClr val="333333"/>
                </a:solidFill>
                <a:latin typeface="Helvetica" pitchFamily="2" charset="0"/>
                <a:cs typeface="Arial" pitchFamily="34" charset="0"/>
              </a:rPr>
              <a:t>Autokratisch</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Ehrgeiz</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Getrieben</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Perfektionistisch</a:t>
            </a:r>
            <a:endParaRPr lang="en-US" sz="1500" i="1" dirty="0">
              <a:solidFill>
                <a:srgbClr val="333333"/>
              </a:solidFill>
              <a:latin typeface="Helvetica" pitchFamily="2" charset="0"/>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1790459" y="1214479"/>
            <a:ext cx="2103223" cy="338437"/>
          </a:xfrm>
          <a:prstGeom prst="rect">
            <a:avLst/>
          </a:prstGeom>
          <a:noFill/>
        </p:spPr>
        <p:txBody>
          <a:bodyPr wrap="none" lIns="91322" tIns="45662" rIns="91322" bIns="45662">
            <a:spAutoFit/>
          </a:bodyPr>
          <a:lstStyle/>
          <a:p>
            <a:pPr>
              <a:defRPr/>
            </a:pPr>
            <a:r>
              <a:rPr lang="en-US" sz="1600" b="1" spc="200" dirty="0" err="1">
                <a:solidFill>
                  <a:schemeClr val="tx2"/>
                </a:solidFill>
                <a:latin typeface="Helvetica" pitchFamily="2" charset="0"/>
                <a:cs typeface="Arial" pitchFamily="34" charset="0"/>
              </a:rPr>
              <a:t>Sich</a:t>
            </a:r>
            <a:r>
              <a:rPr lang="en-US" sz="1600" b="1" spc="200" dirty="0">
                <a:solidFill>
                  <a:schemeClr val="tx2"/>
                </a:solidFill>
                <a:latin typeface="Helvetica" pitchFamily="2" charset="0"/>
                <a:cs typeface="Arial" pitchFamily="34" charset="0"/>
              </a:rPr>
              <a:t> </a:t>
            </a:r>
            <a:r>
              <a:rPr lang="en-US" sz="1600" b="1" spc="200" dirty="0" err="1">
                <a:solidFill>
                  <a:schemeClr val="tx2"/>
                </a:solidFill>
                <a:latin typeface="Helvetica" pitchFamily="2" charset="0"/>
                <a:cs typeface="Arial" pitchFamily="34" charset="0"/>
              </a:rPr>
              <a:t>anpassend</a:t>
            </a:r>
            <a:endParaRPr lang="en-US" sz="1600" b="1" spc="200" dirty="0">
              <a:solidFill>
                <a:schemeClr val="tx2"/>
              </a:solidFill>
              <a:latin typeface="Helvetica" pitchFamily="2" charset="0"/>
              <a:cs typeface="Arial" pitchFamily="34" charset="0"/>
            </a:endParaRPr>
          </a:p>
        </p:txBody>
      </p:sp>
      <p:sp>
        <p:nvSpPr>
          <p:cNvPr id="20" name="TextBox 19">
            <a:extLst>
              <a:ext uri="{FF2B5EF4-FFF2-40B4-BE49-F238E27FC236}">
                <a16:creationId xmlns:a16="http://schemas.microsoft.com/office/drawing/2014/main" id="{E15507CA-A5A1-A04A-9907-E9BA71A7A124}"/>
              </a:ext>
            </a:extLst>
          </p:cNvPr>
          <p:cNvSpPr txBox="1"/>
          <p:nvPr/>
        </p:nvSpPr>
        <p:spPr>
          <a:xfrm>
            <a:off x="1790461" y="2852279"/>
            <a:ext cx="2877473" cy="338437"/>
          </a:xfrm>
          <a:prstGeom prst="rect">
            <a:avLst/>
          </a:prstGeom>
          <a:noFill/>
        </p:spPr>
        <p:txBody>
          <a:bodyPr wrap="none" lIns="91322" tIns="45662" rIns="91322" bIns="45662">
            <a:spAutoFit/>
          </a:bodyPr>
          <a:lstStyle/>
          <a:p>
            <a:pPr lvl="0">
              <a:defRPr/>
            </a:pPr>
            <a:r>
              <a:rPr lang="en-US" sz="1600" b="1" spc="200" dirty="0" err="1">
                <a:solidFill>
                  <a:schemeClr val="tx2"/>
                </a:solidFill>
                <a:latin typeface="Helvetica" pitchFamily="2" charset="0"/>
                <a:cs typeface="Arial" pitchFamily="34" charset="0"/>
              </a:rPr>
              <a:t>Sich</a:t>
            </a:r>
            <a:r>
              <a:rPr lang="en-US" sz="1600" b="1" spc="200" dirty="0">
                <a:solidFill>
                  <a:schemeClr val="tx2"/>
                </a:solidFill>
                <a:latin typeface="Helvetica" pitchFamily="2" charset="0"/>
                <a:cs typeface="Arial" pitchFamily="34" charset="0"/>
              </a:rPr>
              <a:t> </a:t>
            </a:r>
            <a:r>
              <a:rPr lang="en-US" sz="1600" b="1" spc="200" dirty="0" err="1">
                <a:solidFill>
                  <a:schemeClr val="tx2"/>
                </a:solidFill>
                <a:latin typeface="Helvetica" pitchFamily="2" charset="0"/>
                <a:cs typeface="Arial" pitchFamily="34" charset="0"/>
              </a:rPr>
              <a:t>selbst</a:t>
            </a:r>
            <a:r>
              <a:rPr lang="en-US" sz="1600" b="1" spc="200" dirty="0">
                <a:solidFill>
                  <a:schemeClr val="tx2"/>
                </a:solidFill>
                <a:latin typeface="Helvetica" pitchFamily="2" charset="0"/>
                <a:cs typeface="Arial" pitchFamily="34" charset="0"/>
              </a:rPr>
              <a:t> </a:t>
            </a:r>
            <a:r>
              <a:rPr lang="en-US" sz="1600" b="1" spc="200" dirty="0" err="1">
                <a:solidFill>
                  <a:schemeClr val="tx2"/>
                </a:solidFill>
                <a:latin typeface="Helvetica" pitchFamily="2" charset="0"/>
                <a:cs typeface="Arial" pitchFamily="34" charset="0"/>
              </a:rPr>
              <a:t>schützend</a:t>
            </a:r>
            <a:endParaRPr lang="en-US" sz="1600" b="1" spc="200" dirty="0">
              <a:solidFill>
                <a:schemeClr val="tx2"/>
              </a:solidFill>
              <a:latin typeface="Helvetica" pitchFamily="2" charset="0"/>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1790458" y="4273354"/>
            <a:ext cx="1946128" cy="338437"/>
          </a:xfrm>
          <a:prstGeom prst="rect">
            <a:avLst/>
          </a:prstGeom>
          <a:noFill/>
        </p:spPr>
        <p:txBody>
          <a:bodyPr wrap="none" lIns="91322" tIns="45662" rIns="91322" bIns="45662">
            <a:spAutoFit/>
          </a:bodyPr>
          <a:lstStyle/>
          <a:p>
            <a:pPr>
              <a:defRPr/>
            </a:pPr>
            <a:r>
              <a:rPr lang="en-US" sz="1600" b="1" spc="200" dirty="0" err="1">
                <a:solidFill>
                  <a:schemeClr val="tx2"/>
                </a:solidFill>
                <a:latin typeface="Helvetica" pitchFamily="2" charset="0"/>
                <a:cs typeface="Arial" pitchFamily="34" charset="0"/>
              </a:rPr>
              <a:t>Kontrollierend</a:t>
            </a:r>
            <a:endParaRPr lang="en-US" sz="1600" b="1" spc="200" dirty="0">
              <a:solidFill>
                <a:schemeClr val="tx2"/>
              </a:solidFill>
              <a:latin typeface="Helvetica" pitchFamily="2" charset="0"/>
              <a:cs typeface="Arial" pitchFamily="34" charset="0"/>
            </a:endParaRPr>
          </a:p>
        </p:txBody>
      </p:sp>
      <p:sp>
        <p:nvSpPr>
          <p:cNvPr id="7" name="Footer Placeholder 6">
            <a:extLst>
              <a:ext uri="{FF2B5EF4-FFF2-40B4-BE49-F238E27FC236}">
                <a16:creationId xmlns:a16="http://schemas.microsoft.com/office/drawing/2014/main" id="{0689B43B-B4D1-31EF-5F24-3FC4CE15E1F3}"/>
              </a:ext>
            </a:extLst>
          </p:cNvPr>
          <p:cNvSpPr>
            <a:spLocks noGrp="1"/>
          </p:cNvSpPr>
          <p:nvPr>
            <p:ph type="ftr" sz="quarter" idx="10"/>
          </p:nvPr>
        </p:nvSpPr>
        <p:spPr/>
        <p:txBody>
          <a:bodyPr/>
          <a:lstStyle/>
          <a:p>
            <a:r>
              <a:rPr lang="en-US"/>
              <a:t>© Leadership Circle | All Rights Reserved</a:t>
            </a:r>
            <a:endParaRPr lang="en-US" dirty="0"/>
          </a:p>
        </p:txBody>
      </p:sp>
      <p:sp>
        <p:nvSpPr>
          <p:cNvPr id="8" name="Slide Number Placeholder 7">
            <a:extLst>
              <a:ext uri="{FF2B5EF4-FFF2-40B4-BE49-F238E27FC236}">
                <a16:creationId xmlns:a16="http://schemas.microsoft.com/office/drawing/2014/main" id="{D87C2F7D-1DA1-62CF-0190-02A4F34B537D}"/>
              </a:ext>
            </a:extLst>
          </p:cNvPr>
          <p:cNvSpPr>
            <a:spLocks noGrp="1"/>
          </p:cNvSpPr>
          <p:nvPr>
            <p:ph type="sldNum" sz="quarter" idx="11"/>
          </p:nvPr>
        </p:nvSpPr>
        <p:spPr/>
        <p:txBody>
          <a:bodyPr/>
          <a:lstStyle/>
          <a:p>
            <a:fld id="{4E547FC5-224D-4B2B-AB96-D4331BB3CBEC}" type="slidenum">
              <a:rPr lang="en-US" smtClean="0"/>
              <a:pPr/>
              <a:t>10</a:t>
            </a:fld>
            <a:endParaRPr lang="en-US" dirty="0"/>
          </a:p>
        </p:txBody>
      </p:sp>
      <p:pic>
        <p:nvPicPr>
          <p:cNvPr id="9" name="Imagen 8" descr="Gráfico&#10;&#10;Descripción generada automáticamente">
            <a:extLst>
              <a:ext uri="{FF2B5EF4-FFF2-40B4-BE49-F238E27FC236}">
                <a16:creationId xmlns:a16="http://schemas.microsoft.com/office/drawing/2014/main" id="{21C9AAA8-21AE-6C55-EFD2-B632B4F49C6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428567" y="3237412"/>
            <a:ext cx="5128075" cy="2648179"/>
          </a:xfrm>
          <a:prstGeom prst="rect">
            <a:avLst/>
          </a:prstGeom>
        </p:spPr>
      </p:pic>
    </p:spTree>
    <p:extLst>
      <p:ext uri="{BB962C8B-B14F-4D97-AF65-F5344CB8AC3E}">
        <p14:creationId xmlns:p14="http://schemas.microsoft.com/office/powerpoint/2010/main" val="40527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par>
                                <p:cTn id="37" presetID="10" presetClass="exit" presetSubtype="0" fill="hold"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5"/>
                                        </p:tgtEl>
                                      </p:cBhvr>
                                    </p:animEffect>
                                    <p:set>
                                      <p:cBhvr>
                                        <p:cTn id="45"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9"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dirty="0" err="1">
                <a:latin typeface="Helvetica"/>
              </a:rPr>
              <a:t>Beziehung</a:t>
            </a:r>
            <a:r>
              <a:rPr lang="en-US" dirty="0">
                <a:latin typeface="Helvetica"/>
              </a:rPr>
              <a:t> und Aufgabe</a:t>
            </a:r>
            <a:endParaRPr lang="en-US" dirty="0"/>
          </a:p>
        </p:txBody>
      </p:sp>
      <p:pic>
        <p:nvPicPr>
          <p:cNvPr id="13" name="Picture 9">
            <a:extLst>
              <a:ext uri="{FF2B5EF4-FFF2-40B4-BE49-F238E27FC236}">
                <a16:creationId xmlns:a16="http://schemas.microsoft.com/office/drawing/2014/main" id="{D06834A1-E97F-5495-0431-D5AF4502D314}"/>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7" name="Freeform 6">
            <a:extLst>
              <a:ext uri="{FF2B5EF4-FFF2-40B4-BE49-F238E27FC236}">
                <a16:creationId xmlns:a16="http://schemas.microsoft.com/office/drawing/2014/main" id="{5C348B17-0DDF-24D5-061D-B940D218FDF8}"/>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8">
            <a:extLst>
              <a:ext uri="{FF2B5EF4-FFF2-40B4-BE49-F238E27FC236}">
                <a16:creationId xmlns:a16="http://schemas.microsoft.com/office/drawing/2014/main" id="{5B86E1A4-B252-FA9C-45E2-E9A30CAE5A27}"/>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Imagen 7">
            <a:extLst>
              <a:ext uri="{FF2B5EF4-FFF2-40B4-BE49-F238E27FC236}">
                <a16:creationId xmlns:a16="http://schemas.microsoft.com/office/drawing/2014/main" id="{35F53B80-F894-6760-E9F3-E549D7AE54F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3317" y="1109428"/>
            <a:ext cx="5588000" cy="4343400"/>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1481406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29615" y="1009972"/>
            <a:ext cx="4532770" cy="4542312"/>
          </a:xfrm>
          <a:prstGeom prst="rect">
            <a:avLst/>
          </a:prstGeom>
        </p:spPr>
      </p:pic>
      <p:sp>
        <p:nvSpPr>
          <p:cNvPr id="12" name="Freeform 11">
            <a:extLst>
              <a:ext uri="{FF2B5EF4-FFF2-40B4-BE49-F238E27FC236}">
                <a16:creationId xmlns:a16="http://schemas.microsoft.com/office/drawing/2014/main" id="{FDA324F9-3179-9535-9C16-3C20EE43669C}"/>
              </a:ext>
            </a:extLst>
          </p:cNvPr>
          <p:cNvSpPr/>
          <p:nvPr/>
        </p:nvSpPr>
        <p:spPr>
          <a:xfrm rot="16200000">
            <a:off x="246215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EA697992-8163-E150-603F-986ACED57C91}"/>
              </a:ext>
            </a:extLst>
          </p:cNvPr>
          <p:cNvSpPr/>
          <p:nvPr/>
        </p:nvSpPr>
        <p:spPr>
          <a:xfrm rot="5400000">
            <a:off x="4868666" y="2010982"/>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168284" y="368126"/>
            <a:ext cx="3528060" cy="681355"/>
          </a:xfrm>
        </p:spPr>
        <p:txBody>
          <a:bodyPr/>
          <a:lstStyle/>
          <a:p>
            <a:r>
              <a:rPr lang="en-US" dirty="0" err="1"/>
              <a:t>Vier</a:t>
            </a:r>
            <a:r>
              <a:rPr lang="en-US" dirty="0"/>
              <a:t> </a:t>
            </a:r>
            <a:br>
              <a:rPr lang="en-US" dirty="0"/>
            </a:br>
            <a:r>
              <a:rPr lang="en-US" dirty="0" err="1"/>
              <a:t>Quadranten</a:t>
            </a:r>
            <a:endParaRPr lang="en-US" dirty="0"/>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5" name="Gráfico 4">
            <a:extLst>
              <a:ext uri="{FF2B5EF4-FFF2-40B4-BE49-F238E27FC236}">
                <a16:creationId xmlns:a16="http://schemas.microsoft.com/office/drawing/2014/main" id="{9E23B8B1-648B-6853-3086-63C2240D3A75}"/>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292440" y="1146585"/>
            <a:ext cx="6795888" cy="4314057"/>
          </a:xfrm>
          <a:prstGeom prst="rect">
            <a:avLst/>
          </a:prstGeom>
        </p:spPr>
      </p:pic>
    </p:spTree>
    <p:extLst>
      <p:ext uri="{BB962C8B-B14F-4D97-AF65-F5344CB8AC3E}">
        <p14:creationId xmlns:p14="http://schemas.microsoft.com/office/powerpoint/2010/main" val="4281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7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077029" y="289380"/>
            <a:ext cx="6052456" cy="6073113"/>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rot="10800000">
            <a:off x="3294009" y="3269956"/>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3192776" y="3601232"/>
            <a:ext cx="5835476" cy="819908"/>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5 </a:t>
            </a:r>
            <a:r>
              <a:rPr lang="en-US" sz="2000" dirty="0" err="1">
                <a:solidFill>
                  <a:schemeClr val="bg1"/>
                </a:solidFill>
                <a:latin typeface="Helvetica" pitchFamily="2" charset="0"/>
                <a:cs typeface="Corbel"/>
              </a:rPr>
              <a:t>innerer</a:t>
            </a:r>
            <a:r>
              <a:rPr lang="en-US" sz="2000" dirty="0">
                <a:solidFill>
                  <a:schemeClr val="bg1"/>
                </a:solidFill>
                <a:latin typeface="Helvetica" pitchFamily="2" charset="0"/>
                <a:cs typeface="Corbel"/>
              </a:rPr>
              <a:t> Kreis</a:t>
            </a:r>
          </a:p>
          <a:p>
            <a:pPr algn="ctr">
              <a:lnSpc>
                <a:spcPct val="120000"/>
              </a:lnSpc>
            </a:pPr>
            <a:r>
              <a:rPr lang="en-US" sz="2000" b="1" dirty="0">
                <a:solidFill>
                  <a:schemeClr val="bg1"/>
                </a:solidFill>
                <a:latin typeface="Helvetica" pitchFamily="2" charset="0"/>
                <a:cs typeface="Corbel"/>
              </a:rPr>
              <a:t>Kreative </a:t>
            </a:r>
            <a:r>
              <a:rPr lang="en-US" sz="2000" b="1" dirty="0" err="1">
                <a:solidFill>
                  <a:schemeClr val="bg1"/>
                </a:solidFill>
                <a:latin typeface="Helvetica" pitchFamily="2" charset="0"/>
                <a:cs typeface="Corbel"/>
              </a:rPr>
              <a:t>Zusammenfassende</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Dimensionen</a:t>
            </a:r>
            <a:endParaRPr lang="en-US" sz="2000" b="1" dirty="0">
              <a:solidFill>
                <a:schemeClr val="bg1"/>
              </a:solidFill>
              <a:latin typeface="Helvetica" pitchFamily="2" charset="0"/>
              <a:cs typeface="Corbel"/>
            </a:endParaRP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4568567"/>
            <a:ext cx="3788383" cy="1189240"/>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18 </a:t>
            </a:r>
            <a:r>
              <a:rPr lang="en-US" sz="2000" dirty="0" err="1">
                <a:solidFill>
                  <a:schemeClr val="bg1"/>
                </a:solidFill>
                <a:latin typeface="Helvetica" pitchFamily="2" charset="0"/>
                <a:cs typeface="Corbel"/>
              </a:rPr>
              <a:t>äußerer</a:t>
            </a:r>
            <a:r>
              <a:rPr lang="en-US" sz="2000" dirty="0">
                <a:solidFill>
                  <a:schemeClr val="bg1"/>
                </a:solidFill>
                <a:latin typeface="Helvetica" pitchFamily="2" charset="0"/>
                <a:cs typeface="Corbel"/>
              </a:rPr>
              <a:t> Kreis</a:t>
            </a:r>
          </a:p>
          <a:p>
            <a:pPr algn="ctr">
              <a:lnSpc>
                <a:spcPct val="120000"/>
              </a:lnSpc>
            </a:pPr>
            <a:r>
              <a:rPr lang="en-US" sz="2000" b="1" dirty="0">
                <a:solidFill>
                  <a:schemeClr val="bg1"/>
                </a:solidFill>
                <a:latin typeface="Helvetica" pitchFamily="2" charset="0"/>
                <a:cs typeface="Corbel"/>
              </a:rPr>
              <a:t>Kreative </a:t>
            </a:r>
            <a:r>
              <a:rPr lang="en-US" sz="2000" b="1" dirty="0" err="1">
                <a:solidFill>
                  <a:schemeClr val="bg1"/>
                </a:solidFill>
                <a:latin typeface="Helvetica" pitchFamily="2" charset="0"/>
                <a:cs typeface="Corbel"/>
              </a:rPr>
              <a:t>Führungskompetenzen</a:t>
            </a:r>
            <a:endParaRPr lang="en-US" sz="2000" b="1" dirty="0">
              <a:solidFill>
                <a:schemeClr val="bg1"/>
              </a:solidFill>
              <a:latin typeface="Helvetica" pitchFamily="2" charset="0"/>
              <a:cs typeface="Corbel"/>
            </a:endParaRPr>
          </a:p>
        </p:txBody>
      </p:sp>
    </p:spTree>
    <p:extLst>
      <p:ext uri="{BB962C8B-B14F-4D97-AF65-F5344CB8AC3E}">
        <p14:creationId xmlns:p14="http://schemas.microsoft.com/office/powerpoint/2010/main" val="208276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2E248E2-CF04-7D46-1956-10AA8325092F}"/>
              </a:ext>
            </a:extLst>
          </p:cNvPr>
          <p:cNvPicPr>
            <a:picLocks noChangeAspect="1"/>
          </p:cNvPicPr>
          <p:nvPr/>
        </p:nvPicPr>
        <p:blipFill rotWithShape="1">
          <a:blip r:embed="rId2">
            <a:extLst>
              <a:ext uri="{28A0092B-C50C-407E-A947-70E740481C1C}">
                <a14:useLocalDpi xmlns:a14="http://schemas.microsoft.com/office/drawing/2010/main"/>
              </a:ext>
            </a:extLst>
          </a:blip>
          <a:srcRect l="22347" t="9630" r="25186" b="47905"/>
          <a:stretch/>
        </p:blipFill>
        <p:spPr>
          <a:xfrm>
            <a:off x="611041" y="511228"/>
            <a:ext cx="10969917" cy="5745015"/>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2479177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6003D7-BB83-C125-54EF-07862CCF4699}"/>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3100817" y="261258"/>
            <a:ext cx="5985125" cy="6005552"/>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18" name="Freeform 17">
            <a:extLst>
              <a:ext uri="{FF2B5EF4-FFF2-40B4-BE49-F238E27FC236}">
                <a16:creationId xmlns:a16="http://schemas.microsoft.com/office/drawing/2014/main" id="{F4816ADC-C7C9-8D19-9342-A14FD2179751}"/>
              </a:ext>
            </a:extLst>
          </p:cNvPr>
          <p:cNvSpPr/>
          <p:nvPr/>
        </p:nvSpPr>
        <p:spPr>
          <a:xfrm>
            <a:off x="3279495" y="446499"/>
            <a:ext cx="5633010" cy="2834629"/>
          </a:xfrm>
          <a:custGeom>
            <a:avLst/>
            <a:gdLst>
              <a:gd name="connsiteX0" fmla="*/ 5633010 w 5633010"/>
              <a:gd name="connsiteY0" fmla="*/ 2834629 h 2834629"/>
              <a:gd name="connsiteX1" fmla="*/ 3004653 w 5633010"/>
              <a:gd name="connsiteY1" fmla="*/ 2834629 h 2834629"/>
              <a:gd name="connsiteX2" fmla="*/ 2816505 w 5633010"/>
              <a:gd name="connsiteY2" fmla="*/ 2646481 h 2834629"/>
              <a:gd name="connsiteX3" fmla="*/ 2628357 w 5633010"/>
              <a:gd name="connsiteY3" fmla="*/ 2834629 h 2834629"/>
              <a:gd name="connsiteX4" fmla="*/ 0 w 5633010"/>
              <a:gd name="connsiteY4" fmla="*/ 2834629 h 2834629"/>
              <a:gd name="connsiteX5" fmla="*/ 14429 w 5633010"/>
              <a:gd name="connsiteY5" fmla="*/ 2546832 h 2834629"/>
              <a:gd name="connsiteX6" fmla="*/ 2816505 w 5633010"/>
              <a:gd name="connsiteY6" fmla="*/ 0 h 2834629"/>
              <a:gd name="connsiteX7" fmla="*/ 5618582 w 5633010"/>
              <a:gd name="connsiteY7" fmla="*/ 2546832 h 283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3010" h="2834629">
                <a:moveTo>
                  <a:pt x="5633010" y="2834629"/>
                </a:moveTo>
                <a:lnTo>
                  <a:pt x="3004653" y="2834629"/>
                </a:lnTo>
                <a:cubicBezTo>
                  <a:pt x="3004653" y="2730718"/>
                  <a:pt x="2920416" y="2646481"/>
                  <a:pt x="2816505" y="2646481"/>
                </a:cubicBezTo>
                <a:cubicBezTo>
                  <a:pt x="2712594" y="2646481"/>
                  <a:pt x="2628357" y="2730718"/>
                  <a:pt x="2628357" y="2834629"/>
                </a:cubicBezTo>
                <a:lnTo>
                  <a:pt x="0" y="2834629"/>
                </a:lnTo>
                <a:lnTo>
                  <a:pt x="14429" y="2546832"/>
                </a:lnTo>
                <a:cubicBezTo>
                  <a:pt x="158669" y="1116314"/>
                  <a:pt x="1358154" y="0"/>
                  <a:pt x="2816505" y="0"/>
                </a:cubicBezTo>
                <a:cubicBezTo>
                  <a:pt x="4274857" y="0"/>
                  <a:pt x="5474343" y="1116314"/>
                  <a:pt x="5618582" y="254683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567BC8B-2AAB-8BCB-64E6-F3257685A240}"/>
              </a:ext>
            </a:extLst>
          </p:cNvPr>
          <p:cNvSpPr txBox="1"/>
          <p:nvPr/>
        </p:nvSpPr>
        <p:spPr>
          <a:xfrm>
            <a:off x="4157914" y="877805"/>
            <a:ext cx="3788383" cy="1189240"/>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3 </a:t>
            </a:r>
            <a:r>
              <a:rPr lang="en-US" sz="2000" dirty="0" err="1">
                <a:solidFill>
                  <a:schemeClr val="bg1"/>
                </a:solidFill>
                <a:latin typeface="Helvetica" pitchFamily="2" charset="0"/>
                <a:cs typeface="Corbel"/>
              </a:rPr>
              <a:t>innerer</a:t>
            </a:r>
            <a:r>
              <a:rPr lang="en-US" sz="2000" dirty="0">
                <a:solidFill>
                  <a:schemeClr val="bg1"/>
                </a:solidFill>
                <a:latin typeface="Helvetica" pitchFamily="2" charset="0"/>
                <a:cs typeface="Corbel"/>
              </a:rPr>
              <a:t> Kreis</a:t>
            </a:r>
          </a:p>
          <a:p>
            <a:pPr algn="ctr">
              <a:lnSpc>
                <a:spcPct val="120000"/>
              </a:lnSpc>
            </a:pPr>
            <a:r>
              <a:rPr lang="en-US" sz="2000" b="1" dirty="0" err="1">
                <a:solidFill>
                  <a:schemeClr val="bg1"/>
                </a:solidFill>
                <a:latin typeface="Helvetica" pitchFamily="2" charset="0"/>
                <a:cs typeface="Corbel"/>
              </a:rPr>
              <a:t>Reaktive</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Zusammenfassende</a:t>
            </a:r>
            <a:r>
              <a:rPr lang="en-US" sz="2000" b="1" dirty="0">
                <a:solidFill>
                  <a:schemeClr val="bg1"/>
                </a:solidFill>
                <a:latin typeface="Helvetica" pitchFamily="2" charset="0"/>
                <a:cs typeface="Corbel"/>
              </a:rPr>
              <a:t> </a:t>
            </a:r>
            <a:r>
              <a:rPr lang="en-US" sz="2000" b="1" dirty="0" err="1">
                <a:solidFill>
                  <a:schemeClr val="bg1"/>
                </a:solidFill>
                <a:latin typeface="Helvetica" pitchFamily="2" charset="0"/>
                <a:cs typeface="Corbel"/>
              </a:rPr>
              <a:t>Dimensionen</a:t>
            </a:r>
            <a:endParaRPr lang="en-US" sz="2000" b="1" dirty="0">
              <a:solidFill>
                <a:schemeClr val="bg1"/>
              </a:solidFill>
              <a:latin typeface="Helvetica" pitchFamily="2" charset="0"/>
              <a:cs typeface="Corbel"/>
            </a:endParaRPr>
          </a:p>
        </p:txBody>
      </p:sp>
      <p:sp>
        <p:nvSpPr>
          <p:cNvPr id="8" name="TextBox 7">
            <a:extLst>
              <a:ext uri="{FF2B5EF4-FFF2-40B4-BE49-F238E27FC236}">
                <a16:creationId xmlns:a16="http://schemas.microsoft.com/office/drawing/2014/main" id="{CA469E2A-69B7-3C1E-90D7-C5B50D67E22F}"/>
              </a:ext>
            </a:extLst>
          </p:cNvPr>
          <p:cNvSpPr txBox="1"/>
          <p:nvPr/>
        </p:nvSpPr>
        <p:spPr>
          <a:xfrm>
            <a:off x="4157914" y="2089622"/>
            <a:ext cx="3788383" cy="819908"/>
          </a:xfrm>
          <a:prstGeom prst="rect">
            <a:avLst/>
          </a:prstGeom>
          <a:noFill/>
        </p:spPr>
        <p:txBody>
          <a:bodyPr wrap="square" lIns="101858" tIns="50929" rIns="101858" bIns="50929" rtlCol="0">
            <a:spAutoFit/>
          </a:bodyPr>
          <a:lstStyle/>
          <a:p>
            <a:pPr algn="ctr">
              <a:lnSpc>
                <a:spcPct val="120000"/>
              </a:lnSpc>
            </a:pPr>
            <a:r>
              <a:rPr lang="en-US" sz="2000" dirty="0">
                <a:solidFill>
                  <a:schemeClr val="bg1"/>
                </a:solidFill>
                <a:latin typeface="Helvetica" pitchFamily="2" charset="0"/>
                <a:cs typeface="Corbel"/>
              </a:rPr>
              <a:t>11 </a:t>
            </a:r>
            <a:r>
              <a:rPr lang="en-US" sz="2000" dirty="0" err="1">
                <a:solidFill>
                  <a:schemeClr val="bg1"/>
                </a:solidFill>
                <a:latin typeface="Helvetica" pitchFamily="2" charset="0"/>
                <a:cs typeface="Corbel"/>
              </a:rPr>
              <a:t>äußerer</a:t>
            </a:r>
            <a:r>
              <a:rPr lang="en-US" sz="2000" dirty="0">
                <a:solidFill>
                  <a:schemeClr val="bg1"/>
                </a:solidFill>
                <a:latin typeface="Helvetica" pitchFamily="2" charset="0"/>
                <a:cs typeface="Corbel"/>
              </a:rPr>
              <a:t> Kreis</a:t>
            </a:r>
          </a:p>
          <a:p>
            <a:pPr algn="ctr">
              <a:lnSpc>
                <a:spcPct val="120000"/>
              </a:lnSpc>
            </a:pPr>
            <a:r>
              <a:rPr lang="en-US" sz="2000" b="1" dirty="0" err="1">
                <a:solidFill>
                  <a:schemeClr val="bg1"/>
                </a:solidFill>
                <a:latin typeface="Helvetica" pitchFamily="2" charset="0"/>
                <a:cs typeface="Corbel"/>
              </a:rPr>
              <a:t>Reaktive</a:t>
            </a:r>
            <a:r>
              <a:rPr lang="en-US" sz="2000" b="1" dirty="0">
                <a:solidFill>
                  <a:schemeClr val="bg1"/>
                </a:solidFill>
                <a:latin typeface="Helvetica" pitchFamily="2" charset="0"/>
                <a:cs typeface="Corbel"/>
              </a:rPr>
              <a:t> Tendenzen</a:t>
            </a:r>
          </a:p>
        </p:txBody>
      </p:sp>
    </p:spTree>
    <p:extLst>
      <p:ext uri="{BB962C8B-B14F-4D97-AF65-F5344CB8AC3E}">
        <p14:creationId xmlns:p14="http://schemas.microsoft.com/office/powerpoint/2010/main" val="2810830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59DBC34-6C4B-1815-DB4C-C7AFE274B140}"/>
              </a:ext>
            </a:extLst>
          </p:cNvPr>
          <p:cNvPicPr>
            <a:picLocks noChangeAspect="1"/>
          </p:cNvPicPr>
          <p:nvPr/>
        </p:nvPicPr>
        <p:blipFill rotWithShape="1">
          <a:blip r:embed="rId2">
            <a:extLst>
              <a:ext uri="{28A0092B-C50C-407E-A947-70E740481C1C}">
                <a14:useLocalDpi xmlns:a14="http://schemas.microsoft.com/office/drawing/2010/main"/>
              </a:ext>
            </a:extLst>
          </a:blip>
          <a:srcRect l="22347" t="48655" r="25186" b="9100"/>
          <a:stretch/>
        </p:blipFill>
        <p:spPr>
          <a:xfrm>
            <a:off x="495569" y="511229"/>
            <a:ext cx="11200862" cy="5835542"/>
          </a:xfrm>
          <a:prstGeom prst="rect">
            <a:avLst/>
          </a:prstGeom>
        </p:spPr>
      </p:pic>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Tree>
    <p:extLst>
      <p:ext uri="{BB962C8B-B14F-4D97-AF65-F5344CB8AC3E}">
        <p14:creationId xmlns:p14="http://schemas.microsoft.com/office/powerpoint/2010/main" val="3173249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F263AFF-E593-DF49-9E79-B977CD5C83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9605" y="36020"/>
            <a:ext cx="9767783"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p:txBody>
          <a:bodyPr anchor="t"/>
          <a:lstStyle/>
          <a:p>
            <a:pPr algn="l"/>
            <a:r>
              <a:rPr lang="en-US" dirty="0" err="1"/>
              <a:t>Reaktiv-Kreativ</a:t>
            </a:r>
            <a:br>
              <a:rPr lang="en-US" dirty="0"/>
            </a:br>
            <a:r>
              <a:rPr lang="en-US" dirty="0"/>
              <a:t>Skala</a:t>
            </a:r>
          </a:p>
        </p:txBody>
      </p:sp>
      <p:sp>
        <p:nvSpPr>
          <p:cNvPr id="6" name="Slide Number Placeholder 5">
            <a:extLst>
              <a:ext uri="{FF2B5EF4-FFF2-40B4-BE49-F238E27FC236}">
                <a16:creationId xmlns:a16="http://schemas.microsoft.com/office/drawing/2014/main" id="{B1A10439-489B-CD48-8A18-929786D3B0E8}"/>
              </a:ext>
            </a:extLst>
          </p:cNvPr>
          <p:cNvSpPr>
            <a:spLocks noGrp="1"/>
          </p:cNvSpPr>
          <p:nvPr>
            <p:ph type="sldNum" sz="quarter" idx="11"/>
          </p:nvPr>
        </p:nvSpPr>
        <p:spPr/>
        <p:txBody>
          <a:bodyPr/>
          <a:lstStyle/>
          <a:p>
            <a:fld id="{4E547FC5-224D-4B2B-AB96-D4331BB3CBEC}" type="slidenum">
              <a:rPr lang="en-US" smtClean="0"/>
              <a:pPr/>
              <a:t>17</a:t>
            </a:fld>
            <a:endParaRPr lang="en-US" dirty="0"/>
          </a:p>
        </p:txBody>
      </p:sp>
      <p:sp>
        <p:nvSpPr>
          <p:cNvPr id="5" name="Footer Placeholder 4">
            <a:extLst>
              <a:ext uri="{FF2B5EF4-FFF2-40B4-BE49-F238E27FC236}">
                <a16:creationId xmlns:a16="http://schemas.microsoft.com/office/drawing/2014/main" id="{B8773014-B27F-0042-B0F3-EF2D84AE9B24}"/>
              </a:ext>
            </a:extLst>
          </p:cNvPr>
          <p:cNvSpPr>
            <a:spLocks noGrp="1"/>
          </p:cNvSpPr>
          <p:nvPr>
            <p:ph type="ftr" sz="quarter" idx="10"/>
          </p:nvPr>
        </p:nvSpPr>
        <p:spPr/>
        <p:txBody>
          <a:bodyPr/>
          <a:lstStyle/>
          <a:p>
            <a:r>
              <a:rPr lang="en-US" dirty="0"/>
              <a:t>© Leadership Circle | All Rights Reserved</a:t>
            </a:r>
          </a:p>
        </p:txBody>
      </p:sp>
      <p:sp>
        <p:nvSpPr>
          <p:cNvPr id="3" name="Oval 6">
            <a:extLst>
              <a:ext uri="{FF2B5EF4-FFF2-40B4-BE49-F238E27FC236}">
                <a16:creationId xmlns:a16="http://schemas.microsoft.com/office/drawing/2014/main" id="{2F4608F4-012B-2348-A618-3527DDF0A99B}"/>
              </a:ext>
            </a:extLst>
          </p:cNvPr>
          <p:cNvSpPr>
            <a:spLocks/>
          </p:cNvSpPr>
          <p:nvPr/>
        </p:nvSpPr>
        <p:spPr bwMode="auto">
          <a:xfrm rot="10800000">
            <a:off x="2833430"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60808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EF3B94A8-4E33-534A-9E1F-3901E9645D12}"/>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3006084"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609600" y="246697"/>
            <a:ext cx="3698929" cy="681355"/>
          </a:xfrm>
        </p:spPr>
        <p:txBody>
          <a:bodyPr anchor="t"/>
          <a:lstStyle/>
          <a:p>
            <a:pPr algn="l"/>
            <a:r>
              <a:rPr lang="en-US" dirty="0"/>
              <a:t>Balance </a:t>
            </a:r>
            <a:r>
              <a:rPr lang="en-US" dirty="0" err="1"/>
              <a:t>Beziehung</a:t>
            </a:r>
            <a:r>
              <a:rPr lang="en-US" dirty="0"/>
              <a:t> – Aufgabe</a:t>
            </a:r>
          </a:p>
        </p:txBody>
      </p:sp>
      <p:sp>
        <p:nvSpPr>
          <p:cNvPr id="6" name="Slide Number Placeholder 5">
            <a:extLst>
              <a:ext uri="{FF2B5EF4-FFF2-40B4-BE49-F238E27FC236}">
                <a16:creationId xmlns:a16="http://schemas.microsoft.com/office/drawing/2014/main" id="{0B2946FE-32B7-4A4B-8779-33FE39D54C35}"/>
              </a:ext>
            </a:extLst>
          </p:cNvPr>
          <p:cNvSpPr>
            <a:spLocks noGrp="1"/>
          </p:cNvSpPr>
          <p:nvPr>
            <p:ph type="sldNum" sz="quarter" idx="11"/>
          </p:nvPr>
        </p:nvSpPr>
        <p:spPr/>
        <p:txBody>
          <a:bodyPr/>
          <a:lstStyle/>
          <a:p>
            <a:fld id="{4E547FC5-224D-4B2B-AB96-D4331BB3CBEC}" type="slidenum">
              <a:rPr lang="en-US" smtClean="0"/>
              <a:pPr/>
              <a:t>18</a:t>
            </a:fld>
            <a:endParaRPr lang="en-US" dirty="0"/>
          </a:p>
        </p:txBody>
      </p:sp>
      <p:sp>
        <p:nvSpPr>
          <p:cNvPr id="5" name="Footer Placeholder 4">
            <a:extLst>
              <a:ext uri="{FF2B5EF4-FFF2-40B4-BE49-F238E27FC236}">
                <a16:creationId xmlns:a16="http://schemas.microsoft.com/office/drawing/2014/main" id="{69C83EB4-3EC9-0447-AF40-5D3D9CD9D8BF}"/>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4C7CBF3A-8C88-B14F-84CA-27A9D3894656}"/>
              </a:ext>
            </a:extLst>
          </p:cNvPr>
          <p:cNvSpPr>
            <a:spLocks/>
          </p:cNvSpPr>
          <p:nvPr/>
        </p:nvSpPr>
        <p:spPr bwMode="auto">
          <a:xfrm rot="16200000">
            <a:off x="5619907" y="-893723"/>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417982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4D8A2073-B8D0-7244-8EE4-3E24CC975FF8}"/>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3086766"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609600" y="246697"/>
            <a:ext cx="4262120" cy="681355"/>
          </a:xfrm>
        </p:spPr>
        <p:txBody>
          <a:bodyPr anchor="t"/>
          <a:lstStyle/>
          <a:p>
            <a:pPr algn="l"/>
            <a:r>
              <a:rPr lang="en-US" dirty="0" err="1"/>
              <a:t>Nutzungsgrad</a:t>
            </a:r>
            <a:r>
              <a:rPr lang="en-US" dirty="0"/>
              <a:t> </a:t>
            </a:r>
            <a:r>
              <a:rPr lang="en-US" dirty="0" err="1"/>
              <a:t>Führungspotential</a:t>
            </a:r>
            <a:br>
              <a:rPr lang="en-US" dirty="0"/>
            </a:br>
            <a:endParaRPr lang="en-US" dirty="0"/>
          </a:p>
        </p:txBody>
      </p:sp>
      <p:sp>
        <p:nvSpPr>
          <p:cNvPr id="6" name="Slide Number Placeholder 5">
            <a:extLst>
              <a:ext uri="{FF2B5EF4-FFF2-40B4-BE49-F238E27FC236}">
                <a16:creationId xmlns:a16="http://schemas.microsoft.com/office/drawing/2014/main" id="{20A35418-F8FF-BE4C-B5F7-32BE2495737E}"/>
              </a:ext>
            </a:extLst>
          </p:cNvPr>
          <p:cNvSpPr>
            <a:spLocks noGrp="1"/>
          </p:cNvSpPr>
          <p:nvPr>
            <p:ph type="sldNum" sz="quarter" idx="11"/>
          </p:nvPr>
        </p:nvSpPr>
        <p:spPr/>
        <p:txBody>
          <a:bodyPr/>
          <a:lstStyle/>
          <a:p>
            <a:fld id="{4E547FC5-224D-4B2B-AB96-D4331BB3CBEC}" type="slidenum">
              <a:rPr lang="en-US" smtClean="0"/>
              <a:pPr/>
              <a:t>19</a:t>
            </a:fld>
            <a:endParaRPr lang="en-US" dirty="0"/>
          </a:p>
        </p:txBody>
      </p:sp>
      <p:sp>
        <p:nvSpPr>
          <p:cNvPr id="5" name="Footer Placeholder 4">
            <a:extLst>
              <a:ext uri="{FF2B5EF4-FFF2-40B4-BE49-F238E27FC236}">
                <a16:creationId xmlns:a16="http://schemas.microsoft.com/office/drawing/2014/main" id="{AF3D754B-6094-0C47-817C-6D2590906D03}"/>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8EB9CE3E-C0E2-1348-9690-AC7DDC34B1E1}"/>
              </a:ext>
            </a:extLst>
          </p:cNvPr>
          <p:cNvSpPr>
            <a:spLocks/>
          </p:cNvSpPr>
          <p:nvPr/>
        </p:nvSpPr>
        <p:spPr bwMode="auto">
          <a:xfrm rot="10800000">
            <a:off x="8392982" y="1790349"/>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128229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Gráfico&#10;&#10;Descripción generada automáticamente">
            <a:extLst>
              <a:ext uri="{FF2B5EF4-FFF2-40B4-BE49-F238E27FC236}">
                <a16:creationId xmlns:a16="http://schemas.microsoft.com/office/drawing/2014/main" id="{3B9AD31F-1B8A-902A-D0A7-16A41F3B55D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8894" y="115549"/>
            <a:ext cx="6692186" cy="6682968"/>
          </a:xfrm>
          <a:prstGeom prst="rect">
            <a:avLst/>
          </a:prstGeom>
        </p:spPr>
      </p:pic>
      <p:sp>
        <p:nvSpPr>
          <p:cNvPr id="8" name="Rectangle 7">
            <a:extLst>
              <a:ext uri="{FF2B5EF4-FFF2-40B4-BE49-F238E27FC236}">
                <a16:creationId xmlns:a16="http://schemas.microsoft.com/office/drawing/2014/main" id="{282AEC20-76DD-7E4F-B64A-027A302DB541}"/>
              </a:ext>
            </a:extLst>
          </p:cNvPr>
          <p:cNvSpPr/>
          <p:nvPr/>
        </p:nvSpPr>
        <p:spPr>
          <a:xfrm>
            <a:off x="8460606" y="0"/>
            <a:ext cx="373139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DC78324D-1607-E452-7FDC-42F3EDDF6F2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03895" y="2106591"/>
            <a:ext cx="2644815" cy="2644815"/>
          </a:xfrm>
          <a:prstGeom prst="rect">
            <a:avLst/>
          </a:prstGeom>
        </p:spPr>
      </p:pic>
      <p:sp>
        <p:nvSpPr>
          <p:cNvPr id="5" name="Footer Placeholder 4">
            <a:extLst>
              <a:ext uri="{FF2B5EF4-FFF2-40B4-BE49-F238E27FC236}">
                <a16:creationId xmlns:a16="http://schemas.microsoft.com/office/drawing/2014/main" id="{749C0FCC-06AD-B87C-7AED-F857939B52FA}"/>
              </a:ext>
            </a:extLst>
          </p:cNvPr>
          <p:cNvSpPr>
            <a:spLocks noGrp="1"/>
          </p:cNvSpPr>
          <p:nvPr>
            <p:ph type="ftr" sz="quarter" idx="10"/>
          </p:nvPr>
        </p:nvSpPr>
        <p:spPr/>
        <p:txBody>
          <a:bodyPr/>
          <a:lstStyle/>
          <a:p>
            <a:r>
              <a:rPr lang="en-US"/>
              <a:t>© Leadership Circle | All Rights Reserved</a:t>
            </a:r>
            <a:endParaRPr lang="en-US" dirty="0"/>
          </a:p>
        </p:txBody>
      </p:sp>
      <p:sp>
        <p:nvSpPr>
          <p:cNvPr id="6" name="Slide Number Placeholder 5">
            <a:extLst>
              <a:ext uri="{FF2B5EF4-FFF2-40B4-BE49-F238E27FC236}">
                <a16:creationId xmlns:a16="http://schemas.microsoft.com/office/drawing/2014/main" id="{91C2AD4A-96E2-67C5-9623-020A0DC41460}"/>
              </a:ext>
            </a:extLst>
          </p:cNvPr>
          <p:cNvSpPr>
            <a:spLocks noGrp="1"/>
          </p:cNvSpPr>
          <p:nvPr>
            <p:ph type="sldNum" sz="quarter" idx="11"/>
          </p:nvPr>
        </p:nvSpPr>
        <p:spPr/>
        <p:txBody>
          <a:bodyPr/>
          <a:lstStyle/>
          <a:p>
            <a:fld id="{4E547FC5-224D-4B2B-AB96-D4331BB3CBEC}" type="slidenum">
              <a:rPr lang="en-US" smtClean="0"/>
              <a:pPr/>
              <a:t>2</a:t>
            </a:fld>
            <a:endParaRPr lang="en-US" dirty="0"/>
          </a:p>
        </p:txBody>
      </p:sp>
    </p:spTree>
    <p:extLst>
      <p:ext uri="{BB962C8B-B14F-4D97-AF65-F5344CB8AC3E}">
        <p14:creationId xmlns:p14="http://schemas.microsoft.com/office/powerpoint/2010/main" val="291737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3BC51F8-318D-5441-BCD5-0714E92D67D8}"/>
              </a:ext>
            </a:extLst>
          </p:cNvPr>
          <p:cNvPicPr>
            <a:picLocks noChangeAspect="1"/>
          </p:cNvPicPr>
          <p:nvPr/>
        </p:nvPicPr>
        <p:blipFill rotWithShape="1">
          <a:blip r:embed="rId3">
            <a:extLst>
              <a:ext uri="{28A0092B-C50C-407E-A947-70E740481C1C}">
                <a14:useLocalDpi xmlns:a14="http://schemas.microsoft.com/office/drawing/2010/main"/>
              </a:ext>
            </a:extLst>
          </a:blip>
          <a:srcRect l="17188" r="17188"/>
          <a:stretch/>
        </p:blipFill>
        <p:spPr>
          <a:xfrm>
            <a:off x="3046425" y="36020"/>
            <a:ext cx="6410084" cy="6320330"/>
          </a:xfrm>
          <a:prstGeom prst="rect">
            <a:avLst/>
          </a:prstGeom>
        </p:spPr>
      </p:pic>
      <p:sp>
        <p:nvSpPr>
          <p:cNvPr id="2" name="Title 1">
            <a:extLst>
              <a:ext uri="{FF2B5EF4-FFF2-40B4-BE49-F238E27FC236}">
                <a16:creationId xmlns:a16="http://schemas.microsoft.com/office/drawing/2014/main" id="{86CD4321-7AFB-6B49-9A57-DE0C0D165E7C}"/>
              </a:ext>
            </a:extLst>
          </p:cNvPr>
          <p:cNvSpPr>
            <a:spLocks noGrp="1"/>
          </p:cNvSpPr>
          <p:nvPr>
            <p:ph type="title"/>
          </p:nvPr>
        </p:nvSpPr>
        <p:spPr>
          <a:xfrm>
            <a:off x="609600" y="-304658"/>
            <a:ext cx="10972800" cy="681355"/>
          </a:xfrm>
        </p:spPr>
        <p:txBody>
          <a:bodyPr anchor="t"/>
          <a:lstStyle/>
          <a:p>
            <a:pPr algn="l"/>
            <a:br>
              <a:rPr lang="en-US" dirty="0"/>
            </a:br>
            <a:r>
              <a:rPr lang="en-US" dirty="0"/>
              <a:t>Skala </a:t>
            </a:r>
            <a:br>
              <a:rPr lang="en-US" dirty="0"/>
            </a:br>
            <a:r>
              <a:rPr lang="en-US" dirty="0" err="1"/>
              <a:t>Führungseffektivität</a:t>
            </a:r>
            <a:endParaRPr lang="en-US" dirty="0"/>
          </a:p>
        </p:txBody>
      </p:sp>
      <p:sp>
        <p:nvSpPr>
          <p:cNvPr id="6" name="Slide Number Placeholder 5">
            <a:extLst>
              <a:ext uri="{FF2B5EF4-FFF2-40B4-BE49-F238E27FC236}">
                <a16:creationId xmlns:a16="http://schemas.microsoft.com/office/drawing/2014/main" id="{459E199F-8FD7-5149-AE54-AD547D1927B2}"/>
              </a:ext>
            </a:extLst>
          </p:cNvPr>
          <p:cNvSpPr>
            <a:spLocks noGrp="1"/>
          </p:cNvSpPr>
          <p:nvPr>
            <p:ph type="sldNum" sz="quarter" idx="11"/>
          </p:nvPr>
        </p:nvSpPr>
        <p:spPr/>
        <p:txBody>
          <a:bodyPr/>
          <a:lstStyle/>
          <a:p>
            <a:fld id="{4E547FC5-224D-4B2B-AB96-D4331BB3CBEC}" type="slidenum">
              <a:rPr lang="en-US" smtClean="0"/>
              <a:pPr/>
              <a:t>20</a:t>
            </a:fld>
            <a:endParaRPr lang="en-US" dirty="0"/>
          </a:p>
        </p:txBody>
      </p:sp>
      <p:sp>
        <p:nvSpPr>
          <p:cNvPr id="5" name="Footer Placeholder 4">
            <a:extLst>
              <a:ext uri="{FF2B5EF4-FFF2-40B4-BE49-F238E27FC236}">
                <a16:creationId xmlns:a16="http://schemas.microsoft.com/office/drawing/2014/main" id="{ECF18154-38EC-E440-88EF-A5B016383B9E}"/>
              </a:ext>
            </a:extLst>
          </p:cNvPr>
          <p:cNvSpPr>
            <a:spLocks noGrp="1"/>
          </p:cNvSpPr>
          <p:nvPr>
            <p:ph type="ftr" sz="quarter" idx="10"/>
          </p:nvPr>
        </p:nvSpPr>
        <p:spPr/>
        <p:txBody>
          <a:bodyPr/>
          <a:lstStyle/>
          <a:p>
            <a:r>
              <a:rPr lang="en-US" dirty="0"/>
              <a:t>© Leadership Circle | All Rights Reserved</a:t>
            </a:r>
          </a:p>
        </p:txBody>
      </p:sp>
      <p:sp>
        <p:nvSpPr>
          <p:cNvPr id="7" name="Oval 6">
            <a:extLst>
              <a:ext uri="{FF2B5EF4-FFF2-40B4-BE49-F238E27FC236}">
                <a16:creationId xmlns:a16="http://schemas.microsoft.com/office/drawing/2014/main" id="{C0C951AB-B9FF-AA42-85B2-056438C3D126}"/>
              </a:ext>
            </a:extLst>
          </p:cNvPr>
          <p:cNvSpPr>
            <a:spLocks/>
          </p:cNvSpPr>
          <p:nvPr/>
        </p:nvSpPr>
        <p:spPr bwMode="auto">
          <a:xfrm rot="16200000">
            <a:off x="5619907" y="4536902"/>
            <a:ext cx="952186" cy="2811672"/>
          </a:xfrm>
          <a:prstGeom prst="ellipse">
            <a:avLst/>
          </a:prstGeom>
          <a:noFill/>
          <a:ln w="60325">
            <a:solidFill>
              <a:schemeClr val="accent2"/>
            </a:solidFill>
            <a:round/>
            <a:headEnd/>
            <a:tailEnd/>
          </a:ln>
        </p:spPr>
        <p:txBody>
          <a:bodyPr lIns="0" tIns="0" rIns="0" bIns="0">
            <a:prstTxWarp prst="textNoShape">
              <a:avLst/>
            </a:prstTxWarp>
          </a:bodyPr>
          <a:lstStyle/>
          <a:p>
            <a:endParaRPr lang="en-AU" sz="1200" dirty="0">
              <a:solidFill>
                <a:srgbClr val="660033"/>
              </a:solidFill>
              <a:latin typeface="Helvetica" pitchFamily="2" charset="0"/>
            </a:endParaRPr>
          </a:p>
        </p:txBody>
      </p:sp>
    </p:spTree>
    <p:extLst>
      <p:ext uri="{BB962C8B-B14F-4D97-AF65-F5344CB8AC3E}">
        <p14:creationId xmlns:p14="http://schemas.microsoft.com/office/powerpoint/2010/main" val="163769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A655F38-5370-1C5A-E157-B7CF228A5420}"/>
              </a:ext>
            </a:extLst>
          </p:cNvPr>
          <p:cNvSpPr>
            <a:spLocks noGrp="1"/>
          </p:cNvSpPr>
          <p:nvPr>
            <p:ph type="ctrTitle"/>
          </p:nvPr>
        </p:nvSpPr>
        <p:spPr>
          <a:xfrm>
            <a:off x="846322" y="2870592"/>
            <a:ext cx="5202880" cy="1116816"/>
          </a:xfrm>
        </p:spPr>
        <p:txBody>
          <a:bodyPr/>
          <a:lstStyle/>
          <a:p>
            <a:r>
              <a:rPr lang="en-US" sz="3200" dirty="0" err="1"/>
              <a:t>Führungseffektivität</a:t>
            </a:r>
            <a:r>
              <a:rPr lang="en-US" sz="3200" dirty="0"/>
              <a:t> &amp; </a:t>
            </a:r>
            <a:r>
              <a:rPr lang="en-US" sz="3200" dirty="0" err="1"/>
              <a:t>Geschäftsergebnisse</a:t>
            </a:r>
            <a:endParaRPr lang="en-US" sz="3200" dirty="0"/>
          </a:p>
        </p:txBody>
      </p:sp>
      <p:sp>
        <p:nvSpPr>
          <p:cNvPr id="4" name="Footer Placeholder 3">
            <a:extLst>
              <a:ext uri="{FF2B5EF4-FFF2-40B4-BE49-F238E27FC236}">
                <a16:creationId xmlns:a16="http://schemas.microsoft.com/office/drawing/2014/main" id="{EAB22CB6-7413-2541-938A-F534AFB40F16}"/>
              </a:ext>
            </a:extLst>
          </p:cNvPr>
          <p:cNvSpPr>
            <a:spLocks noGrp="1"/>
          </p:cNvSpPr>
          <p:nvPr>
            <p:ph type="ftr" sz="quarter" idx="10"/>
          </p:nvPr>
        </p:nvSpPr>
        <p:spPr/>
        <p:txBody>
          <a:bodyPr/>
          <a:lstStyle/>
          <a:p>
            <a:r>
              <a:rPr lang="en-US" dirty="0">
                <a:solidFill>
                  <a:schemeClr val="bg1"/>
                </a:solidFill>
              </a:rPr>
              <a:t>© Leadership Circle | All Rights Reserved</a:t>
            </a:r>
          </a:p>
        </p:txBody>
      </p:sp>
      <p:pic>
        <p:nvPicPr>
          <p:cNvPr id="10" name="Graphic 9">
            <a:extLst>
              <a:ext uri="{FF2B5EF4-FFF2-40B4-BE49-F238E27FC236}">
                <a16:creationId xmlns:a16="http://schemas.microsoft.com/office/drawing/2014/main" id="{A98A6337-57B9-2540-D4AA-53361C58D882}"/>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1477" y="1007557"/>
            <a:ext cx="4052570" cy="1258198"/>
          </a:xfrm>
          <a:prstGeom prst="rect">
            <a:avLst/>
          </a:prstGeom>
        </p:spPr>
      </p:pic>
    </p:spTree>
    <p:extLst>
      <p:ext uri="{BB962C8B-B14F-4D97-AF65-F5344CB8AC3E}">
        <p14:creationId xmlns:p14="http://schemas.microsoft.com/office/powerpoint/2010/main" val="28634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Graphic 67">
            <a:extLst>
              <a:ext uri="{FF2B5EF4-FFF2-40B4-BE49-F238E27FC236}">
                <a16:creationId xmlns:a16="http://schemas.microsoft.com/office/drawing/2014/main" id="{B05BB515-DA4C-7A42-832C-3FB47A4F0F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65" name="Graphic 64">
            <a:extLst>
              <a:ext uri="{FF2B5EF4-FFF2-40B4-BE49-F238E27FC236}">
                <a16:creationId xmlns:a16="http://schemas.microsoft.com/office/drawing/2014/main" id="{802FACC9-02A2-9C49-9CB8-A7EFC279CD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62" name="Graphic 61">
            <a:extLst>
              <a:ext uri="{FF2B5EF4-FFF2-40B4-BE49-F238E27FC236}">
                <a16:creationId xmlns:a16="http://schemas.microsoft.com/office/drawing/2014/main" id="{7DAB32BD-68A5-B540-9A1E-78DA4AD1905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59" name="Graphic 58">
            <a:extLst>
              <a:ext uri="{FF2B5EF4-FFF2-40B4-BE49-F238E27FC236}">
                <a16:creationId xmlns:a16="http://schemas.microsoft.com/office/drawing/2014/main" id="{CB38CDF8-F7CF-2740-A85C-ACDEC08235B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grpSp>
        <p:nvGrpSpPr>
          <p:cNvPr id="7" name="Group 6">
            <a:extLst>
              <a:ext uri="{FF2B5EF4-FFF2-40B4-BE49-F238E27FC236}">
                <a16:creationId xmlns:a16="http://schemas.microsoft.com/office/drawing/2014/main" id="{19003A0A-C957-ED42-8E9A-2CC704693664}"/>
              </a:ext>
            </a:extLst>
          </p:cNvPr>
          <p:cNvGrpSpPr/>
          <p:nvPr/>
        </p:nvGrpSpPr>
        <p:grpSpPr>
          <a:xfrm>
            <a:off x="1957620" y="5545139"/>
            <a:ext cx="952500" cy="952500"/>
            <a:chOff x="2413413" y="5688953"/>
            <a:chExt cx="952500" cy="952500"/>
          </a:xfrm>
        </p:grpSpPr>
        <p:pic>
          <p:nvPicPr>
            <p:cNvPr id="114" name="Graphic 113">
              <a:extLst>
                <a:ext uri="{FF2B5EF4-FFF2-40B4-BE49-F238E27FC236}">
                  <a16:creationId xmlns:a16="http://schemas.microsoft.com/office/drawing/2014/main" id="{0D1C9168-9284-D346-B3CB-3660F5C8A2C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6" name="TextBox 5">
              <a:extLst>
                <a:ext uri="{FF2B5EF4-FFF2-40B4-BE49-F238E27FC236}">
                  <a16:creationId xmlns:a16="http://schemas.microsoft.com/office/drawing/2014/main" id="{DE755D4D-D4EE-164F-9EF3-5CD1A4EFD066}"/>
                </a:ext>
              </a:extLst>
            </p:cNvPr>
            <p:cNvSpPr txBox="1"/>
            <p:nvPr/>
          </p:nvSpPr>
          <p:spPr>
            <a:xfrm>
              <a:off x="2413413" y="6088259"/>
              <a:ext cx="952500" cy="138499"/>
            </a:xfrm>
            <a:prstGeom prst="rect">
              <a:avLst/>
            </a:prstGeom>
            <a:noFill/>
          </p:spPr>
          <p:txBody>
            <a:bodyPr wrap="square" lIns="0" tIns="0" rIns="0" bIns="0" rtlCol="0">
              <a:spAutoFit/>
            </a:bodyPr>
            <a:lstStyle/>
            <a:p>
              <a:pPr algn="ctr"/>
              <a:r>
                <a:rPr lang="en-US" sz="900" b="1" dirty="0">
                  <a:solidFill>
                    <a:schemeClr val="bg1"/>
                  </a:solidFill>
                </a:rPr>
                <a:t>EGOZENTRISCH</a:t>
              </a:r>
            </a:p>
          </p:txBody>
        </p:sp>
      </p:grpSp>
      <p:grpSp>
        <p:nvGrpSpPr>
          <p:cNvPr id="8" name="Group 7">
            <a:extLst>
              <a:ext uri="{FF2B5EF4-FFF2-40B4-BE49-F238E27FC236}">
                <a16:creationId xmlns:a16="http://schemas.microsoft.com/office/drawing/2014/main" id="{F0ACE66B-E146-1C42-8DF8-147484208D08}"/>
              </a:ext>
            </a:extLst>
          </p:cNvPr>
          <p:cNvGrpSpPr/>
          <p:nvPr/>
        </p:nvGrpSpPr>
        <p:grpSpPr>
          <a:xfrm>
            <a:off x="1843320" y="4477716"/>
            <a:ext cx="1181100" cy="1181100"/>
            <a:chOff x="2299113" y="4621530"/>
            <a:chExt cx="1181100" cy="1181100"/>
          </a:xfrm>
        </p:grpSpPr>
        <p:pic>
          <p:nvPicPr>
            <p:cNvPr id="111" name="Graphic 110">
              <a:extLst>
                <a:ext uri="{FF2B5EF4-FFF2-40B4-BE49-F238E27FC236}">
                  <a16:creationId xmlns:a16="http://schemas.microsoft.com/office/drawing/2014/main" id="{A6595EE5-ECD9-F745-938F-8A9DA70ADB0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48" name="TextBox 47">
              <a:extLst>
                <a:ext uri="{FF2B5EF4-FFF2-40B4-BE49-F238E27FC236}">
                  <a16:creationId xmlns:a16="http://schemas.microsoft.com/office/drawing/2014/main" id="{5B476331-1285-934D-8707-CFC924BC0574}"/>
                </a:ext>
              </a:extLst>
            </p:cNvPr>
            <p:cNvSpPr txBox="1"/>
            <p:nvPr/>
          </p:nvSpPr>
          <p:spPr>
            <a:xfrm>
              <a:off x="2413413" y="5159425"/>
              <a:ext cx="952500" cy="169277"/>
            </a:xfrm>
            <a:prstGeom prst="rect">
              <a:avLst/>
            </a:prstGeom>
            <a:noFill/>
          </p:spPr>
          <p:txBody>
            <a:bodyPr wrap="square" lIns="0" tIns="0" rIns="0" bIns="0" rtlCol="0">
              <a:spAutoFit/>
            </a:bodyPr>
            <a:lstStyle/>
            <a:p>
              <a:pPr algn="ctr"/>
              <a:r>
                <a:rPr lang="en-US" sz="1100" b="1" dirty="0">
                  <a:solidFill>
                    <a:schemeClr val="bg1"/>
                  </a:solidFill>
                </a:rPr>
                <a:t>REAKTIV</a:t>
              </a:r>
            </a:p>
          </p:txBody>
        </p:sp>
      </p:grpSp>
      <p:grpSp>
        <p:nvGrpSpPr>
          <p:cNvPr id="9" name="Group 8">
            <a:extLst>
              <a:ext uri="{FF2B5EF4-FFF2-40B4-BE49-F238E27FC236}">
                <a16:creationId xmlns:a16="http://schemas.microsoft.com/office/drawing/2014/main" id="{5B9C838F-7B16-3F4E-90AA-C2DC2719C415}"/>
              </a:ext>
            </a:extLst>
          </p:cNvPr>
          <p:cNvGrpSpPr/>
          <p:nvPr/>
        </p:nvGrpSpPr>
        <p:grpSpPr>
          <a:xfrm>
            <a:off x="1722670" y="3301736"/>
            <a:ext cx="1422400" cy="1422400"/>
            <a:chOff x="2178463" y="3445550"/>
            <a:chExt cx="1422400" cy="1422400"/>
          </a:xfrm>
        </p:grpSpPr>
        <p:pic>
          <p:nvPicPr>
            <p:cNvPr id="105" name="Graphic 104">
              <a:extLst>
                <a:ext uri="{FF2B5EF4-FFF2-40B4-BE49-F238E27FC236}">
                  <a16:creationId xmlns:a16="http://schemas.microsoft.com/office/drawing/2014/main" id="{173490C3-CB76-A749-93F1-AC4CE523E4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50" name="TextBox 49">
              <a:extLst>
                <a:ext uri="{FF2B5EF4-FFF2-40B4-BE49-F238E27FC236}">
                  <a16:creationId xmlns:a16="http://schemas.microsoft.com/office/drawing/2014/main" id="{A53B60C6-7D96-AE4A-8BEE-C4E67EBAAEA7}"/>
                </a:ext>
              </a:extLst>
            </p:cNvPr>
            <p:cNvSpPr txBox="1"/>
            <p:nvPr/>
          </p:nvSpPr>
          <p:spPr>
            <a:xfrm>
              <a:off x="2413413" y="4084565"/>
              <a:ext cx="952500" cy="184666"/>
            </a:xfrm>
            <a:prstGeom prst="rect">
              <a:avLst/>
            </a:prstGeom>
            <a:noFill/>
          </p:spPr>
          <p:txBody>
            <a:bodyPr wrap="square" lIns="0" tIns="0" rIns="0" bIns="0" rtlCol="0">
              <a:spAutoFit/>
            </a:bodyPr>
            <a:lstStyle/>
            <a:p>
              <a:pPr algn="ctr"/>
              <a:r>
                <a:rPr lang="en-US" sz="1200" b="1" dirty="0">
                  <a:solidFill>
                    <a:schemeClr val="bg1"/>
                  </a:solidFill>
                </a:rPr>
                <a:t>KREATIV</a:t>
              </a:r>
            </a:p>
          </p:txBody>
        </p:sp>
      </p:grpSp>
      <p:grpSp>
        <p:nvGrpSpPr>
          <p:cNvPr id="10" name="Group 9">
            <a:extLst>
              <a:ext uri="{FF2B5EF4-FFF2-40B4-BE49-F238E27FC236}">
                <a16:creationId xmlns:a16="http://schemas.microsoft.com/office/drawing/2014/main" id="{BCC3134F-B410-BD4C-9EF3-227150D7C5B2}"/>
              </a:ext>
            </a:extLst>
          </p:cNvPr>
          <p:cNvGrpSpPr/>
          <p:nvPr/>
        </p:nvGrpSpPr>
        <p:grpSpPr>
          <a:xfrm>
            <a:off x="1602020" y="2002538"/>
            <a:ext cx="1663700" cy="1663700"/>
            <a:chOff x="2057813" y="2146352"/>
            <a:chExt cx="1663700" cy="1663700"/>
          </a:xfrm>
        </p:grpSpPr>
        <p:pic>
          <p:nvPicPr>
            <p:cNvPr id="109" name="Graphic 108">
              <a:extLst>
                <a:ext uri="{FF2B5EF4-FFF2-40B4-BE49-F238E27FC236}">
                  <a16:creationId xmlns:a16="http://schemas.microsoft.com/office/drawing/2014/main" id="{912848DF-483F-D243-A049-C60FD2A647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51" name="TextBox 50">
              <a:extLst>
                <a:ext uri="{FF2B5EF4-FFF2-40B4-BE49-F238E27FC236}">
                  <a16:creationId xmlns:a16="http://schemas.microsoft.com/office/drawing/2014/main" id="{974C8A61-5250-764D-80D2-982B1AA4C10E}"/>
                </a:ext>
              </a:extLst>
            </p:cNvPr>
            <p:cNvSpPr txBox="1"/>
            <p:nvPr/>
          </p:nvSpPr>
          <p:spPr>
            <a:xfrm>
              <a:off x="2413413" y="2899060"/>
              <a:ext cx="952500" cy="215444"/>
            </a:xfrm>
            <a:prstGeom prst="rect">
              <a:avLst/>
            </a:prstGeom>
            <a:noFill/>
          </p:spPr>
          <p:txBody>
            <a:bodyPr wrap="square" lIns="0" tIns="0" rIns="0" bIns="0" rtlCol="0">
              <a:spAutoFit/>
            </a:bodyPr>
            <a:lstStyle/>
            <a:p>
              <a:pPr algn="ctr"/>
              <a:r>
                <a:rPr lang="en-US" sz="1400" b="1" dirty="0">
                  <a:solidFill>
                    <a:schemeClr val="bg1"/>
                  </a:solidFill>
                </a:rPr>
                <a:t>INTEGRAL</a:t>
              </a:r>
            </a:p>
          </p:txBody>
        </p:sp>
      </p:grpSp>
      <p:grpSp>
        <p:nvGrpSpPr>
          <p:cNvPr id="138" name="Group 137">
            <a:extLst>
              <a:ext uri="{FF2B5EF4-FFF2-40B4-BE49-F238E27FC236}">
                <a16:creationId xmlns:a16="http://schemas.microsoft.com/office/drawing/2014/main" id="{100AF396-01C7-F243-97B6-2ED97A1BE1EB}"/>
              </a:ext>
            </a:extLst>
          </p:cNvPr>
          <p:cNvGrpSpPr/>
          <p:nvPr/>
        </p:nvGrpSpPr>
        <p:grpSpPr>
          <a:xfrm>
            <a:off x="1481370" y="575733"/>
            <a:ext cx="1905000" cy="1905000"/>
            <a:chOff x="1937163" y="719547"/>
            <a:chExt cx="1905000" cy="1905000"/>
          </a:xfrm>
        </p:grpSpPr>
        <p:pic>
          <p:nvPicPr>
            <p:cNvPr id="139" name="Graphic 138">
              <a:extLst>
                <a:ext uri="{FF2B5EF4-FFF2-40B4-BE49-F238E27FC236}">
                  <a16:creationId xmlns:a16="http://schemas.microsoft.com/office/drawing/2014/main" id="{314A35CF-280D-0444-B7EC-1B288279DF3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140" name="TextBox 139">
              <a:extLst>
                <a:ext uri="{FF2B5EF4-FFF2-40B4-BE49-F238E27FC236}">
                  <a16:creationId xmlns:a16="http://schemas.microsoft.com/office/drawing/2014/main" id="{02CDC969-97EC-EB41-99F6-7C13516F09EA}"/>
                </a:ext>
              </a:extLst>
            </p:cNvPr>
            <p:cNvSpPr txBox="1"/>
            <p:nvPr/>
          </p:nvSpPr>
          <p:spPr>
            <a:xfrm>
              <a:off x="2413413" y="1595103"/>
              <a:ext cx="952500" cy="246221"/>
            </a:xfrm>
            <a:prstGeom prst="rect">
              <a:avLst/>
            </a:prstGeom>
            <a:noFill/>
          </p:spPr>
          <p:txBody>
            <a:bodyPr wrap="square" lIns="0" tIns="0" rIns="0" bIns="0" rtlCol="0">
              <a:spAutoFit/>
            </a:bodyPr>
            <a:lstStyle/>
            <a:p>
              <a:pPr algn="ctr"/>
              <a:r>
                <a:rPr lang="en-US" sz="1600" b="1" dirty="0">
                  <a:solidFill>
                    <a:schemeClr val="bg1"/>
                  </a:solidFill>
                </a:rPr>
                <a:t>UNITIV</a:t>
              </a:r>
            </a:p>
          </p:txBody>
        </p:sp>
      </p:grpSp>
      <p:sp>
        <p:nvSpPr>
          <p:cNvPr id="141" name="Rectangle 140">
            <a:extLst>
              <a:ext uri="{FF2B5EF4-FFF2-40B4-BE49-F238E27FC236}">
                <a16:creationId xmlns:a16="http://schemas.microsoft.com/office/drawing/2014/main" id="{7342D9A5-0439-2947-B159-5A951D543884}"/>
              </a:ext>
            </a:extLst>
          </p:cNvPr>
          <p:cNvSpPr/>
          <p:nvPr/>
        </p:nvSpPr>
        <p:spPr>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lide Number Placeholder 43">
            <a:extLst>
              <a:ext uri="{FF2B5EF4-FFF2-40B4-BE49-F238E27FC236}">
                <a16:creationId xmlns:a16="http://schemas.microsoft.com/office/drawing/2014/main" id="{60D5D8B8-09B5-3A4A-AAC2-E6806342E94B}"/>
              </a:ext>
            </a:extLst>
          </p:cNvPr>
          <p:cNvSpPr>
            <a:spLocks noGrp="1"/>
          </p:cNvSpPr>
          <p:nvPr>
            <p:ph type="sldNum" sz="quarter" idx="11"/>
          </p:nvPr>
        </p:nvSpPr>
        <p:spPr>
          <a:xfrm>
            <a:off x="5638800" y="6315077"/>
            <a:ext cx="914400" cy="365125"/>
          </a:xfrm>
        </p:spPr>
        <p:txBody>
          <a:bodyPr/>
          <a:lstStyle/>
          <a:p>
            <a:fld id="{4E547FC5-224D-4B2B-AB96-D4331BB3CBEC}" type="slidenum">
              <a:rPr lang="en-US" smtClean="0">
                <a:solidFill>
                  <a:schemeClr val="bg1"/>
                </a:solidFill>
              </a:rPr>
              <a:pPr/>
              <a:t>22</a:t>
            </a:fld>
            <a:endParaRPr lang="en-US" dirty="0">
              <a:solidFill>
                <a:schemeClr val="bg1"/>
              </a:solidFill>
            </a:endParaRPr>
          </a:p>
        </p:txBody>
      </p:sp>
      <p:sp>
        <p:nvSpPr>
          <p:cNvPr id="160" name="Footer Placeholder 19">
            <a:extLst>
              <a:ext uri="{FF2B5EF4-FFF2-40B4-BE49-F238E27FC236}">
                <a16:creationId xmlns:a16="http://schemas.microsoft.com/office/drawing/2014/main" id="{952900C3-FBA7-1A43-AF95-2AB0B6303F6B}"/>
              </a:ext>
            </a:extLst>
          </p:cNvPr>
          <p:cNvSpPr>
            <a:spLocks noGrp="1"/>
          </p:cNvSpPr>
          <p:nvPr>
            <p:ph type="ftr" sz="quarter" idx="10"/>
          </p:nvPr>
        </p:nvSpPr>
        <p:spPr>
          <a:xfrm>
            <a:off x="4871720" y="6739035"/>
            <a:ext cx="2448560" cy="118965"/>
          </a:xfrm>
        </p:spPr>
        <p:txBody>
          <a:bodyPr/>
          <a:lstStyle/>
          <a:p>
            <a:r>
              <a:rPr lang="en-US" dirty="0"/>
              <a:t>© Leadership Circle | All Rights Reserved</a:t>
            </a:r>
          </a:p>
        </p:txBody>
      </p:sp>
      <p:sp>
        <p:nvSpPr>
          <p:cNvPr id="161" name="Left Brace 160">
            <a:extLst>
              <a:ext uri="{FF2B5EF4-FFF2-40B4-BE49-F238E27FC236}">
                <a16:creationId xmlns:a16="http://schemas.microsoft.com/office/drawing/2014/main" id="{2D18CD6A-7088-6A49-86F4-C6E5FA838C82}"/>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2" name="TextBox 161">
            <a:extLst>
              <a:ext uri="{FF2B5EF4-FFF2-40B4-BE49-F238E27FC236}">
                <a16:creationId xmlns:a16="http://schemas.microsoft.com/office/drawing/2014/main" id="{68B0040D-AFAA-DA4E-B8CE-6B6C71263C6A}"/>
              </a:ext>
            </a:extLst>
          </p:cNvPr>
          <p:cNvSpPr txBox="1"/>
          <p:nvPr/>
        </p:nvSpPr>
        <p:spPr>
          <a:xfrm>
            <a:off x="5352860" y="5033407"/>
            <a:ext cx="3579105" cy="338532"/>
          </a:xfrm>
          <a:prstGeom prst="rect">
            <a:avLst/>
          </a:prstGeom>
          <a:noFill/>
        </p:spPr>
        <p:txBody>
          <a:bodyPr wrap="square" lIns="91418" tIns="45709" rIns="91418" bIns="45709" rtlCol="0">
            <a:spAutoFit/>
          </a:bodyPr>
          <a:lstStyle/>
          <a:p>
            <a:r>
              <a:rPr lang="de-DE" sz="1600" b="1">
                <a:solidFill>
                  <a:schemeClr val="bg1"/>
                </a:solidFill>
                <a:latin typeface="Helvetica" pitchFamily="2" charset="0"/>
                <a:cs typeface="Gotham Medium" pitchFamily="2" charset="0"/>
              </a:rPr>
              <a:t>Zwischenmenschlicher Geist</a:t>
            </a:r>
          </a:p>
        </p:txBody>
      </p:sp>
      <p:sp>
        <p:nvSpPr>
          <p:cNvPr id="163" name="Left Brace 162">
            <a:extLst>
              <a:ext uri="{FF2B5EF4-FFF2-40B4-BE49-F238E27FC236}">
                <a16:creationId xmlns:a16="http://schemas.microsoft.com/office/drawing/2014/main" id="{2954FAAA-1D25-874C-8EB0-2B1719F2DFE5}"/>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4" name="TextBox 163">
            <a:extLst>
              <a:ext uri="{FF2B5EF4-FFF2-40B4-BE49-F238E27FC236}">
                <a16:creationId xmlns:a16="http://schemas.microsoft.com/office/drawing/2014/main" id="{AF953A3D-B6F5-004E-90AB-62279EAF439D}"/>
              </a:ext>
            </a:extLst>
          </p:cNvPr>
          <p:cNvSpPr txBox="1"/>
          <p:nvPr/>
        </p:nvSpPr>
        <p:spPr>
          <a:xfrm>
            <a:off x="5352859" y="3995734"/>
            <a:ext cx="3672203" cy="338532"/>
          </a:xfrm>
          <a:prstGeom prst="rect">
            <a:avLst/>
          </a:prstGeom>
          <a:noFill/>
        </p:spPr>
        <p:txBody>
          <a:bodyPr wrap="square" lIns="91418" tIns="45709" rIns="91418" bIns="45709" rtlCol="0">
            <a:spAutoFit/>
          </a:bodyPr>
          <a:lstStyle>
            <a:defPPr>
              <a:defRPr lang="en-US"/>
            </a:defPPr>
            <a:lvl1pPr>
              <a:defRPr sz="1600" b="1">
                <a:solidFill>
                  <a:schemeClr val="bg1"/>
                </a:solidFill>
                <a:latin typeface="Helvetica" pitchFamily="2" charset="0"/>
                <a:cs typeface="Gotham Medium" pitchFamily="2" charset="0"/>
              </a:defRPr>
            </a:lvl1pPr>
          </a:lstStyle>
          <a:p>
            <a:r>
              <a:rPr lang="de-DE"/>
              <a:t>Sich selbst hervorbringender Geist</a:t>
            </a:r>
          </a:p>
        </p:txBody>
      </p:sp>
      <p:sp>
        <p:nvSpPr>
          <p:cNvPr id="165" name="Left Brace 164">
            <a:extLst>
              <a:ext uri="{FF2B5EF4-FFF2-40B4-BE49-F238E27FC236}">
                <a16:creationId xmlns:a16="http://schemas.microsoft.com/office/drawing/2014/main" id="{C3E129DA-CC87-F549-B683-3B42AF89B94D}"/>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6" name="TextBox 165">
            <a:extLst>
              <a:ext uri="{FF2B5EF4-FFF2-40B4-BE49-F238E27FC236}">
                <a16:creationId xmlns:a16="http://schemas.microsoft.com/office/drawing/2014/main" id="{2B8AC59A-FE13-0E40-AD92-9D69225BE0FE}"/>
              </a:ext>
            </a:extLst>
          </p:cNvPr>
          <p:cNvSpPr txBox="1"/>
          <p:nvPr/>
        </p:nvSpPr>
        <p:spPr>
          <a:xfrm>
            <a:off x="5352860" y="2626787"/>
            <a:ext cx="3672204" cy="338532"/>
          </a:xfrm>
          <a:prstGeom prst="rect">
            <a:avLst/>
          </a:prstGeom>
          <a:noFill/>
        </p:spPr>
        <p:txBody>
          <a:bodyPr wrap="square" lIns="91418" tIns="45709" rIns="91418" bIns="45709" rtlCol="0">
            <a:spAutoFit/>
          </a:bodyPr>
          <a:lstStyle/>
          <a:p>
            <a:r>
              <a:rPr lang="de-DE" sz="1600" b="1">
                <a:solidFill>
                  <a:schemeClr val="bg1"/>
                </a:solidFill>
                <a:latin typeface="Helvetica" pitchFamily="2" charset="0"/>
                <a:cs typeface="Gotham Medium" pitchFamily="2" charset="0"/>
              </a:rPr>
              <a:t>Sich selbst transformierender Geist</a:t>
            </a:r>
          </a:p>
        </p:txBody>
      </p:sp>
      <p:sp>
        <p:nvSpPr>
          <p:cNvPr id="167" name="Title 1">
            <a:extLst>
              <a:ext uri="{FF2B5EF4-FFF2-40B4-BE49-F238E27FC236}">
                <a16:creationId xmlns:a16="http://schemas.microsoft.com/office/drawing/2014/main" id="{0BB4B562-32D3-A44E-A7BB-3208795D16DC}"/>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de-DE" dirty="0">
                <a:solidFill>
                  <a:schemeClr val="bg1"/>
                </a:solidFill>
              </a:rPr>
              <a:t>Reaktive und Kreative </a:t>
            </a:r>
            <a:br>
              <a:rPr lang="de-DE" dirty="0">
                <a:solidFill>
                  <a:schemeClr val="bg1"/>
                </a:solidFill>
              </a:rPr>
            </a:br>
            <a:r>
              <a:rPr lang="de-DE" dirty="0">
                <a:solidFill>
                  <a:schemeClr val="bg1"/>
                </a:solidFill>
              </a:rPr>
              <a:t>Führung</a:t>
            </a:r>
            <a:endParaRPr lang="de-DE" sz="3200" dirty="0">
              <a:solidFill>
                <a:schemeClr val="bg1"/>
              </a:solidFill>
            </a:endParaRPr>
          </a:p>
        </p:txBody>
      </p:sp>
      <p:sp>
        <p:nvSpPr>
          <p:cNvPr id="168" name="TextBox 167">
            <a:extLst>
              <a:ext uri="{FF2B5EF4-FFF2-40B4-BE49-F238E27FC236}">
                <a16:creationId xmlns:a16="http://schemas.microsoft.com/office/drawing/2014/main" id="{153FA47E-5A90-5A44-BB8D-9089DC7D9DFC}"/>
              </a:ext>
            </a:extLst>
          </p:cNvPr>
          <p:cNvSpPr txBox="1"/>
          <p:nvPr/>
        </p:nvSpPr>
        <p:spPr>
          <a:xfrm>
            <a:off x="5352859" y="1747693"/>
            <a:ext cx="3672205" cy="646309"/>
          </a:xfrm>
          <a:prstGeom prst="rect">
            <a:avLst/>
          </a:prstGeom>
          <a:noFill/>
        </p:spPr>
        <p:txBody>
          <a:bodyPr wrap="square" lIns="91418" tIns="45709" rIns="91418" bIns="45709" rtlCol="0">
            <a:spAutoFit/>
          </a:bodyPr>
          <a:lstStyle/>
          <a:p>
            <a:r>
              <a:rPr lang="de-DE" dirty="0">
                <a:solidFill>
                  <a:schemeClr val="bg1"/>
                </a:solidFill>
                <a:latin typeface="Helvetica" pitchFamily="2" charset="0"/>
                <a:cs typeface="Gotham Book" pitchFamily="2" charset="0"/>
              </a:rPr>
              <a:t>Im Bezug auf Entwicklung im Erwachsenenalter</a:t>
            </a:r>
          </a:p>
        </p:txBody>
      </p:sp>
      <p:grpSp>
        <p:nvGrpSpPr>
          <p:cNvPr id="169" name="Graphic 61">
            <a:extLst>
              <a:ext uri="{FF2B5EF4-FFF2-40B4-BE49-F238E27FC236}">
                <a16:creationId xmlns:a16="http://schemas.microsoft.com/office/drawing/2014/main" id="{790F34F1-9DBD-EC43-9DA4-86612F0D45DB}"/>
              </a:ext>
            </a:extLst>
          </p:cNvPr>
          <p:cNvGrpSpPr/>
          <p:nvPr/>
        </p:nvGrpSpPr>
        <p:grpSpPr>
          <a:xfrm>
            <a:off x="1126758" y="3173216"/>
            <a:ext cx="2614224" cy="2617712"/>
            <a:chOff x="7708329" y="3587355"/>
            <a:chExt cx="2400923" cy="2404129"/>
          </a:xfrm>
          <a:noFill/>
        </p:grpSpPr>
        <p:sp>
          <p:nvSpPr>
            <p:cNvPr id="170" name="Freeform 169">
              <a:extLst>
                <a:ext uri="{FF2B5EF4-FFF2-40B4-BE49-F238E27FC236}">
                  <a16:creationId xmlns:a16="http://schemas.microsoft.com/office/drawing/2014/main" id="{A56E6494-007E-3540-9478-9237B5EAB34C}"/>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65C767F2-B6FA-0049-B594-30F78E974458}"/>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1975ACDC-C23D-D449-9B5B-60738C31E338}"/>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4C29487B-C991-0040-BAB2-1598BF5EBD8C}"/>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99EC024-FF7F-644D-BBE4-FA47108FE0B8}"/>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912DA683-DF55-4B4A-B0EC-9D0F957AF296}"/>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F37E1A10-508D-F548-9B3B-2A72BE272B1B}"/>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AC81FE96-1B1C-FE4A-A1B5-31FD7012809F}"/>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20D6E3A1-E674-8746-90E9-9DF6A2F50936}"/>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1B46EC9-A92B-F94E-8D7C-F882D295BBA2}"/>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B893C3E1-6C0B-A24E-8BB2-EDAACE6824A1}"/>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67D88008-EDA1-E24D-A167-B92235562F18}"/>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3A2F57A-A9EC-6B45-99D4-6F4F43B5A6F9}"/>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B7E996A-5D2F-ED44-849A-A7A7C971DB85}"/>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3F177B18-F24C-CC4F-8679-49981CFB3AF1}"/>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7B0E1D35-F7F4-4C4F-A5FD-A9F2CB0D2F3A}"/>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endParaRPr lang="en-US"/>
            </a:p>
          </p:txBody>
        </p:sp>
      </p:grpSp>
      <p:pic>
        <p:nvPicPr>
          <p:cNvPr id="186" name="Picture 11">
            <a:extLst>
              <a:ext uri="{FF2B5EF4-FFF2-40B4-BE49-F238E27FC236}">
                <a16:creationId xmlns:a16="http://schemas.microsoft.com/office/drawing/2014/main" id="{5419B642-FC05-E942-ABDA-CABF5A78A67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87" name="Picture 7">
            <a:extLst>
              <a:ext uri="{FF2B5EF4-FFF2-40B4-BE49-F238E27FC236}">
                <a16:creationId xmlns:a16="http://schemas.microsoft.com/office/drawing/2014/main" id="{ABAC6F08-DA93-8642-A58C-004C33141AC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88" name="Straight Connector 187">
            <a:extLst>
              <a:ext uri="{FF2B5EF4-FFF2-40B4-BE49-F238E27FC236}">
                <a16:creationId xmlns:a16="http://schemas.microsoft.com/office/drawing/2014/main" id="{8A12F948-5097-F34D-9AA3-C746052456A4}"/>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5BBB337-18DE-F746-8F74-F6FEDA4922A4}"/>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8D36BAA-8C5F-4942-B626-EAFA29499F96}"/>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804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59"/>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62"/>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6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68"/>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500"/>
                                        <p:tgtEl>
                                          <p:spTgt spid="1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22" presetClass="entr" presetSubtype="2" fill="hold" nodeType="withEffect">
                                  <p:stCondLst>
                                    <p:cond delay="0"/>
                                  </p:stCondLst>
                                  <p:childTnLst>
                                    <p:set>
                                      <p:cBhvr>
                                        <p:cTn id="69" dur="1" fill="hold">
                                          <p:stCondLst>
                                            <p:cond delay="0"/>
                                          </p:stCondLst>
                                        </p:cTn>
                                        <p:tgtEl>
                                          <p:spTgt spid="190"/>
                                        </p:tgtEl>
                                        <p:attrNameLst>
                                          <p:attrName>style.visibility</p:attrName>
                                        </p:attrNameLst>
                                      </p:cBhvr>
                                      <p:to>
                                        <p:strVal val="visible"/>
                                      </p:to>
                                    </p:set>
                                    <p:animEffect transition="in" filter="wipe(right)">
                                      <p:cBhvr>
                                        <p:cTn id="70" dur="500"/>
                                        <p:tgtEl>
                                          <p:spTgt spid="19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4"/>
                                        </p:tgtEl>
                                        <p:attrNameLst>
                                          <p:attrName>style.visibility</p:attrName>
                                        </p:attrNameLst>
                                      </p:cBhvr>
                                      <p:to>
                                        <p:strVal val="visible"/>
                                      </p:to>
                                    </p:set>
                                    <p:animEffect transition="in" filter="fade">
                                      <p:cBhvr>
                                        <p:cTn id="78" dur="500"/>
                                        <p:tgtEl>
                                          <p:spTgt spid="164"/>
                                        </p:tgtEl>
                                      </p:cBhvr>
                                    </p:animEffect>
                                  </p:childTnLst>
                                </p:cTn>
                              </p:par>
                              <p:par>
                                <p:cTn id="79" presetID="22" presetClass="entr" presetSubtype="2" fill="hold" nodeType="withEffect">
                                  <p:stCondLst>
                                    <p:cond delay="0"/>
                                  </p:stCondLst>
                                  <p:childTnLst>
                                    <p:set>
                                      <p:cBhvr>
                                        <p:cTn id="80" dur="1" fill="hold">
                                          <p:stCondLst>
                                            <p:cond delay="0"/>
                                          </p:stCondLst>
                                        </p:cTn>
                                        <p:tgtEl>
                                          <p:spTgt spid="189"/>
                                        </p:tgtEl>
                                        <p:attrNameLst>
                                          <p:attrName>style.visibility</p:attrName>
                                        </p:attrNameLst>
                                      </p:cBhvr>
                                      <p:to>
                                        <p:strVal val="visible"/>
                                      </p:to>
                                    </p:set>
                                    <p:animEffect transition="in" filter="wipe(right)">
                                      <p:cBhvr>
                                        <p:cTn id="81" dur="500"/>
                                        <p:tgtEl>
                                          <p:spTgt spid="1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fade">
                                      <p:cBhvr>
                                        <p:cTn id="86" dur="500"/>
                                        <p:tgtEl>
                                          <p:spTgt spid="166"/>
                                        </p:tgtEl>
                                      </p:cBhvr>
                                    </p:animEffect>
                                  </p:childTnLst>
                                </p:cTn>
                              </p:par>
                              <p:par>
                                <p:cTn id="87" presetID="22" presetClass="entr" presetSubtype="2" fill="hold" nodeType="withEffect">
                                  <p:stCondLst>
                                    <p:cond delay="0"/>
                                  </p:stCondLst>
                                  <p:childTnLst>
                                    <p:set>
                                      <p:cBhvr>
                                        <p:cTn id="88" dur="1" fill="hold">
                                          <p:stCondLst>
                                            <p:cond delay="0"/>
                                          </p:stCondLst>
                                        </p:cTn>
                                        <p:tgtEl>
                                          <p:spTgt spid="188"/>
                                        </p:tgtEl>
                                        <p:attrNameLst>
                                          <p:attrName>style.visibility</p:attrName>
                                        </p:attrNameLst>
                                      </p:cBhvr>
                                      <p:to>
                                        <p:strVal val="visible"/>
                                      </p:to>
                                    </p:set>
                                    <p:animEffect transition="in" filter="wipe(right)">
                                      <p:cBhvr>
                                        <p:cTn id="89" dur="500"/>
                                        <p:tgtEl>
                                          <p:spTgt spid="18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65"/>
                                        </p:tgtEl>
                                        <p:attrNameLst>
                                          <p:attrName>style.visibility</p:attrName>
                                        </p:attrNameLst>
                                      </p:cBhvr>
                                      <p:to>
                                        <p:strVal val="visible"/>
                                      </p:to>
                                    </p:set>
                                    <p:animEffect transition="in" filter="fade">
                                      <p:cBhvr>
                                        <p:cTn id="92" dur="500"/>
                                        <p:tgtEl>
                                          <p:spTgt spid="1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p:bldP spid="163" grpId="0" animBg="1"/>
      <p:bldP spid="164" grpId="0"/>
      <p:bldP spid="165" grpId="0" animBg="1"/>
      <p:bldP spid="16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Graphic 67">
            <a:extLst>
              <a:ext uri="{FF2B5EF4-FFF2-40B4-BE49-F238E27FC236}">
                <a16:creationId xmlns:a16="http://schemas.microsoft.com/office/drawing/2014/main" id="{B05BB515-DA4C-7A42-832C-3FB47A4F0FD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602020" y="2002538"/>
            <a:ext cx="1663700" cy="1663700"/>
          </a:xfrm>
          <a:prstGeom prst="rect">
            <a:avLst/>
          </a:prstGeom>
        </p:spPr>
      </p:pic>
      <p:pic>
        <p:nvPicPr>
          <p:cNvPr id="65" name="Graphic 64">
            <a:extLst>
              <a:ext uri="{FF2B5EF4-FFF2-40B4-BE49-F238E27FC236}">
                <a16:creationId xmlns:a16="http://schemas.microsoft.com/office/drawing/2014/main" id="{802FACC9-02A2-9C49-9CB8-A7EFC279CD8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722670" y="3301736"/>
            <a:ext cx="1422400" cy="1422400"/>
          </a:xfrm>
          <a:prstGeom prst="rect">
            <a:avLst/>
          </a:prstGeom>
        </p:spPr>
      </p:pic>
      <p:pic>
        <p:nvPicPr>
          <p:cNvPr id="62" name="Graphic 61">
            <a:extLst>
              <a:ext uri="{FF2B5EF4-FFF2-40B4-BE49-F238E27FC236}">
                <a16:creationId xmlns:a16="http://schemas.microsoft.com/office/drawing/2014/main" id="{7DAB32BD-68A5-B540-9A1E-78DA4AD1905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843320" y="4475695"/>
            <a:ext cx="1181100" cy="1181100"/>
          </a:xfrm>
          <a:prstGeom prst="rect">
            <a:avLst/>
          </a:prstGeom>
        </p:spPr>
      </p:pic>
      <p:pic>
        <p:nvPicPr>
          <p:cNvPr id="59" name="Graphic 58">
            <a:extLst>
              <a:ext uri="{FF2B5EF4-FFF2-40B4-BE49-F238E27FC236}">
                <a16:creationId xmlns:a16="http://schemas.microsoft.com/office/drawing/2014/main" id="{CB38CDF8-F7CF-2740-A85C-ACDEC08235B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957620" y="5545139"/>
            <a:ext cx="952500" cy="952500"/>
          </a:xfrm>
          <a:prstGeom prst="rect">
            <a:avLst/>
          </a:prstGeom>
        </p:spPr>
      </p:pic>
      <p:grpSp>
        <p:nvGrpSpPr>
          <p:cNvPr id="7" name="Group 6">
            <a:extLst>
              <a:ext uri="{FF2B5EF4-FFF2-40B4-BE49-F238E27FC236}">
                <a16:creationId xmlns:a16="http://schemas.microsoft.com/office/drawing/2014/main" id="{19003A0A-C957-ED42-8E9A-2CC704693664}"/>
              </a:ext>
            </a:extLst>
          </p:cNvPr>
          <p:cNvGrpSpPr/>
          <p:nvPr/>
        </p:nvGrpSpPr>
        <p:grpSpPr>
          <a:xfrm>
            <a:off x="1957620" y="5545139"/>
            <a:ext cx="952500" cy="952500"/>
            <a:chOff x="2413413" y="5688953"/>
            <a:chExt cx="952500" cy="952500"/>
          </a:xfrm>
        </p:grpSpPr>
        <p:pic>
          <p:nvPicPr>
            <p:cNvPr id="114" name="Graphic 113">
              <a:extLst>
                <a:ext uri="{FF2B5EF4-FFF2-40B4-BE49-F238E27FC236}">
                  <a16:creationId xmlns:a16="http://schemas.microsoft.com/office/drawing/2014/main" id="{0D1C9168-9284-D346-B3CB-3660F5C8A2C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2413413" y="5688953"/>
              <a:ext cx="952500" cy="952500"/>
            </a:xfrm>
            <a:prstGeom prst="rect">
              <a:avLst/>
            </a:prstGeom>
          </p:spPr>
        </p:pic>
        <p:sp>
          <p:nvSpPr>
            <p:cNvPr id="6" name="TextBox 5">
              <a:extLst>
                <a:ext uri="{FF2B5EF4-FFF2-40B4-BE49-F238E27FC236}">
                  <a16:creationId xmlns:a16="http://schemas.microsoft.com/office/drawing/2014/main" id="{DE755D4D-D4EE-164F-9EF3-5CD1A4EFD066}"/>
                </a:ext>
              </a:extLst>
            </p:cNvPr>
            <p:cNvSpPr txBox="1"/>
            <p:nvPr/>
          </p:nvSpPr>
          <p:spPr>
            <a:xfrm>
              <a:off x="2413413" y="6088259"/>
              <a:ext cx="952500" cy="138499"/>
            </a:xfrm>
            <a:prstGeom prst="rect">
              <a:avLst/>
            </a:prstGeom>
            <a:noFill/>
          </p:spPr>
          <p:txBody>
            <a:bodyPr wrap="square" lIns="0" tIns="0" rIns="0" bIns="0" rtlCol="0">
              <a:spAutoFit/>
            </a:bodyPr>
            <a:lstStyle/>
            <a:p>
              <a:pPr algn="ctr"/>
              <a:r>
                <a:rPr lang="en-US" sz="900" b="1" dirty="0">
                  <a:solidFill>
                    <a:schemeClr val="bg1"/>
                  </a:solidFill>
                </a:rPr>
                <a:t>EGOZENTRISCH</a:t>
              </a:r>
            </a:p>
          </p:txBody>
        </p:sp>
      </p:grpSp>
      <p:grpSp>
        <p:nvGrpSpPr>
          <p:cNvPr id="8" name="Group 7">
            <a:extLst>
              <a:ext uri="{FF2B5EF4-FFF2-40B4-BE49-F238E27FC236}">
                <a16:creationId xmlns:a16="http://schemas.microsoft.com/office/drawing/2014/main" id="{F0ACE66B-E146-1C42-8DF8-147484208D08}"/>
              </a:ext>
            </a:extLst>
          </p:cNvPr>
          <p:cNvGrpSpPr/>
          <p:nvPr/>
        </p:nvGrpSpPr>
        <p:grpSpPr>
          <a:xfrm>
            <a:off x="1843320" y="4477716"/>
            <a:ext cx="1181100" cy="1181100"/>
            <a:chOff x="2299113" y="4621530"/>
            <a:chExt cx="1181100" cy="1181100"/>
          </a:xfrm>
        </p:grpSpPr>
        <p:pic>
          <p:nvPicPr>
            <p:cNvPr id="111" name="Graphic 110">
              <a:extLst>
                <a:ext uri="{FF2B5EF4-FFF2-40B4-BE49-F238E27FC236}">
                  <a16:creationId xmlns:a16="http://schemas.microsoft.com/office/drawing/2014/main" id="{A6595EE5-ECD9-F745-938F-8A9DA70ADB0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2299113" y="4621530"/>
              <a:ext cx="1181100" cy="1181100"/>
            </a:xfrm>
            <a:prstGeom prst="rect">
              <a:avLst/>
            </a:prstGeom>
          </p:spPr>
        </p:pic>
        <p:sp>
          <p:nvSpPr>
            <p:cNvPr id="48" name="TextBox 47">
              <a:extLst>
                <a:ext uri="{FF2B5EF4-FFF2-40B4-BE49-F238E27FC236}">
                  <a16:creationId xmlns:a16="http://schemas.microsoft.com/office/drawing/2014/main" id="{5B476331-1285-934D-8707-CFC924BC0574}"/>
                </a:ext>
              </a:extLst>
            </p:cNvPr>
            <p:cNvSpPr txBox="1"/>
            <p:nvPr/>
          </p:nvSpPr>
          <p:spPr>
            <a:xfrm>
              <a:off x="2413413" y="5159425"/>
              <a:ext cx="952500" cy="169277"/>
            </a:xfrm>
            <a:prstGeom prst="rect">
              <a:avLst/>
            </a:prstGeom>
            <a:noFill/>
          </p:spPr>
          <p:txBody>
            <a:bodyPr wrap="square" lIns="0" tIns="0" rIns="0" bIns="0" rtlCol="0">
              <a:spAutoFit/>
            </a:bodyPr>
            <a:lstStyle/>
            <a:p>
              <a:pPr algn="ctr"/>
              <a:r>
                <a:rPr lang="en-US" sz="1100" b="1" dirty="0">
                  <a:solidFill>
                    <a:schemeClr val="bg1"/>
                  </a:solidFill>
                </a:rPr>
                <a:t>REAKTIV</a:t>
              </a:r>
            </a:p>
          </p:txBody>
        </p:sp>
      </p:grpSp>
      <p:grpSp>
        <p:nvGrpSpPr>
          <p:cNvPr id="9" name="Group 8">
            <a:extLst>
              <a:ext uri="{FF2B5EF4-FFF2-40B4-BE49-F238E27FC236}">
                <a16:creationId xmlns:a16="http://schemas.microsoft.com/office/drawing/2014/main" id="{5B9C838F-7B16-3F4E-90AA-C2DC2719C415}"/>
              </a:ext>
            </a:extLst>
          </p:cNvPr>
          <p:cNvGrpSpPr/>
          <p:nvPr/>
        </p:nvGrpSpPr>
        <p:grpSpPr>
          <a:xfrm>
            <a:off x="1722670" y="3301736"/>
            <a:ext cx="1422400" cy="1422400"/>
            <a:chOff x="2178463" y="3445550"/>
            <a:chExt cx="1422400" cy="1422400"/>
          </a:xfrm>
        </p:grpSpPr>
        <p:pic>
          <p:nvPicPr>
            <p:cNvPr id="105" name="Graphic 104">
              <a:extLst>
                <a:ext uri="{FF2B5EF4-FFF2-40B4-BE49-F238E27FC236}">
                  <a16:creationId xmlns:a16="http://schemas.microsoft.com/office/drawing/2014/main" id="{173490C3-CB76-A749-93F1-AC4CE523E47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2178463" y="3445550"/>
              <a:ext cx="1422400" cy="1422400"/>
            </a:xfrm>
            <a:prstGeom prst="rect">
              <a:avLst/>
            </a:prstGeom>
          </p:spPr>
        </p:pic>
        <p:sp>
          <p:nvSpPr>
            <p:cNvPr id="50" name="TextBox 49">
              <a:extLst>
                <a:ext uri="{FF2B5EF4-FFF2-40B4-BE49-F238E27FC236}">
                  <a16:creationId xmlns:a16="http://schemas.microsoft.com/office/drawing/2014/main" id="{A53B60C6-7D96-AE4A-8BEE-C4E67EBAAEA7}"/>
                </a:ext>
              </a:extLst>
            </p:cNvPr>
            <p:cNvSpPr txBox="1"/>
            <p:nvPr/>
          </p:nvSpPr>
          <p:spPr>
            <a:xfrm>
              <a:off x="2413413" y="4084565"/>
              <a:ext cx="952500" cy="184666"/>
            </a:xfrm>
            <a:prstGeom prst="rect">
              <a:avLst/>
            </a:prstGeom>
            <a:noFill/>
          </p:spPr>
          <p:txBody>
            <a:bodyPr wrap="square" lIns="0" tIns="0" rIns="0" bIns="0" rtlCol="0">
              <a:spAutoFit/>
            </a:bodyPr>
            <a:lstStyle/>
            <a:p>
              <a:pPr algn="ctr"/>
              <a:r>
                <a:rPr lang="en-US" sz="1200" b="1" dirty="0">
                  <a:solidFill>
                    <a:schemeClr val="bg1"/>
                  </a:solidFill>
                </a:rPr>
                <a:t>KREATIV</a:t>
              </a:r>
            </a:p>
          </p:txBody>
        </p:sp>
      </p:grpSp>
      <p:grpSp>
        <p:nvGrpSpPr>
          <p:cNvPr id="10" name="Group 9">
            <a:extLst>
              <a:ext uri="{FF2B5EF4-FFF2-40B4-BE49-F238E27FC236}">
                <a16:creationId xmlns:a16="http://schemas.microsoft.com/office/drawing/2014/main" id="{BCC3134F-B410-BD4C-9EF3-227150D7C5B2}"/>
              </a:ext>
            </a:extLst>
          </p:cNvPr>
          <p:cNvGrpSpPr/>
          <p:nvPr/>
        </p:nvGrpSpPr>
        <p:grpSpPr>
          <a:xfrm>
            <a:off x="1602020" y="2002538"/>
            <a:ext cx="1663700" cy="1663700"/>
            <a:chOff x="2057813" y="2146352"/>
            <a:chExt cx="1663700" cy="1663700"/>
          </a:xfrm>
        </p:grpSpPr>
        <p:pic>
          <p:nvPicPr>
            <p:cNvPr id="109" name="Graphic 108">
              <a:extLst>
                <a:ext uri="{FF2B5EF4-FFF2-40B4-BE49-F238E27FC236}">
                  <a16:creationId xmlns:a16="http://schemas.microsoft.com/office/drawing/2014/main" id="{912848DF-483F-D243-A049-C60FD2A6475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057813" y="2146352"/>
              <a:ext cx="1663700" cy="1663700"/>
            </a:xfrm>
            <a:prstGeom prst="rect">
              <a:avLst/>
            </a:prstGeom>
          </p:spPr>
        </p:pic>
        <p:sp>
          <p:nvSpPr>
            <p:cNvPr id="51" name="TextBox 50">
              <a:extLst>
                <a:ext uri="{FF2B5EF4-FFF2-40B4-BE49-F238E27FC236}">
                  <a16:creationId xmlns:a16="http://schemas.microsoft.com/office/drawing/2014/main" id="{974C8A61-5250-764D-80D2-982B1AA4C10E}"/>
                </a:ext>
              </a:extLst>
            </p:cNvPr>
            <p:cNvSpPr txBox="1"/>
            <p:nvPr/>
          </p:nvSpPr>
          <p:spPr>
            <a:xfrm>
              <a:off x="2413413" y="2899060"/>
              <a:ext cx="952500" cy="215444"/>
            </a:xfrm>
            <a:prstGeom prst="rect">
              <a:avLst/>
            </a:prstGeom>
            <a:noFill/>
          </p:spPr>
          <p:txBody>
            <a:bodyPr wrap="square" lIns="0" tIns="0" rIns="0" bIns="0" rtlCol="0">
              <a:spAutoFit/>
            </a:bodyPr>
            <a:lstStyle/>
            <a:p>
              <a:pPr algn="ctr"/>
              <a:r>
                <a:rPr lang="en-US" sz="1400" b="1" dirty="0">
                  <a:solidFill>
                    <a:schemeClr val="bg1"/>
                  </a:solidFill>
                </a:rPr>
                <a:t>INTEGRAL</a:t>
              </a:r>
            </a:p>
          </p:txBody>
        </p:sp>
      </p:grpSp>
      <p:grpSp>
        <p:nvGrpSpPr>
          <p:cNvPr id="138" name="Group 137">
            <a:extLst>
              <a:ext uri="{FF2B5EF4-FFF2-40B4-BE49-F238E27FC236}">
                <a16:creationId xmlns:a16="http://schemas.microsoft.com/office/drawing/2014/main" id="{100AF396-01C7-F243-97B6-2ED97A1BE1EB}"/>
              </a:ext>
            </a:extLst>
          </p:cNvPr>
          <p:cNvGrpSpPr/>
          <p:nvPr/>
        </p:nvGrpSpPr>
        <p:grpSpPr>
          <a:xfrm>
            <a:off x="1481370" y="575733"/>
            <a:ext cx="1905000" cy="1905000"/>
            <a:chOff x="1937163" y="719547"/>
            <a:chExt cx="1905000" cy="1905000"/>
          </a:xfrm>
        </p:grpSpPr>
        <p:pic>
          <p:nvPicPr>
            <p:cNvPr id="139" name="Graphic 138">
              <a:extLst>
                <a:ext uri="{FF2B5EF4-FFF2-40B4-BE49-F238E27FC236}">
                  <a16:creationId xmlns:a16="http://schemas.microsoft.com/office/drawing/2014/main" id="{314A35CF-280D-0444-B7EC-1B288279DF38}"/>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937163" y="719547"/>
              <a:ext cx="1905000" cy="1905000"/>
            </a:xfrm>
            <a:prstGeom prst="rect">
              <a:avLst/>
            </a:prstGeom>
          </p:spPr>
        </p:pic>
        <p:sp>
          <p:nvSpPr>
            <p:cNvPr id="140" name="TextBox 139">
              <a:extLst>
                <a:ext uri="{FF2B5EF4-FFF2-40B4-BE49-F238E27FC236}">
                  <a16:creationId xmlns:a16="http://schemas.microsoft.com/office/drawing/2014/main" id="{02CDC969-97EC-EB41-99F6-7C13516F09EA}"/>
                </a:ext>
              </a:extLst>
            </p:cNvPr>
            <p:cNvSpPr txBox="1"/>
            <p:nvPr/>
          </p:nvSpPr>
          <p:spPr>
            <a:xfrm>
              <a:off x="2413413" y="1595103"/>
              <a:ext cx="952500" cy="246221"/>
            </a:xfrm>
            <a:prstGeom prst="rect">
              <a:avLst/>
            </a:prstGeom>
            <a:noFill/>
          </p:spPr>
          <p:txBody>
            <a:bodyPr wrap="square" lIns="0" tIns="0" rIns="0" bIns="0" rtlCol="0">
              <a:spAutoFit/>
            </a:bodyPr>
            <a:lstStyle/>
            <a:p>
              <a:pPr algn="ctr"/>
              <a:r>
                <a:rPr lang="en-US" sz="1600" b="1" dirty="0">
                  <a:solidFill>
                    <a:schemeClr val="bg1"/>
                  </a:solidFill>
                </a:rPr>
                <a:t>UNITIV</a:t>
              </a:r>
            </a:p>
          </p:txBody>
        </p:sp>
      </p:grpSp>
      <p:sp>
        <p:nvSpPr>
          <p:cNvPr id="141" name="Rectangle 140">
            <a:extLst>
              <a:ext uri="{FF2B5EF4-FFF2-40B4-BE49-F238E27FC236}">
                <a16:creationId xmlns:a16="http://schemas.microsoft.com/office/drawing/2014/main" id="{7342D9A5-0439-2947-B159-5A951D543884}"/>
              </a:ext>
            </a:extLst>
          </p:cNvPr>
          <p:cNvSpPr/>
          <p:nvPr/>
        </p:nvSpPr>
        <p:spPr>
          <a:xfrm>
            <a:off x="5029200" y="0"/>
            <a:ext cx="71628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Slide Number Placeholder 43">
            <a:extLst>
              <a:ext uri="{FF2B5EF4-FFF2-40B4-BE49-F238E27FC236}">
                <a16:creationId xmlns:a16="http://schemas.microsoft.com/office/drawing/2014/main" id="{60D5D8B8-09B5-3A4A-AAC2-E6806342E94B}"/>
              </a:ext>
            </a:extLst>
          </p:cNvPr>
          <p:cNvSpPr>
            <a:spLocks noGrp="1"/>
          </p:cNvSpPr>
          <p:nvPr>
            <p:ph type="sldNum" sz="quarter" idx="11"/>
          </p:nvPr>
        </p:nvSpPr>
        <p:spPr>
          <a:xfrm>
            <a:off x="5638800" y="6315077"/>
            <a:ext cx="914400" cy="365125"/>
          </a:xfrm>
        </p:spPr>
        <p:txBody>
          <a:bodyPr/>
          <a:lstStyle/>
          <a:p>
            <a:fld id="{4E547FC5-224D-4B2B-AB96-D4331BB3CBEC}" type="slidenum">
              <a:rPr lang="en-US" smtClean="0">
                <a:solidFill>
                  <a:schemeClr val="bg1"/>
                </a:solidFill>
              </a:rPr>
              <a:pPr/>
              <a:t>23</a:t>
            </a:fld>
            <a:endParaRPr lang="en-US" dirty="0">
              <a:solidFill>
                <a:schemeClr val="bg1"/>
              </a:solidFill>
            </a:endParaRPr>
          </a:p>
        </p:txBody>
      </p:sp>
      <p:sp>
        <p:nvSpPr>
          <p:cNvPr id="160" name="Footer Placeholder 19">
            <a:extLst>
              <a:ext uri="{FF2B5EF4-FFF2-40B4-BE49-F238E27FC236}">
                <a16:creationId xmlns:a16="http://schemas.microsoft.com/office/drawing/2014/main" id="{952900C3-FBA7-1A43-AF95-2AB0B6303F6B}"/>
              </a:ext>
            </a:extLst>
          </p:cNvPr>
          <p:cNvSpPr>
            <a:spLocks noGrp="1"/>
          </p:cNvSpPr>
          <p:nvPr>
            <p:ph type="ftr" sz="quarter" idx="10"/>
          </p:nvPr>
        </p:nvSpPr>
        <p:spPr>
          <a:xfrm>
            <a:off x="4871720" y="6739035"/>
            <a:ext cx="2448560" cy="118965"/>
          </a:xfrm>
        </p:spPr>
        <p:txBody>
          <a:bodyPr/>
          <a:lstStyle/>
          <a:p>
            <a:r>
              <a:rPr lang="en-US" dirty="0"/>
              <a:t>© Leadership Circle | All Rights Reserved</a:t>
            </a:r>
          </a:p>
        </p:txBody>
      </p:sp>
      <p:sp>
        <p:nvSpPr>
          <p:cNvPr id="161" name="Left Brace 160">
            <a:extLst>
              <a:ext uri="{FF2B5EF4-FFF2-40B4-BE49-F238E27FC236}">
                <a16:creationId xmlns:a16="http://schemas.microsoft.com/office/drawing/2014/main" id="{2D18CD6A-7088-6A49-86F4-C6E5FA838C82}"/>
              </a:ext>
            </a:extLst>
          </p:cNvPr>
          <p:cNvSpPr/>
          <p:nvPr/>
        </p:nvSpPr>
        <p:spPr>
          <a:xfrm rot="10800000">
            <a:off x="3629841" y="4475011"/>
            <a:ext cx="360323" cy="1455324"/>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2" name="TextBox 161">
            <a:extLst>
              <a:ext uri="{FF2B5EF4-FFF2-40B4-BE49-F238E27FC236}">
                <a16:creationId xmlns:a16="http://schemas.microsoft.com/office/drawing/2014/main" id="{68B0040D-AFAA-DA4E-B8CE-6B6C71263C6A}"/>
              </a:ext>
            </a:extLst>
          </p:cNvPr>
          <p:cNvSpPr txBox="1"/>
          <p:nvPr/>
        </p:nvSpPr>
        <p:spPr>
          <a:xfrm>
            <a:off x="5352860" y="5033407"/>
            <a:ext cx="3579105" cy="338532"/>
          </a:xfrm>
          <a:prstGeom prst="rect">
            <a:avLst/>
          </a:prstGeom>
          <a:noFill/>
        </p:spPr>
        <p:txBody>
          <a:bodyPr wrap="square" lIns="91418" tIns="45709" rIns="91418" bIns="45709" rtlCol="0">
            <a:spAutoFit/>
          </a:bodyPr>
          <a:lstStyle/>
          <a:p>
            <a:r>
              <a:rPr lang="de-DE" sz="1600" b="1">
                <a:solidFill>
                  <a:schemeClr val="bg1"/>
                </a:solidFill>
                <a:latin typeface="Helvetica" pitchFamily="2" charset="0"/>
                <a:cs typeface="Gotham Medium" pitchFamily="2" charset="0"/>
              </a:rPr>
              <a:t>Zwischenmenschlicher Geist</a:t>
            </a:r>
          </a:p>
        </p:txBody>
      </p:sp>
      <p:sp>
        <p:nvSpPr>
          <p:cNvPr id="163" name="Left Brace 162">
            <a:extLst>
              <a:ext uri="{FF2B5EF4-FFF2-40B4-BE49-F238E27FC236}">
                <a16:creationId xmlns:a16="http://schemas.microsoft.com/office/drawing/2014/main" id="{2954FAAA-1D25-874C-8EB0-2B1719F2DFE5}"/>
              </a:ext>
            </a:extLst>
          </p:cNvPr>
          <p:cNvSpPr/>
          <p:nvPr/>
        </p:nvSpPr>
        <p:spPr>
          <a:xfrm rot="10800000">
            <a:off x="3991462" y="3442738"/>
            <a:ext cx="360323" cy="1448126"/>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4" name="TextBox 163">
            <a:extLst>
              <a:ext uri="{FF2B5EF4-FFF2-40B4-BE49-F238E27FC236}">
                <a16:creationId xmlns:a16="http://schemas.microsoft.com/office/drawing/2014/main" id="{AF953A3D-B6F5-004E-90AB-62279EAF439D}"/>
              </a:ext>
            </a:extLst>
          </p:cNvPr>
          <p:cNvSpPr txBox="1"/>
          <p:nvPr/>
        </p:nvSpPr>
        <p:spPr>
          <a:xfrm>
            <a:off x="5352859" y="3995734"/>
            <a:ext cx="3672203" cy="338532"/>
          </a:xfrm>
          <a:prstGeom prst="rect">
            <a:avLst/>
          </a:prstGeom>
          <a:noFill/>
        </p:spPr>
        <p:txBody>
          <a:bodyPr wrap="square" lIns="91418" tIns="45709" rIns="91418" bIns="45709" rtlCol="0">
            <a:spAutoFit/>
          </a:bodyPr>
          <a:lstStyle>
            <a:defPPr>
              <a:defRPr lang="en-US"/>
            </a:defPPr>
            <a:lvl1pPr>
              <a:defRPr sz="1600" b="1">
                <a:solidFill>
                  <a:schemeClr val="bg1"/>
                </a:solidFill>
                <a:latin typeface="Helvetica" pitchFamily="2" charset="0"/>
                <a:cs typeface="Gotham Medium" pitchFamily="2" charset="0"/>
              </a:defRPr>
            </a:lvl1pPr>
          </a:lstStyle>
          <a:p>
            <a:r>
              <a:rPr lang="de-DE"/>
              <a:t>Sich selbst hervorbringender Geist</a:t>
            </a:r>
          </a:p>
        </p:txBody>
      </p:sp>
      <p:sp>
        <p:nvSpPr>
          <p:cNvPr id="165" name="Left Brace 164">
            <a:extLst>
              <a:ext uri="{FF2B5EF4-FFF2-40B4-BE49-F238E27FC236}">
                <a16:creationId xmlns:a16="http://schemas.microsoft.com/office/drawing/2014/main" id="{C3E129DA-CC87-F549-B683-3B42AF89B94D}"/>
              </a:ext>
            </a:extLst>
          </p:cNvPr>
          <p:cNvSpPr/>
          <p:nvPr/>
        </p:nvSpPr>
        <p:spPr>
          <a:xfrm rot="10800000">
            <a:off x="3598280" y="1986776"/>
            <a:ext cx="360323" cy="1618553"/>
          </a:xfrm>
          <a:prstGeom prst="leftBrace">
            <a:avLst/>
          </a:prstGeom>
          <a:ln w="38100" cmpd="sng"/>
        </p:spPr>
        <p:style>
          <a:lnRef idx="1">
            <a:schemeClr val="accent1"/>
          </a:lnRef>
          <a:fillRef idx="0">
            <a:schemeClr val="accent1"/>
          </a:fillRef>
          <a:effectRef idx="0">
            <a:schemeClr val="accent1"/>
          </a:effectRef>
          <a:fontRef idx="minor">
            <a:schemeClr val="tx1"/>
          </a:fontRef>
        </p:style>
        <p:txBody>
          <a:bodyPr lIns="91418" tIns="45709" rIns="91418" bIns="45709" rtlCol="0" anchor="ctr"/>
          <a:lstStyle/>
          <a:p>
            <a:pPr algn="ctr"/>
            <a:endParaRPr lang="en-US" sz="1600" b="1" dirty="0">
              <a:latin typeface="Helvetica" pitchFamily="2" charset="0"/>
              <a:cs typeface="Gotham Medium" pitchFamily="2" charset="0"/>
            </a:endParaRPr>
          </a:p>
        </p:txBody>
      </p:sp>
      <p:sp>
        <p:nvSpPr>
          <p:cNvPr id="166" name="TextBox 165">
            <a:extLst>
              <a:ext uri="{FF2B5EF4-FFF2-40B4-BE49-F238E27FC236}">
                <a16:creationId xmlns:a16="http://schemas.microsoft.com/office/drawing/2014/main" id="{2B8AC59A-FE13-0E40-AD92-9D69225BE0FE}"/>
              </a:ext>
            </a:extLst>
          </p:cNvPr>
          <p:cNvSpPr txBox="1"/>
          <p:nvPr/>
        </p:nvSpPr>
        <p:spPr>
          <a:xfrm>
            <a:off x="5352860" y="2626787"/>
            <a:ext cx="3672204" cy="338532"/>
          </a:xfrm>
          <a:prstGeom prst="rect">
            <a:avLst/>
          </a:prstGeom>
          <a:noFill/>
        </p:spPr>
        <p:txBody>
          <a:bodyPr wrap="square" lIns="91418" tIns="45709" rIns="91418" bIns="45709" rtlCol="0">
            <a:spAutoFit/>
          </a:bodyPr>
          <a:lstStyle/>
          <a:p>
            <a:r>
              <a:rPr lang="de-DE" sz="1600" b="1">
                <a:solidFill>
                  <a:schemeClr val="bg1"/>
                </a:solidFill>
                <a:latin typeface="Helvetica" pitchFamily="2" charset="0"/>
                <a:cs typeface="Gotham Medium" pitchFamily="2" charset="0"/>
              </a:rPr>
              <a:t>Sich selbst transformierender Geist</a:t>
            </a:r>
          </a:p>
        </p:txBody>
      </p:sp>
      <p:sp>
        <p:nvSpPr>
          <p:cNvPr id="167" name="Title 1">
            <a:extLst>
              <a:ext uri="{FF2B5EF4-FFF2-40B4-BE49-F238E27FC236}">
                <a16:creationId xmlns:a16="http://schemas.microsoft.com/office/drawing/2014/main" id="{0BB4B562-32D3-A44E-A7BB-3208795D16DC}"/>
              </a:ext>
            </a:extLst>
          </p:cNvPr>
          <p:cNvSpPr>
            <a:spLocks noGrp="1"/>
          </p:cNvSpPr>
          <p:nvPr>
            <p:ph type="title"/>
          </p:nvPr>
        </p:nvSpPr>
        <p:spPr>
          <a:xfrm>
            <a:off x="5352860" y="727756"/>
            <a:ext cx="6538432" cy="681355"/>
          </a:xfrm>
          <a:prstGeom prst="rect">
            <a:avLst/>
          </a:prstGeom>
        </p:spPr>
        <p:txBody>
          <a:bodyPr anchor="t">
            <a:noAutofit/>
          </a:bodyPr>
          <a:lstStyle/>
          <a:p>
            <a:pPr algn="l">
              <a:lnSpc>
                <a:spcPct val="90000"/>
              </a:lnSpc>
            </a:pPr>
            <a:r>
              <a:rPr lang="de-DE" dirty="0">
                <a:solidFill>
                  <a:schemeClr val="bg1"/>
                </a:solidFill>
              </a:rPr>
              <a:t>Reaktive und Kreative </a:t>
            </a:r>
            <a:br>
              <a:rPr lang="de-DE" dirty="0">
                <a:solidFill>
                  <a:schemeClr val="bg1"/>
                </a:solidFill>
              </a:rPr>
            </a:br>
            <a:r>
              <a:rPr lang="de-DE" dirty="0">
                <a:solidFill>
                  <a:schemeClr val="bg1"/>
                </a:solidFill>
              </a:rPr>
              <a:t>Führung</a:t>
            </a:r>
            <a:endParaRPr lang="de-DE" sz="3200" dirty="0">
              <a:solidFill>
                <a:schemeClr val="bg1"/>
              </a:solidFill>
            </a:endParaRPr>
          </a:p>
        </p:txBody>
      </p:sp>
      <p:sp>
        <p:nvSpPr>
          <p:cNvPr id="168" name="TextBox 167">
            <a:extLst>
              <a:ext uri="{FF2B5EF4-FFF2-40B4-BE49-F238E27FC236}">
                <a16:creationId xmlns:a16="http://schemas.microsoft.com/office/drawing/2014/main" id="{153FA47E-5A90-5A44-BB8D-9089DC7D9DFC}"/>
              </a:ext>
            </a:extLst>
          </p:cNvPr>
          <p:cNvSpPr txBox="1"/>
          <p:nvPr/>
        </p:nvSpPr>
        <p:spPr>
          <a:xfrm>
            <a:off x="5352859" y="1747693"/>
            <a:ext cx="3672205" cy="646309"/>
          </a:xfrm>
          <a:prstGeom prst="rect">
            <a:avLst/>
          </a:prstGeom>
          <a:noFill/>
        </p:spPr>
        <p:txBody>
          <a:bodyPr wrap="square" lIns="91418" tIns="45709" rIns="91418" bIns="45709" rtlCol="0">
            <a:spAutoFit/>
          </a:bodyPr>
          <a:lstStyle/>
          <a:p>
            <a:r>
              <a:rPr lang="de-DE" dirty="0">
                <a:solidFill>
                  <a:schemeClr val="bg1"/>
                </a:solidFill>
                <a:latin typeface="Helvetica" pitchFamily="2" charset="0"/>
                <a:cs typeface="Gotham Book" pitchFamily="2" charset="0"/>
              </a:rPr>
              <a:t>Im Bezug auf Entwicklung im Erwachsenenalter</a:t>
            </a:r>
          </a:p>
        </p:txBody>
      </p:sp>
      <p:grpSp>
        <p:nvGrpSpPr>
          <p:cNvPr id="169" name="Graphic 61">
            <a:extLst>
              <a:ext uri="{FF2B5EF4-FFF2-40B4-BE49-F238E27FC236}">
                <a16:creationId xmlns:a16="http://schemas.microsoft.com/office/drawing/2014/main" id="{790F34F1-9DBD-EC43-9DA4-86612F0D45DB}"/>
              </a:ext>
            </a:extLst>
          </p:cNvPr>
          <p:cNvGrpSpPr/>
          <p:nvPr/>
        </p:nvGrpSpPr>
        <p:grpSpPr>
          <a:xfrm>
            <a:off x="1126758" y="3173216"/>
            <a:ext cx="2614224" cy="2617712"/>
            <a:chOff x="7708329" y="3587355"/>
            <a:chExt cx="2400923" cy="2404129"/>
          </a:xfrm>
          <a:noFill/>
        </p:grpSpPr>
        <p:sp>
          <p:nvSpPr>
            <p:cNvPr id="170" name="Freeform 169">
              <a:extLst>
                <a:ext uri="{FF2B5EF4-FFF2-40B4-BE49-F238E27FC236}">
                  <a16:creationId xmlns:a16="http://schemas.microsoft.com/office/drawing/2014/main" id="{A56E6494-007E-3540-9478-9237B5EAB34C}"/>
                </a:ext>
              </a:extLst>
            </p:cNvPr>
            <p:cNvSpPr/>
            <p:nvPr/>
          </p:nvSpPr>
          <p:spPr>
            <a:xfrm>
              <a:off x="9115973" y="4455241"/>
              <a:ext cx="434045" cy="288837"/>
            </a:xfrm>
            <a:custGeom>
              <a:avLst/>
              <a:gdLst>
                <a:gd name="connsiteX0" fmla="*/ 23460 w 434045"/>
                <a:gd name="connsiteY0" fmla="*/ 288838 h 288837"/>
                <a:gd name="connsiteX1" fmla="*/ 419016 w 434045"/>
                <a:gd name="connsiteY1" fmla="*/ 288838 h 288837"/>
                <a:gd name="connsiteX2" fmla="*/ 434046 w 434045"/>
                <a:gd name="connsiteY2" fmla="*/ 273780 h 288837"/>
                <a:gd name="connsiteX3" fmla="*/ 433989 w 434045"/>
                <a:gd name="connsiteY3" fmla="*/ 272529 h 288837"/>
                <a:gd name="connsiteX4" fmla="*/ 347595 w 434045"/>
                <a:gd name="connsiteY4" fmla="*/ 7161 h 288837"/>
                <a:gd name="connsiteX5" fmla="*/ 326900 w 434045"/>
                <a:gd name="connsiteY5" fmla="*/ 2233 h 288837"/>
                <a:gd name="connsiteX6" fmla="*/ 325944 w 434045"/>
                <a:gd name="connsiteY6" fmla="*/ 2873 h 288837"/>
                <a:gd name="connsiteX7" fmla="*/ 6026 w 434045"/>
                <a:gd name="connsiteY7" fmla="*/ 235342 h 288837"/>
                <a:gd name="connsiteX8" fmla="*/ 1105 w 434045"/>
                <a:gd name="connsiteY8" fmla="*/ 252846 h 288837"/>
                <a:gd name="connsiteX9" fmla="*/ 9189 w 434045"/>
                <a:gd name="connsiteY9" fmla="*/ 277520 h 288837"/>
                <a:gd name="connsiteX10" fmla="*/ 23460 w 434045"/>
                <a:gd name="connsiteY10" fmla="*/ 288838 h 28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45" h="288837">
                  <a:moveTo>
                    <a:pt x="23460" y="288838"/>
                  </a:moveTo>
                  <a:lnTo>
                    <a:pt x="419016" y="288838"/>
                  </a:lnTo>
                  <a:cubicBezTo>
                    <a:pt x="427325" y="288831"/>
                    <a:pt x="434053" y="282082"/>
                    <a:pt x="434046" y="273780"/>
                  </a:cubicBezTo>
                  <a:cubicBezTo>
                    <a:pt x="434046" y="273358"/>
                    <a:pt x="434024" y="272944"/>
                    <a:pt x="433989" y="272529"/>
                  </a:cubicBezTo>
                  <a:cubicBezTo>
                    <a:pt x="425076" y="178796"/>
                    <a:pt x="395573" y="88177"/>
                    <a:pt x="347595" y="7161"/>
                  </a:cubicBezTo>
                  <a:cubicBezTo>
                    <a:pt x="343244" y="82"/>
                    <a:pt x="333972" y="-2118"/>
                    <a:pt x="326900" y="2233"/>
                  </a:cubicBezTo>
                  <a:cubicBezTo>
                    <a:pt x="326570" y="2437"/>
                    <a:pt x="326253" y="2648"/>
                    <a:pt x="325944" y="2873"/>
                  </a:cubicBezTo>
                  <a:lnTo>
                    <a:pt x="6026" y="235342"/>
                  </a:lnTo>
                  <a:cubicBezTo>
                    <a:pt x="564" y="239356"/>
                    <a:pt x="-1468" y="246576"/>
                    <a:pt x="1105" y="252846"/>
                  </a:cubicBezTo>
                  <a:cubicBezTo>
                    <a:pt x="4276" y="260909"/>
                    <a:pt x="6975" y="269148"/>
                    <a:pt x="9189" y="277520"/>
                  </a:cubicBezTo>
                  <a:cubicBezTo>
                    <a:pt x="10799" y="284114"/>
                    <a:pt x="16676" y="288774"/>
                    <a:pt x="23460" y="288838"/>
                  </a:cubicBezTo>
                  <a:close/>
                </a:path>
              </a:pathLst>
            </a:custGeom>
            <a:noFill/>
            <a:ln w="23463" cap="flat">
              <a:solidFill>
                <a:schemeClr val="tx1"/>
              </a:solidFill>
              <a:prstDash val="solid"/>
              <a:miter/>
            </a:ln>
          </p:spPr>
          <p:txBody>
            <a:bodyPr rtlCol="0" anchor="ctr"/>
            <a:lstStyle/>
            <a:p>
              <a:endParaRPr lang="en-US"/>
            </a:p>
          </p:txBody>
        </p:sp>
        <p:sp>
          <p:nvSpPr>
            <p:cNvPr id="171" name="Freeform 170">
              <a:extLst>
                <a:ext uri="{FF2B5EF4-FFF2-40B4-BE49-F238E27FC236}">
                  <a16:creationId xmlns:a16="http://schemas.microsoft.com/office/drawing/2014/main" id="{65C767F2-B6FA-0049-B594-30F78E974458}"/>
                </a:ext>
              </a:extLst>
            </p:cNvPr>
            <p:cNvSpPr/>
            <p:nvPr/>
          </p:nvSpPr>
          <p:spPr>
            <a:xfrm>
              <a:off x="9061399" y="4834761"/>
              <a:ext cx="488406" cy="481599"/>
            </a:xfrm>
            <a:custGeom>
              <a:avLst/>
              <a:gdLst>
                <a:gd name="connsiteX0" fmla="*/ 1903 w 488406"/>
                <a:gd name="connsiteY0" fmla="*/ 131524 h 481599"/>
                <a:gd name="connsiteX1" fmla="*/ 199646 w 488406"/>
                <a:gd name="connsiteY1" fmla="*/ 474078 h 481599"/>
                <a:gd name="connsiteX2" fmla="*/ 220193 w 488406"/>
                <a:gd name="connsiteY2" fmla="*/ 479582 h 481599"/>
                <a:gd name="connsiteX3" fmla="*/ 221227 w 488406"/>
                <a:gd name="connsiteY3" fmla="*/ 478928 h 481599"/>
                <a:gd name="connsiteX4" fmla="*/ 488352 w 488406"/>
                <a:gd name="connsiteY4" fmla="*/ 16238 h 481599"/>
                <a:gd name="connsiteX5" fmla="*/ 474701 w 488406"/>
                <a:gd name="connsiteY5" fmla="*/ 56 h 481599"/>
                <a:gd name="connsiteX6" fmla="*/ 473379 w 488406"/>
                <a:gd name="connsiteY6" fmla="*/ 0 h 481599"/>
                <a:gd name="connsiteX7" fmla="*/ 77893 w 488406"/>
                <a:gd name="connsiteY7" fmla="*/ 0 h 481599"/>
                <a:gd name="connsiteX8" fmla="*/ 63834 w 488406"/>
                <a:gd name="connsiteY8" fmla="*/ 11177 h 481599"/>
                <a:gd name="connsiteX9" fmla="*/ 4574 w 488406"/>
                <a:gd name="connsiteY9" fmla="*/ 113739 h 481599"/>
                <a:gd name="connsiteX10" fmla="*/ 1903 w 488406"/>
                <a:gd name="connsiteY10" fmla="*/ 131524 h 48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06" h="481599">
                  <a:moveTo>
                    <a:pt x="1903" y="131524"/>
                  </a:moveTo>
                  <a:lnTo>
                    <a:pt x="199646" y="474078"/>
                  </a:lnTo>
                  <a:cubicBezTo>
                    <a:pt x="203800" y="481269"/>
                    <a:pt x="213002" y="483736"/>
                    <a:pt x="220193" y="479582"/>
                  </a:cubicBezTo>
                  <a:cubicBezTo>
                    <a:pt x="220552" y="479378"/>
                    <a:pt x="220889" y="479160"/>
                    <a:pt x="221227" y="478928"/>
                  </a:cubicBezTo>
                  <a:cubicBezTo>
                    <a:pt x="373003" y="370602"/>
                    <a:pt x="470434" y="201849"/>
                    <a:pt x="488352" y="16238"/>
                  </a:cubicBezTo>
                  <a:cubicBezTo>
                    <a:pt x="489048" y="8000"/>
                    <a:pt x="482939" y="752"/>
                    <a:pt x="474701" y="56"/>
                  </a:cubicBezTo>
                  <a:cubicBezTo>
                    <a:pt x="474258" y="14"/>
                    <a:pt x="473822" y="0"/>
                    <a:pt x="473379" y="0"/>
                  </a:cubicBezTo>
                  <a:lnTo>
                    <a:pt x="77893" y="0"/>
                  </a:lnTo>
                  <a:cubicBezTo>
                    <a:pt x="71208" y="91"/>
                    <a:pt x="65429" y="4689"/>
                    <a:pt x="63834" y="11177"/>
                  </a:cubicBezTo>
                  <a:cubicBezTo>
                    <a:pt x="53690" y="50079"/>
                    <a:pt x="33212" y="85522"/>
                    <a:pt x="4574" y="113739"/>
                  </a:cubicBezTo>
                  <a:cubicBezTo>
                    <a:pt x="-312" y="118344"/>
                    <a:pt x="-1415" y="125690"/>
                    <a:pt x="1903" y="131524"/>
                  </a:cubicBezTo>
                  <a:close/>
                </a:path>
              </a:pathLst>
            </a:custGeom>
            <a:noFill/>
            <a:ln w="23463" cap="flat">
              <a:solidFill>
                <a:schemeClr val="tx1"/>
              </a:solidFill>
              <a:prstDash val="solid"/>
              <a:miter/>
            </a:ln>
          </p:spPr>
          <p:txBody>
            <a:bodyPr rtlCol="0" anchor="ctr"/>
            <a:lstStyle/>
            <a:p>
              <a:endParaRPr lang="en-US"/>
            </a:p>
          </p:txBody>
        </p:sp>
        <p:sp>
          <p:nvSpPr>
            <p:cNvPr id="172" name="Freeform 171">
              <a:extLst>
                <a:ext uri="{FF2B5EF4-FFF2-40B4-BE49-F238E27FC236}">
                  <a16:creationId xmlns:a16="http://schemas.microsoft.com/office/drawing/2014/main" id="{1975ACDC-C23D-D449-9B5B-60738C31E338}"/>
                </a:ext>
              </a:extLst>
            </p:cNvPr>
            <p:cNvSpPr/>
            <p:nvPr/>
          </p:nvSpPr>
          <p:spPr>
            <a:xfrm>
              <a:off x="9533575" y="4126415"/>
              <a:ext cx="575537" cy="617663"/>
            </a:xfrm>
            <a:custGeom>
              <a:avLst/>
              <a:gdLst>
                <a:gd name="connsiteX0" fmla="*/ 121972 w 575537"/>
                <a:gd name="connsiteY0" fmla="*/ 617663 h 617663"/>
                <a:gd name="connsiteX1" fmla="*/ 560550 w 575537"/>
                <a:gd name="connsiteY1" fmla="*/ 617663 h 617663"/>
                <a:gd name="connsiteX2" fmla="*/ 575537 w 575537"/>
                <a:gd name="connsiteY2" fmla="*/ 602563 h 617663"/>
                <a:gd name="connsiteX3" fmla="*/ 575523 w 575537"/>
                <a:gd name="connsiteY3" fmla="*/ 601987 h 617663"/>
                <a:gd name="connsiteX4" fmla="*/ 382068 w 575537"/>
                <a:gd name="connsiteY4" fmla="*/ 6578 h 617663"/>
                <a:gd name="connsiteX5" fmla="*/ 361274 w 575537"/>
                <a:gd name="connsiteY5" fmla="*/ 2577 h 617663"/>
                <a:gd name="connsiteX6" fmla="*/ 360979 w 575537"/>
                <a:gd name="connsiteY6" fmla="*/ 2782 h 617663"/>
                <a:gd name="connsiteX7" fmla="*/ 5983 w 575537"/>
                <a:gd name="connsiteY7" fmla="*/ 260699 h 617663"/>
                <a:gd name="connsiteX8" fmla="*/ 2187 w 575537"/>
                <a:gd name="connsiteY8" fmla="*/ 280241 h 617663"/>
                <a:gd name="connsiteX9" fmla="*/ 107632 w 575537"/>
                <a:gd name="connsiteY9" fmla="*/ 604096 h 617663"/>
                <a:gd name="connsiteX10" fmla="*/ 121972 w 575537"/>
                <a:gd name="connsiteY10" fmla="*/ 617663 h 61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37" h="617663">
                  <a:moveTo>
                    <a:pt x="121972" y="617663"/>
                  </a:moveTo>
                  <a:lnTo>
                    <a:pt x="560550" y="617663"/>
                  </a:lnTo>
                  <a:cubicBezTo>
                    <a:pt x="568859" y="617635"/>
                    <a:pt x="575565" y="610872"/>
                    <a:pt x="575537" y="602563"/>
                  </a:cubicBezTo>
                  <a:cubicBezTo>
                    <a:pt x="575537" y="602374"/>
                    <a:pt x="575530" y="602177"/>
                    <a:pt x="575523" y="601987"/>
                  </a:cubicBezTo>
                  <a:cubicBezTo>
                    <a:pt x="565063" y="389861"/>
                    <a:pt x="498289" y="184343"/>
                    <a:pt x="382068" y="6578"/>
                  </a:cubicBezTo>
                  <a:cubicBezTo>
                    <a:pt x="377428" y="-269"/>
                    <a:pt x="368121" y="-2060"/>
                    <a:pt x="361274" y="2577"/>
                  </a:cubicBezTo>
                  <a:cubicBezTo>
                    <a:pt x="361176" y="2644"/>
                    <a:pt x="361078" y="2713"/>
                    <a:pt x="360979" y="2782"/>
                  </a:cubicBezTo>
                  <a:lnTo>
                    <a:pt x="5983" y="260699"/>
                  </a:lnTo>
                  <a:cubicBezTo>
                    <a:pt x="-175" y="265233"/>
                    <a:pt x="-1827" y="273732"/>
                    <a:pt x="2187" y="280241"/>
                  </a:cubicBezTo>
                  <a:cubicBezTo>
                    <a:pt x="62396" y="378361"/>
                    <a:pt x="98528" y="489337"/>
                    <a:pt x="107632" y="604096"/>
                  </a:cubicBezTo>
                  <a:cubicBezTo>
                    <a:pt x="108145" y="611667"/>
                    <a:pt x="114387" y="617572"/>
                    <a:pt x="121972" y="617663"/>
                  </a:cubicBezTo>
                  <a:close/>
                </a:path>
              </a:pathLst>
            </a:custGeom>
            <a:noFill/>
            <a:ln w="23463" cap="flat">
              <a:solidFill>
                <a:schemeClr val="tx1"/>
              </a:solidFill>
              <a:prstDash val="solid"/>
              <a:miter/>
            </a:ln>
          </p:spPr>
          <p:txBody>
            <a:bodyPr rtlCol="0" anchor="ctr"/>
            <a:lstStyle/>
            <a:p>
              <a:endParaRPr lang="en-US"/>
            </a:p>
          </p:txBody>
        </p:sp>
        <p:sp>
          <p:nvSpPr>
            <p:cNvPr id="173" name="Freeform 172">
              <a:extLst>
                <a:ext uri="{FF2B5EF4-FFF2-40B4-BE49-F238E27FC236}">
                  <a16:creationId xmlns:a16="http://schemas.microsoft.com/office/drawing/2014/main" id="{4C29487B-C991-0040-BAB2-1598BF5EBD8C}"/>
                </a:ext>
              </a:extLst>
            </p:cNvPr>
            <p:cNvSpPr/>
            <p:nvPr/>
          </p:nvSpPr>
          <p:spPr>
            <a:xfrm>
              <a:off x="9022189" y="4197739"/>
              <a:ext cx="372524" cy="422301"/>
            </a:xfrm>
            <a:custGeom>
              <a:avLst/>
              <a:gdLst>
                <a:gd name="connsiteX0" fmla="*/ 46525 w 372524"/>
                <a:gd name="connsiteY0" fmla="*/ 419455 h 422301"/>
                <a:gd name="connsiteX1" fmla="*/ 366303 w 372524"/>
                <a:gd name="connsiteY1" fmla="*/ 187478 h 422301"/>
                <a:gd name="connsiteX2" fmla="*/ 369733 w 372524"/>
                <a:gd name="connsiteY2" fmla="*/ 166684 h 422301"/>
                <a:gd name="connsiteX3" fmla="*/ 368833 w 372524"/>
                <a:gd name="connsiteY3" fmla="*/ 165545 h 422301"/>
                <a:gd name="connsiteX4" fmla="*/ 143323 w 372524"/>
                <a:gd name="connsiteY4" fmla="*/ 1193 h 422301"/>
                <a:gd name="connsiteX5" fmla="*/ 123689 w 372524"/>
                <a:gd name="connsiteY5" fmla="*/ 9129 h 422301"/>
                <a:gd name="connsiteX6" fmla="*/ 123218 w 372524"/>
                <a:gd name="connsiteY6" fmla="*/ 10402 h 422301"/>
                <a:gd name="connsiteX7" fmla="*/ 692 w 372524"/>
                <a:gd name="connsiteY7" fmla="*/ 386416 h 422301"/>
                <a:gd name="connsiteX8" fmla="*/ 7019 w 372524"/>
                <a:gd name="connsiteY8" fmla="*/ 403498 h 422301"/>
                <a:gd name="connsiteX9" fmla="*/ 28108 w 372524"/>
                <a:gd name="connsiteY9" fmla="*/ 418752 h 422301"/>
                <a:gd name="connsiteX10" fmla="*/ 46525 w 372524"/>
                <a:gd name="connsiteY10" fmla="*/ 419455 h 42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524" h="422301">
                  <a:moveTo>
                    <a:pt x="46525" y="419455"/>
                  </a:moveTo>
                  <a:lnTo>
                    <a:pt x="366303" y="187478"/>
                  </a:lnTo>
                  <a:cubicBezTo>
                    <a:pt x="372995" y="182684"/>
                    <a:pt x="374527" y="173376"/>
                    <a:pt x="369733" y="166684"/>
                  </a:cubicBezTo>
                  <a:cubicBezTo>
                    <a:pt x="369452" y="166291"/>
                    <a:pt x="369150" y="165911"/>
                    <a:pt x="368833" y="165545"/>
                  </a:cubicBezTo>
                  <a:cubicBezTo>
                    <a:pt x="306516" y="95003"/>
                    <a:pt x="229555" y="38914"/>
                    <a:pt x="143323" y="1193"/>
                  </a:cubicBezTo>
                  <a:cubicBezTo>
                    <a:pt x="135710" y="-2036"/>
                    <a:pt x="126923" y="1516"/>
                    <a:pt x="123689" y="9129"/>
                  </a:cubicBezTo>
                  <a:cubicBezTo>
                    <a:pt x="123514" y="9546"/>
                    <a:pt x="123359" y="9971"/>
                    <a:pt x="123218" y="10402"/>
                  </a:cubicBezTo>
                  <a:lnTo>
                    <a:pt x="692" y="386416"/>
                  </a:lnTo>
                  <a:cubicBezTo>
                    <a:pt x="-1354" y="392890"/>
                    <a:pt x="1247" y="399920"/>
                    <a:pt x="7019" y="403498"/>
                  </a:cubicBezTo>
                  <a:cubicBezTo>
                    <a:pt x="14351" y="408152"/>
                    <a:pt x="21394" y="413241"/>
                    <a:pt x="28108" y="418752"/>
                  </a:cubicBezTo>
                  <a:cubicBezTo>
                    <a:pt x="33352" y="423209"/>
                    <a:pt x="40958" y="423497"/>
                    <a:pt x="46525" y="419455"/>
                  </a:cubicBezTo>
                  <a:close/>
                </a:path>
              </a:pathLst>
            </a:custGeom>
            <a:noFill/>
            <a:ln w="23463" cap="flat">
              <a:solidFill>
                <a:schemeClr val="tx1"/>
              </a:solidFill>
              <a:prstDash val="solid"/>
              <a:miter/>
            </a:ln>
          </p:spPr>
          <p:txBody>
            <a:bodyPr rtlCol="0" anchor="ctr"/>
            <a:lstStyle/>
            <a:p>
              <a:endParaRPr lang="en-US"/>
            </a:p>
          </p:txBody>
        </p:sp>
        <p:sp>
          <p:nvSpPr>
            <p:cNvPr id="174" name="Freeform 173">
              <a:extLst>
                <a:ext uri="{FF2B5EF4-FFF2-40B4-BE49-F238E27FC236}">
                  <a16:creationId xmlns:a16="http://schemas.microsoft.com/office/drawing/2014/main" id="{699EC024-FF7F-644D-BBE4-FA47108FE0B8}"/>
                </a:ext>
              </a:extLst>
            </p:cNvPr>
            <p:cNvSpPr/>
            <p:nvPr/>
          </p:nvSpPr>
          <p:spPr>
            <a:xfrm>
              <a:off x="8632943" y="5004488"/>
              <a:ext cx="551470" cy="429415"/>
            </a:xfrm>
            <a:custGeom>
              <a:avLst/>
              <a:gdLst>
                <a:gd name="connsiteX0" fmla="*/ 275848 w 551470"/>
                <a:gd name="connsiteY0" fmla="*/ 8543 h 429415"/>
                <a:gd name="connsiteX1" fmla="*/ 216658 w 551470"/>
                <a:gd name="connsiteY1" fmla="*/ 530 h 429415"/>
                <a:gd name="connsiteX2" fmla="*/ 199857 w 551470"/>
                <a:gd name="connsiteY2" fmla="*/ 7559 h 429415"/>
                <a:gd name="connsiteX3" fmla="*/ 2044 w 551470"/>
                <a:gd name="connsiteY3" fmla="*/ 350253 h 429415"/>
                <a:gd name="connsiteX4" fmla="*/ 7428 w 551470"/>
                <a:gd name="connsiteY4" fmla="*/ 370730 h 429415"/>
                <a:gd name="connsiteX5" fmla="*/ 8581 w 551470"/>
                <a:gd name="connsiteY5" fmla="*/ 371342 h 429415"/>
                <a:gd name="connsiteX6" fmla="*/ 542832 w 551470"/>
                <a:gd name="connsiteY6" fmla="*/ 371342 h 429415"/>
                <a:gd name="connsiteX7" fmla="*/ 550059 w 551470"/>
                <a:gd name="connsiteY7" fmla="*/ 351441 h 429415"/>
                <a:gd name="connsiteX8" fmla="*/ 549440 w 551470"/>
                <a:gd name="connsiteY8" fmla="*/ 350253 h 429415"/>
                <a:gd name="connsiteX9" fmla="*/ 351556 w 551470"/>
                <a:gd name="connsiteY9" fmla="*/ 7559 h 429415"/>
                <a:gd name="connsiteX10" fmla="*/ 334756 w 551470"/>
                <a:gd name="connsiteY10" fmla="*/ 530 h 429415"/>
                <a:gd name="connsiteX11" fmla="*/ 275848 w 551470"/>
                <a:gd name="connsiteY11" fmla="*/ 8543 h 4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1470" h="429415">
                  <a:moveTo>
                    <a:pt x="275848" y="8543"/>
                  </a:moveTo>
                  <a:cubicBezTo>
                    <a:pt x="255848" y="8543"/>
                    <a:pt x="235940" y="5844"/>
                    <a:pt x="216658" y="530"/>
                  </a:cubicBezTo>
                  <a:cubicBezTo>
                    <a:pt x="210106" y="-1270"/>
                    <a:pt x="203175" y="1626"/>
                    <a:pt x="199857" y="7559"/>
                  </a:cubicBezTo>
                  <a:lnTo>
                    <a:pt x="2044" y="350253"/>
                  </a:lnTo>
                  <a:cubicBezTo>
                    <a:pt x="-2125" y="357395"/>
                    <a:pt x="286" y="366562"/>
                    <a:pt x="7428" y="370730"/>
                  </a:cubicBezTo>
                  <a:cubicBezTo>
                    <a:pt x="7801" y="370955"/>
                    <a:pt x="8188" y="371159"/>
                    <a:pt x="8581" y="371342"/>
                  </a:cubicBezTo>
                  <a:cubicBezTo>
                    <a:pt x="178248" y="448773"/>
                    <a:pt x="373166" y="448773"/>
                    <a:pt x="542832" y="371342"/>
                  </a:cubicBezTo>
                  <a:cubicBezTo>
                    <a:pt x="550326" y="367841"/>
                    <a:pt x="553560" y="358928"/>
                    <a:pt x="550059" y="351441"/>
                  </a:cubicBezTo>
                  <a:cubicBezTo>
                    <a:pt x="549869" y="351033"/>
                    <a:pt x="549665" y="350640"/>
                    <a:pt x="549440" y="350253"/>
                  </a:cubicBezTo>
                  <a:lnTo>
                    <a:pt x="351556" y="7559"/>
                  </a:lnTo>
                  <a:cubicBezTo>
                    <a:pt x="348238" y="1626"/>
                    <a:pt x="341307" y="-1270"/>
                    <a:pt x="334756" y="530"/>
                  </a:cubicBezTo>
                  <a:cubicBezTo>
                    <a:pt x="315565" y="5830"/>
                    <a:pt x="295755" y="8522"/>
                    <a:pt x="275848" y="8543"/>
                  </a:cubicBezTo>
                  <a:close/>
                </a:path>
              </a:pathLst>
            </a:custGeom>
            <a:noFill/>
            <a:ln w="23463" cap="flat">
              <a:solidFill>
                <a:schemeClr val="tx1"/>
              </a:solidFill>
              <a:prstDash val="solid"/>
              <a:miter/>
            </a:ln>
          </p:spPr>
          <p:txBody>
            <a:bodyPr rtlCol="0" anchor="ctr"/>
            <a:lstStyle/>
            <a:p>
              <a:endParaRPr lang="en-US"/>
            </a:p>
          </p:txBody>
        </p:sp>
        <p:sp>
          <p:nvSpPr>
            <p:cNvPr id="175" name="Freeform 174">
              <a:extLst>
                <a:ext uri="{FF2B5EF4-FFF2-40B4-BE49-F238E27FC236}">
                  <a16:creationId xmlns:a16="http://schemas.microsoft.com/office/drawing/2014/main" id="{912DA683-DF55-4B4A-B0EC-9D0F957AF296}"/>
                </a:ext>
              </a:extLst>
            </p:cNvPr>
            <p:cNvSpPr/>
            <p:nvPr/>
          </p:nvSpPr>
          <p:spPr>
            <a:xfrm>
              <a:off x="8757606" y="4145294"/>
              <a:ext cx="302357" cy="421849"/>
            </a:xfrm>
            <a:custGeom>
              <a:avLst/>
              <a:gdLst>
                <a:gd name="connsiteX0" fmla="*/ 151185 w 302357"/>
                <a:gd name="connsiteY0" fmla="*/ 420514 h 421849"/>
                <a:gd name="connsiteX1" fmla="*/ 175718 w 302357"/>
                <a:gd name="connsiteY1" fmla="*/ 421849 h 421849"/>
                <a:gd name="connsiteX2" fmla="*/ 301619 w 302357"/>
                <a:gd name="connsiteY2" fmla="*/ 34447 h 421849"/>
                <a:gd name="connsiteX3" fmla="*/ 292009 w 302357"/>
                <a:gd name="connsiteY3" fmla="*/ 15579 h 421849"/>
                <a:gd name="connsiteX4" fmla="*/ 290864 w 302357"/>
                <a:gd name="connsiteY4" fmla="*/ 15256 h 421849"/>
                <a:gd name="connsiteX5" fmla="*/ 11577 w 302357"/>
                <a:gd name="connsiteY5" fmla="*/ 15256 h 421849"/>
                <a:gd name="connsiteX6" fmla="*/ 379 w 302357"/>
                <a:gd name="connsiteY6" fmla="*/ 33111 h 421849"/>
                <a:gd name="connsiteX7" fmla="*/ 751 w 302357"/>
                <a:gd name="connsiteY7" fmla="*/ 34447 h 421849"/>
                <a:gd name="connsiteX8" fmla="*/ 126652 w 302357"/>
                <a:gd name="connsiteY8" fmla="*/ 421849 h 421849"/>
                <a:gd name="connsiteX9" fmla="*/ 151185 w 302357"/>
                <a:gd name="connsiteY9" fmla="*/ 420514 h 42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357" h="421849">
                  <a:moveTo>
                    <a:pt x="151185" y="420514"/>
                  </a:moveTo>
                  <a:cubicBezTo>
                    <a:pt x="159382" y="420528"/>
                    <a:pt x="167571" y="420978"/>
                    <a:pt x="175718" y="421849"/>
                  </a:cubicBezTo>
                  <a:lnTo>
                    <a:pt x="301619" y="34447"/>
                  </a:lnTo>
                  <a:cubicBezTo>
                    <a:pt x="304178" y="26583"/>
                    <a:pt x="299875" y="18135"/>
                    <a:pt x="292009" y="15579"/>
                  </a:cubicBezTo>
                  <a:cubicBezTo>
                    <a:pt x="291630" y="15456"/>
                    <a:pt x="291250" y="15348"/>
                    <a:pt x="290864" y="15256"/>
                  </a:cubicBezTo>
                  <a:cubicBezTo>
                    <a:pt x="198881" y="-5085"/>
                    <a:pt x="103559" y="-5085"/>
                    <a:pt x="11577" y="15256"/>
                  </a:cubicBezTo>
                  <a:cubicBezTo>
                    <a:pt x="3556" y="17094"/>
                    <a:pt x="-1456" y="25089"/>
                    <a:pt x="379" y="33111"/>
                  </a:cubicBezTo>
                  <a:cubicBezTo>
                    <a:pt x="484" y="33562"/>
                    <a:pt x="603" y="34008"/>
                    <a:pt x="751" y="34447"/>
                  </a:cubicBezTo>
                  <a:lnTo>
                    <a:pt x="126652" y="421849"/>
                  </a:lnTo>
                  <a:cubicBezTo>
                    <a:pt x="134799" y="420978"/>
                    <a:pt x="142988" y="420535"/>
                    <a:pt x="151185" y="420514"/>
                  </a:cubicBezTo>
                  <a:close/>
                </a:path>
              </a:pathLst>
            </a:custGeom>
            <a:noFill/>
            <a:ln w="23463" cap="flat">
              <a:solidFill>
                <a:schemeClr val="tx1"/>
              </a:solidFill>
              <a:prstDash val="solid"/>
              <a:miter/>
            </a:ln>
          </p:spPr>
          <p:txBody>
            <a:bodyPr rtlCol="0" anchor="ctr"/>
            <a:lstStyle/>
            <a:p>
              <a:endParaRPr lang="en-US"/>
            </a:p>
          </p:txBody>
        </p:sp>
        <p:sp>
          <p:nvSpPr>
            <p:cNvPr id="176" name="Freeform 175">
              <a:extLst>
                <a:ext uri="{FF2B5EF4-FFF2-40B4-BE49-F238E27FC236}">
                  <a16:creationId xmlns:a16="http://schemas.microsoft.com/office/drawing/2014/main" id="{F37E1A10-508D-F548-9B3B-2A72BE272B1B}"/>
                </a:ext>
              </a:extLst>
            </p:cNvPr>
            <p:cNvSpPr/>
            <p:nvPr/>
          </p:nvSpPr>
          <p:spPr>
            <a:xfrm>
              <a:off x="8267566" y="4834760"/>
              <a:ext cx="488476" cy="481598"/>
            </a:xfrm>
            <a:custGeom>
              <a:avLst/>
              <a:gdLst>
                <a:gd name="connsiteX0" fmla="*/ 410865 w 488476"/>
                <a:gd name="connsiteY0" fmla="*/ 0 h 481598"/>
                <a:gd name="connsiteX1" fmla="*/ 15027 w 488476"/>
                <a:gd name="connsiteY1" fmla="*/ 0 h 481598"/>
                <a:gd name="connsiteX2" fmla="*/ 0 w 488476"/>
                <a:gd name="connsiteY2" fmla="*/ 14917 h 481598"/>
                <a:gd name="connsiteX3" fmla="*/ 53 w 488476"/>
                <a:gd name="connsiteY3" fmla="*/ 16238 h 481598"/>
                <a:gd name="connsiteX4" fmla="*/ 267179 w 488476"/>
                <a:gd name="connsiteY4" fmla="*/ 478928 h 481598"/>
                <a:gd name="connsiteX5" fmla="*/ 288106 w 488476"/>
                <a:gd name="connsiteY5" fmla="*/ 475111 h 481598"/>
                <a:gd name="connsiteX6" fmla="*/ 288760 w 488476"/>
                <a:gd name="connsiteY6" fmla="*/ 474078 h 481598"/>
                <a:gd name="connsiteX7" fmla="*/ 486574 w 488476"/>
                <a:gd name="connsiteY7" fmla="*/ 131524 h 481598"/>
                <a:gd name="connsiteX8" fmla="*/ 483902 w 488476"/>
                <a:gd name="connsiteY8" fmla="*/ 113739 h 481598"/>
                <a:gd name="connsiteX9" fmla="*/ 424924 w 488476"/>
                <a:gd name="connsiteY9" fmla="*/ 10896 h 481598"/>
                <a:gd name="connsiteX10" fmla="*/ 410865 w 488476"/>
                <a:gd name="connsiteY10" fmla="*/ 0 h 48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476" h="481598">
                  <a:moveTo>
                    <a:pt x="410865" y="0"/>
                  </a:moveTo>
                  <a:lnTo>
                    <a:pt x="15027" y="0"/>
                  </a:lnTo>
                  <a:cubicBezTo>
                    <a:pt x="6757" y="-28"/>
                    <a:pt x="30" y="6650"/>
                    <a:pt x="0" y="14917"/>
                  </a:cubicBezTo>
                  <a:cubicBezTo>
                    <a:pt x="-1" y="15360"/>
                    <a:pt x="16" y="15803"/>
                    <a:pt x="53" y="16238"/>
                  </a:cubicBezTo>
                  <a:cubicBezTo>
                    <a:pt x="17973" y="201849"/>
                    <a:pt x="115400" y="370602"/>
                    <a:pt x="267179" y="478928"/>
                  </a:cubicBezTo>
                  <a:cubicBezTo>
                    <a:pt x="274012" y="483652"/>
                    <a:pt x="283382" y="481944"/>
                    <a:pt x="288106" y="475111"/>
                  </a:cubicBezTo>
                  <a:cubicBezTo>
                    <a:pt x="288338" y="474774"/>
                    <a:pt x="288556" y="474429"/>
                    <a:pt x="288760" y="474078"/>
                  </a:cubicBezTo>
                  <a:lnTo>
                    <a:pt x="486574" y="131524"/>
                  </a:lnTo>
                  <a:cubicBezTo>
                    <a:pt x="489892" y="125690"/>
                    <a:pt x="488788" y="118344"/>
                    <a:pt x="483902" y="113739"/>
                  </a:cubicBezTo>
                  <a:cubicBezTo>
                    <a:pt x="455348" y="85389"/>
                    <a:pt x="434969" y="49861"/>
                    <a:pt x="424924" y="10896"/>
                  </a:cubicBezTo>
                  <a:cubicBezTo>
                    <a:pt x="423237" y="4506"/>
                    <a:pt x="417472" y="35"/>
                    <a:pt x="410865" y="0"/>
                  </a:cubicBezTo>
                  <a:close/>
                </a:path>
              </a:pathLst>
            </a:custGeom>
            <a:noFill/>
            <a:ln w="23463" cap="flat">
              <a:solidFill>
                <a:schemeClr val="tx1"/>
              </a:solidFill>
              <a:prstDash val="solid"/>
              <a:miter/>
            </a:ln>
          </p:spPr>
          <p:txBody>
            <a:bodyPr rtlCol="0" anchor="ctr"/>
            <a:lstStyle/>
            <a:p>
              <a:endParaRPr lang="en-US"/>
            </a:p>
          </p:txBody>
        </p:sp>
        <p:sp>
          <p:nvSpPr>
            <p:cNvPr id="177" name="Freeform 176">
              <a:extLst>
                <a:ext uri="{FF2B5EF4-FFF2-40B4-BE49-F238E27FC236}">
                  <a16:creationId xmlns:a16="http://schemas.microsoft.com/office/drawing/2014/main" id="{AC81FE96-1B1C-FE4A-A1B5-31FD7012809F}"/>
                </a:ext>
              </a:extLst>
            </p:cNvPr>
            <p:cNvSpPr/>
            <p:nvPr/>
          </p:nvSpPr>
          <p:spPr>
            <a:xfrm>
              <a:off x="8422867" y="4197713"/>
              <a:ext cx="372222" cy="422259"/>
            </a:xfrm>
            <a:custGeom>
              <a:avLst/>
              <a:gdLst>
                <a:gd name="connsiteX0" fmla="*/ 371552 w 372222"/>
                <a:gd name="connsiteY0" fmla="*/ 386442 h 422259"/>
                <a:gd name="connsiteX1" fmla="*/ 249306 w 372222"/>
                <a:gd name="connsiteY1" fmla="*/ 10217 h 422259"/>
                <a:gd name="connsiteX2" fmla="*/ 230348 w 372222"/>
                <a:gd name="connsiteY2" fmla="*/ 781 h 422259"/>
                <a:gd name="connsiteX3" fmla="*/ 229202 w 372222"/>
                <a:gd name="connsiteY3" fmla="*/ 1219 h 422259"/>
                <a:gd name="connsiteX4" fmla="*/ 3691 w 372222"/>
                <a:gd name="connsiteY4" fmla="*/ 165431 h 422259"/>
                <a:gd name="connsiteX5" fmla="*/ 5083 w 372222"/>
                <a:gd name="connsiteY5" fmla="*/ 186463 h 422259"/>
                <a:gd name="connsiteX6" fmla="*/ 6222 w 372222"/>
                <a:gd name="connsiteY6" fmla="*/ 187363 h 422259"/>
                <a:gd name="connsiteX7" fmla="*/ 325859 w 372222"/>
                <a:gd name="connsiteY7" fmla="*/ 419481 h 422259"/>
                <a:gd name="connsiteX8" fmla="*/ 343995 w 372222"/>
                <a:gd name="connsiteY8" fmla="*/ 418778 h 422259"/>
                <a:gd name="connsiteX9" fmla="*/ 365084 w 372222"/>
                <a:gd name="connsiteY9" fmla="*/ 403524 h 422259"/>
                <a:gd name="connsiteX10" fmla="*/ 371552 w 372222"/>
                <a:gd name="connsiteY10" fmla="*/ 386442 h 422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222" h="422259">
                  <a:moveTo>
                    <a:pt x="371552" y="386442"/>
                  </a:moveTo>
                  <a:lnTo>
                    <a:pt x="249306" y="10217"/>
                  </a:lnTo>
                  <a:cubicBezTo>
                    <a:pt x="246677" y="2377"/>
                    <a:pt x="238193" y="-1848"/>
                    <a:pt x="230348" y="781"/>
                  </a:cubicBezTo>
                  <a:cubicBezTo>
                    <a:pt x="229961" y="911"/>
                    <a:pt x="229581" y="1057"/>
                    <a:pt x="229202" y="1219"/>
                  </a:cubicBezTo>
                  <a:cubicBezTo>
                    <a:pt x="142983" y="38899"/>
                    <a:pt x="66023" y="94938"/>
                    <a:pt x="3691" y="165431"/>
                  </a:cubicBezTo>
                  <a:cubicBezTo>
                    <a:pt x="-1728" y="171624"/>
                    <a:pt x="-1110" y="181037"/>
                    <a:pt x="5083" y="186463"/>
                  </a:cubicBezTo>
                  <a:cubicBezTo>
                    <a:pt x="5449" y="186780"/>
                    <a:pt x="5829" y="187082"/>
                    <a:pt x="6222" y="187363"/>
                  </a:cubicBezTo>
                  <a:lnTo>
                    <a:pt x="325859" y="419481"/>
                  </a:lnTo>
                  <a:cubicBezTo>
                    <a:pt x="331349" y="423432"/>
                    <a:pt x="338822" y="423144"/>
                    <a:pt x="343995" y="418778"/>
                  </a:cubicBezTo>
                  <a:cubicBezTo>
                    <a:pt x="350709" y="413267"/>
                    <a:pt x="357752" y="408178"/>
                    <a:pt x="365084" y="403524"/>
                  </a:cubicBezTo>
                  <a:cubicBezTo>
                    <a:pt x="370905" y="399988"/>
                    <a:pt x="373576" y="392945"/>
                    <a:pt x="371552" y="386442"/>
                  </a:cubicBezTo>
                  <a:close/>
                </a:path>
              </a:pathLst>
            </a:custGeom>
            <a:noFill/>
            <a:ln w="23463" cap="flat">
              <a:solidFill>
                <a:schemeClr val="tx1"/>
              </a:solidFill>
              <a:prstDash val="solid"/>
              <a:miter/>
            </a:ln>
          </p:spPr>
          <p:txBody>
            <a:bodyPr rtlCol="0" anchor="ctr"/>
            <a:lstStyle/>
            <a:p>
              <a:endParaRPr lang="en-US"/>
            </a:p>
          </p:txBody>
        </p:sp>
        <p:sp>
          <p:nvSpPr>
            <p:cNvPr id="178" name="Freeform 177">
              <a:extLst>
                <a:ext uri="{FF2B5EF4-FFF2-40B4-BE49-F238E27FC236}">
                  <a16:creationId xmlns:a16="http://schemas.microsoft.com/office/drawing/2014/main" id="{20D6E3A1-E674-8746-90E9-9DF6A2F50936}"/>
                </a:ext>
              </a:extLst>
            </p:cNvPr>
            <p:cNvSpPr/>
            <p:nvPr/>
          </p:nvSpPr>
          <p:spPr>
            <a:xfrm>
              <a:off x="8267565" y="4455243"/>
              <a:ext cx="434098" cy="288835"/>
            </a:xfrm>
            <a:custGeom>
              <a:avLst/>
              <a:gdLst>
                <a:gd name="connsiteX0" fmla="*/ 428017 w 434098"/>
                <a:gd name="connsiteY0" fmla="*/ 235340 h 288835"/>
                <a:gd name="connsiteX1" fmla="*/ 108099 w 434098"/>
                <a:gd name="connsiteY1" fmla="*/ 2870 h 288835"/>
                <a:gd name="connsiteX2" fmla="*/ 87088 w 434098"/>
                <a:gd name="connsiteY2" fmla="*/ 6202 h 288835"/>
                <a:gd name="connsiteX3" fmla="*/ 86448 w 434098"/>
                <a:gd name="connsiteY3" fmla="*/ 7158 h 288835"/>
                <a:gd name="connsiteX4" fmla="*/ 54 w 434098"/>
                <a:gd name="connsiteY4" fmla="*/ 272526 h 288835"/>
                <a:gd name="connsiteX5" fmla="*/ 13779 w 434098"/>
                <a:gd name="connsiteY5" fmla="*/ 288779 h 288835"/>
                <a:gd name="connsiteX6" fmla="*/ 15027 w 434098"/>
                <a:gd name="connsiteY6" fmla="*/ 288835 h 288835"/>
                <a:gd name="connsiteX7" fmla="*/ 410865 w 434098"/>
                <a:gd name="connsiteY7" fmla="*/ 288835 h 288835"/>
                <a:gd name="connsiteX8" fmla="*/ 424924 w 434098"/>
                <a:gd name="connsiteY8" fmla="*/ 277518 h 288835"/>
                <a:gd name="connsiteX9" fmla="*/ 433008 w 434098"/>
                <a:gd name="connsiteY9" fmla="*/ 252843 h 288835"/>
                <a:gd name="connsiteX10" fmla="*/ 428017 w 434098"/>
                <a:gd name="connsiteY10" fmla="*/ 235340 h 28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4098" h="288835">
                  <a:moveTo>
                    <a:pt x="428017" y="235340"/>
                  </a:moveTo>
                  <a:lnTo>
                    <a:pt x="108099" y="2870"/>
                  </a:lnTo>
                  <a:cubicBezTo>
                    <a:pt x="101377" y="-2008"/>
                    <a:pt x="91969" y="-518"/>
                    <a:pt x="87088" y="6202"/>
                  </a:cubicBezTo>
                  <a:cubicBezTo>
                    <a:pt x="86862" y="6512"/>
                    <a:pt x="86649" y="6835"/>
                    <a:pt x="86448" y="7158"/>
                  </a:cubicBezTo>
                  <a:cubicBezTo>
                    <a:pt x="38511" y="88196"/>
                    <a:pt x="9014" y="178801"/>
                    <a:pt x="54" y="272526"/>
                  </a:cubicBezTo>
                  <a:cubicBezTo>
                    <a:pt x="-645" y="280807"/>
                    <a:pt x="5500" y="288083"/>
                    <a:pt x="13779" y="288779"/>
                  </a:cubicBezTo>
                  <a:cubicBezTo>
                    <a:pt x="14194" y="288814"/>
                    <a:pt x="14610" y="288835"/>
                    <a:pt x="15027" y="288835"/>
                  </a:cubicBezTo>
                  <a:lnTo>
                    <a:pt x="410865" y="288835"/>
                  </a:lnTo>
                  <a:cubicBezTo>
                    <a:pt x="417578" y="288702"/>
                    <a:pt x="423357" y="284048"/>
                    <a:pt x="424924" y="277518"/>
                  </a:cubicBezTo>
                  <a:cubicBezTo>
                    <a:pt x="427139" y="269145"/>
                    <a:pt x="429838" y="260906"/>
                    <a:pt x="433008" y="252843"/>
                  </a:cubicBezTo>
                  <a:cubicBezTo>
                    <a:pt x="435567" y="246552"/>
                    <a:pt x="433508" y="239333"/>
                    <a:pt x="428017" y="235340"/>
                  </a:cubicBezTo>
                  <a:close/>
                </a:path>
              </a:pathLst>
            </a:custGeom>
            <a:noFill/>
            <a:ln w="23463" cap="flat">
              <a:solidFill>
                <a:schemeClr val="tx1"/>
              </a:solidFill>
              <a:prstDash val="solid"/>
              <a:miter/>
            </a:ln>
          </p:spPr>
          <p:txBody>
            <a:bodyPr rtlCol="0" anchor="ctr"/>
            <a:lstStyle/>
            <a:p>
              <a:endParaRPr lang="en-US"/>
            </a:p>
          </p:txBody>
        </p:sp>
        <p:sp>
          <p:nvSpPr>
            <p:cNvPr id="179" name="Freeform 178">
              <a:extLst>
                <a:ext uri="{FF2B5EF4-FFF2-40B4-BE49-F238E27FC236}">
                  <a16:creationId xmlns:a16="http://schemas.microsoft.com/office/drawing/2014/main" id="{A1B46EC9-A92B-F94E-8D7C-F882D295BBA2}"/>
                </a:ext>
              </a:extLst>
            </p:cNvPr>
            <p:cNvSpPr/>
            <p:nvPr/>
          </p:nvSpPr>
          <p:spPr>
            <a:xfrm>
              <a:off x="8584741" y="3587355"/>
              <a:ext cx="648145" cy="487643"/>
            </a:xfrm>
            <a:custGeom>
              <a:avLst/>
              <a:gdLst>
                <a:gd name="connsiteX0" fmla="*/ 324049 w 648145"/>
                <a:gd name="connsiteY0" fmla="*/ 467258 h 487643"/>
                <a:gd name="connsiteX1" fmla="*/ 494377 w 648145"/>
                <a:gd name="connsiteY1" fmla="*/ 487222 h 487643"/>
                <a:gd name="connsiteX2" fmla="*/ 511740 w 648145"/>
                <a:gd name="connsiteY2" fmla="*/ 477592 h 487643"/>
                <a:gd name="connsiteX3" fmla="*/ 647412 w 648145"/>
                <a:gd name="connsiteY3" fmla="*/ 60243 h 487643"/>
                <a:gd name="connsiteX4" fmla="*/ 637781 w 648145"/>
                <a:gd name="connsiteY4" fmla="*/ 41383 h 487643"/>
                <a:gd name="connsiteX5" fmla="*/ 637148 w 648145"/>
                <a:gd name="connsiteY5" fmla="*/ 41193 h 487643"/>
                <a:gd name="connsiteX6" fmla="*/ 10950 w 648145"/>
                <a:gd name="connsiteY6" fmla="*/ 41193 h 487643"/>
                <a:gd name="connsiteX7" fmla="*/ 539 w 648145"/>
                <a:gd name="connsiteY7" fmla="*/ 59516 h 487643"/>
                <a:gd name="connsiteX8" fmla="*/ 757 w 648145"/>
                <a:gd name="connsiteY8" fmla="*/ 60243 h 487643"/>
                <a:gd name="connsiteX9" fmla="*/ 136288 w 648145"/>
                <a:gd name="connsiteY9" fmla="*/ 477592 h 487643"/>
                <a:gd name="connsiteX10" fmla="*/ 153651 w 648145"/>
                <a:gd name="connsiteY10" fmla="*/ 487222 h 487643"/>
                <a:gd name="connsiteX11" fmla="*/ 324049 w 648145"/>
                <a:gd name="connsiteY11" fmla="*/ 467258 h 4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8145" h="487643">
                  <a:moveTo>
                    <a:pt x="324049" y="467258"/>
                  </a:moveTo>
                  <a:cubicBezTo>
                    <a:pt x="381411" y="467218"/>
                    <a:pt x="438576" y="473919"/>
                    <a:pt x="494377" y="487222"/>
                  </a:cubicBezTo>
                  <a:cubicBezTo>
                    <a:pt x="501793" y="489036"/>
                    <a:pt x="509350" y="484842"/>
                    <a:pt x="511740" y="477592"/>
                  </a:cubicBezTo>
                  <a:lnTo>
                    <a:pt x="647412" y="60243"/>
                  </a:lnTo>
                  <a:cubicBezTo>
                    <a:pt x="649963" y="52377"/>
                    <a:pt x="645647" y="43933"/>
                    <a:pt x="637781" y="41383"/>
                  </a:cubicBezTo>
                  <a:cubicBezTo>
                    <a:pt x="637570" y="41315"/>
                    <a:pt x="637359" y="41252"/>
                    <a:pt x="637148" y="41193"/>
                  </a:cubicBezTo>
                  <a:cubicBezTo>
                    <a:pt x="432031" y="-13731"/>
                    <a:pt x="216067" y="-13731"/>
                    <a:pt x="10950" y="41193"/>
                  </a:cubicBezTo>
                  <a:cubicBezTo>
                    <a:pt x="3013" y="43377"/>
                    <a:pt x="-1647" y="51581"/>
                    <a:pt x="539" y="59516"/>
                  </a:cubicBezTo>
                  <a:cubicBezTo>
                    <a:pt x="602" y="59761"/>
                    <a:pt x="680" y="60003"/>
                    <a:pt x="757" y="60243"/>
                  </a:cubicBezTo>
                  <a:lnTo>
                    <a:pt x="136288" y="477592"/>
                  </a:lnTo>
                  <a:cubicBezTo>
                    <a:pt x="138678" y="484842"/>
                    <a:pt x="146235" y="489036"/>
                    <a:pt x="153651" y="487222"/>
                  </a:cubicBezTo>
                  <a:cubicBezTo>
                    <a:pt x="209473" y="473913"/>
                    <a:pt x="266666" y="467212"/>
                    <a:pt x="324049" y="467258"/>
                  </a:cubicBezTo>
                  <a:close/>
                </a:path>
              </a:pathLst>
            </a:custGeom>
            <a:noFill/>
            <a:ln w="23463" cap="flat">
              <a:solidFill>
                <a:schemeClr val="tx1"/>
              </a:solidFill>
              <a:prstDash val="solid"/>
              <a:miter/>
            </a:ln>
          </p:spPr>
          <p:txBody>
            <a:bodyPr rtlCol="0" anchor="ctr"/>
            <a:lstStyle/>
            <a:p>
              <a:endParaRPr lang="en-US"/>
            </a:p>
          </p:txBody>
        </p:sp>
        <p:sp>
          <p:nvSpPr>
            <p:cNvPr id="180" name="Freeform 179">
              <a:extLst>
                <a:ext uri="{FF2B5EF4-FFF2-40B4-BE49-F238E27FC236}">
                  <a16:creationId xmlns:a16="http://schemas.microsoft.com/office/drawing/2014/main" id="{B893C3E1-6C0B-A24E-8BB2-EDAACE6824A1}"/>
                </a:ext>
              </a:extLst>
            </p:cNvPr>
            <p:cNvSpPr/>
            <p:nvPr/>
          </p:nvSpPr>
          <p:spPr>
            <a:xfrm>
              <a:off x="7970325" y="3665279"/>
              <a:ext cx="665264" cy="651376"/>
            </a:xfrm>
            <a:custGeom>
              <a:avLst/>
              <a:gdLst>
                <a:gd name="connsiteX0" fmla="*/ 664522 w 665264"/>
                <a:gd name="connsiteY0" fmla="*/ 427787 h 651376"/>
                <a:gd name="connsiteX1" fmla="*/ 528921 w 665264"/>
                <a:gd name="connsiteY1" fmla="*/ 10368 h 651376"/>
                <a:gd name="connsiteX2" fmla="*/ 509941 w 665264"/>
                <a:gd name="connsiteY2" fmla="*/ 751 h 651376"/>
                <a:gd name="connsiteX3" fmla="*/ 509378 w 665264"/>
                <a:gd name="connsiteY3" fmla="*/ 948 h 651376"/>
                <a:gd name="connsiteX4" fmla="*/ 3246 w 665264"/>
                <a:gd name="connsiteY4" fmla="*/ 369160 h 651376"/>
                <a:gd name="connsiteX5" fmla="*/ 5665 w 665264"/>
                <a:gd name="connsiteY5" fmla="*/ 390196 h 651376"/>
                <a:gd name="connsiteX6" fmla="*/ 6198 w 665264"/>
                <a:gd name="connsiteY6" fmla="*/ 390600 h 651376"/>
                <a:gd name="connsiteX7" fmla="*/ 361264 w 665264"/>
                <a:gd name="connsiteY7" fmla="*/ 648587 h 651376"/>
                <a:gd name="connsiteX8" fmla="*/ 381017 w 665264"/>
                <a:gd name="connsiteY8" fmla="*/ 646197 h 651376"/>
                <a:gd name="connsiteX9" fmla="*/ 656368 w 665264"/>
                <a:gd name="connsiteY9" fmla="*/ 445712 h 651376"/>
                <a:gd name="connsiteX10" fmla="*/ 664522 w 665264"/>
                <a:gd name="connsiteY10" fmla="*/ 427787 h 651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264" h="651376">
                  <a:moveTo>
                    <a:pt x="664522" y="427787"/>
                  </a:moveTo>
                  <a:lnTo>
                    <a:pt x="528921" y="10368"/>
                  </a:lnTo>
                  <a:cubicBezTo>
                    <a:pt x="526334" y="2471"/>
                    <a:pt x="517842" y="-1834"/>
                    <a:pt x="509941" y="751"/>
                  </a:cubicBezTo>
                  <a:cubicBezTo>
                    <a:pt x="509751" y="812"/>
                    <a:pt x="509568" y="879"/>
                    <a:pt x="509378" y="948"/>
                  </a:cubicBezTo>
                  <a:cubicBezTo>
                    <a:pt x="311179" y="76960"/>
                    <a:pt x="136577" y="203983"/>
                    <a:pt x="3246" y="369160"/>
                  </a:cubicBezTo>
                  <a:cubicBezTo>
                    <a:pt x="-1895" y="375637"/>
                    <a:pt x="-812" y="385055"/>
                    <a:pt x="5665" y="390196"/>
                  </a:cubicBezTo>
                  <a:cubicBezTo>
                    <a:pt x="5839" y="390335"/>
                    <a:pt x="6017" y="390469"/>
                    <a:pt x="6198" y="390600"/>
                  </a:cubicBezTo>
                  <a:lnTo>
                    <a:pt x="361264" y="648587"/>
                  </a:lnTo>
                  <a:cubicBezTo>
                    <a:pt x="367459" y="653086"/>
                    <a:pt x="376074" y="652039"/>
                    <a:pt x="381017" y="646197"/>
                  </a:cubicBezTo>
                  <a:cubicBezTo>
                    <a:pt x="455918" y="558816"/>
                    <a:pt x="550206" y="490160"/>
                    <a:pt x="656368" y="445712"/>
                  </a:cubicBezTo>
                  <a:cubicBezTo>
                    <a:pt x="663355" y="442789"/>
                    <a:pt x="666912" y="434975"/>
                    <a:pt x="664522" y="427787"/>
                  </a:cubicBezTo>
                  <a:close/>
                </a:path>
              </a:pathLst>
            </a:custGeom>
            <a:noFill/>
            <a:ln w="23463" cap="flat">
              <a:solidFill>
                <a:schemeClr val="tx1"/>
              </a:solidFill>
              <a:prstDash val="solid"/>
              <a:miter/>
            </a:ln>
          </p:spPr>
          <p:txBody>
            <a:bodyPr rtlCol="0" anchor="ctr"/>
            <a:lstStyle/>
            <a:p>
              <a:endParaRPr lang="en-US"/>
            </a:p>
          </p:txBody>
        </p:sp>
        <p:sp>
          <p:nvSpPr>
            <p:cNvPr id="181" name="Freeform 180">
              <a:extLst>
                <a:ext uri="{FF2B5EF4-FFF2-40B4-BE49-F238E27FC236}">
                  <a16:creationId xmlns:a16="http://schemas.microsoft.com/office/drawing/2014/main" id="{67D88008-EDA1-E24D-A167-B92235562F18}"/>
                </a:ext>
              </a:extLst>
            </p:cNvPr>
            <p:cNvSpPr/>
            <p:nvPr/>
          </p:nvSpPr>
          <p:spPr>
            <a:xfrm>
              <a:off x="7708329" y="4126416"/>
              <a:ext cx="575591" cy="617662"/>
            </a:xfrm>
            <a:custGeom>
              <a:avLst/>
              <a:gdLst>
                <a:gd name="connsiteX0" fmla="*/ 569413 w 575591"/>
                <a:gd name="connsiteY0" fmla="*/ 260699 h 617662"/>
                <a:gd name="connsiteX1" fmla="*/ 214628 w 575591"/>
                <a:gd name="connsiteY1" fmla="*/ 2782 h 617662"/>
                <a:gd name="connsiteX2" fmla="*/ 193744 w 575591"/>
                <a:gd name="connsiteY2" fmla="*/ 6283 h 617662"/>
                <a:gd name="connsiteX3" fmla="*/ 193539 w 575591"/>
                <a:gd name="connsiteY3" fmla="*/ 6578 h 617662"/>
                <a:gd name="connsiteX4" fmla="*/ 14 w 575591"/>
                <a:gd name="connsiteY4" fmla="*/ 601987 h 617662"/>
                <a:gd name="connsiteX5" fmla="*/ 14411 w 575591"/>
                <a:gd name="connsiteY5" fmla="*/ 617649 h 617662"/>
                <a:gd name="connsiteX6" fmla="*/ 14987 w 575591"/>
                <a:gd name="connsiteY6" fmla="*/ 617663 h 617662"/>
                <a:gd name="connsiteX7" fmla="*/ 453565 w 575591"/>
                <a:gd name="connsiteY7" fmla="*/ 617663 h 617662"/>
                <a:gd name="connsiteX8" fmla="*/ 468046 w 575591"/>
                <a:gd name="connsiteY8" fmla="*/ 604096 h 617662"/>
                <a:gd name="connsiteX9" fmla="*/ 573490 w 575591"/>
                <a:gd name="connsiteY9" fmla="*/ 280241 h 617662"/>
                <a:gd name="connsiteX10" fmla="*/ 569413 w 575591"/>
                <a:gd name="connsiteY10" fmla="*/ 260699 h 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591" h="617662">
                  <a:moveTo>
                    <a:pt x="569413" y="260699"/>
                  </a:moveTo>
                  <a:lnTo>
                    <a:pt x="214628" y="2782"/>
                  </a:lnTo>
                  <a:cubicBezTo>
                    <a:pt x="207894" y="-2018"/>
                    <a:pt x="198544" y="-451"/>
                    <a:pt x="193744" y="6283"/>
                  </a:cubicBezTo>
                  <a:cubicBezTo>
                    <a:pt x="193675" y="6380"/>
                    <a:pt x="193606" y="6479"/>
                    <a:pt x="193539" y="6578"/>
                  </a:cubicBezTo>
                  <a:cubicBezTo>
                    <a:pt x="77292" y="184336"/>
                    <a:pt x="10494" y="389854"/>
                    <a:pt x="14" y="601987"/>
                  </a:cubicBezTo>
                  <a:cubicBezTo>
                    <a:pt x="-336" y="610289"/>
                    <a:pt x="6110" y="617297"/>
                    <a:pt x="14411" y="617649"/>
                  </a:cubicBezTo>
                  <a:cubicBezTo>
                    <a:pt x="14603" y="617656"/>
                    <a:pt x="14795" y="617663"/>
                    <a:pt x="14987" y="617663"/>
                  </a:cubicBezTo>
                  <a:lnTo>
                    <a:pt x="453565" y="617663"/>
                  </a:lnTo>
                  <a:cubicBezTo>
                    <a:pt x="461205" y="617642"/>
                    <a:pt x="467529" y="611716"/>
                    <a:pt x="468046" y="604096"/>
                  </a:cubicBezTo>
                  <a:cubicBezTo>
                    <a:pt x="477150" y="489337"/>
                    <a:pt x="513282" y="378360"/>
                    <a:pt x="573490" y="280241"/>
                  </a:cubicBezTo>
                  <a:cubicBezTo>
                    <a:pt x="577445" y="273661"/>
                    <a:pt x="575668" y="265148"/>
                    <a:pt x="569413" y="260699"/>
                  </a:cubicBezTo>
                  <a:close/>
                </a:path>
              </a:pathLst>
            </a:custGeom>
            <a:noFill/>
            <a:ln w="23463" cap="flat">
              <a:solidFill>
                <a:schemeClr val="tx1"/>
              </a:solidFill>
              <a:prstDash val="solid"/>
              <a:miter/>
            </a:ln>
          </p:spPr>
          <p:txBody>
            <a:bodyPr rtlCol="0" anchor="ctr"/>
            <a:lstStyle/>
            <a:p>
              <a:endParaRPr lang="en-US"/>
            </a:p>
          </p:txBody>
        </p:sp>
        <p:sp>
          <p:nvSpPr>
            <p:cNvPr id="182" name="Freeform 181">
              <a:extLst>
                <a:ext uri="{FF2B5EF4-FFF2-40B4-BE49-F238E27FC236}">
                  <a16:creationId xmlns:a16="http://schemas.microsoft.com/office/drawing/2014/main" id="{33A2F57A-A9EC-6B45-99D4-6F4F43B5A6F9}"/>
                </a:ext>
              </a:extLst>
            </p:cNvPr>
            <p:cNvSpPr/>
            <p:nvPr/>
          </p:nvSpPr>
          <p:spPr>
            <a:xfrm>
              <a:off x="7708329" y="4834761"/>
              <a:ext cx="789805" cy="966230"/>
            </a:xfrm>
            <a:custGeom>
              <a:avLst/>
              <a:gdLst>
                <a:gd name="connsiteX0" fmla="*/ 453564 w 789805"/>
                <a:gd name="connsiteY0" fmla="*/ 0 h 966230"/>
                <a:gd name="connsiteX1" fmla="*/ 15057 w 789805"/>
                <a:gd name="connsiteY1" fmla="*/ 0 h 966230"/>
                <a:gd name="connsiteX2" fmla="*/ 0 w 789805"/>
                <a:gd name="connsiteY2" fmla="*/ 15029 h 966230"/>
                <a:gd name="connsiteX3" fmla="*/ 13 w 789805"/>
                <a:gd name="connsiteY3" fmla="*/ 15676 h 966230"/>
                <a:gd name="connsiteX4" fmla="*/ 547340 w 789805"/>
                <a:gd name="connsiteY4" fmla="*/ 963902 h 966230"/>
                <a:gd name="connsiteX5" fmla="*/ 568184 w 789805"/>
                <a:gd name="connsiteY5" fmla="*/ 959171 h 966230"/>
                <a:gd name="connsiteX6" fmla="*/ 568428 w 789805"/>
                <a:gd name="connsiteY6" fmla="*/ 958770 h 966230"/>
                <a:gd name="connsiteX7" fmla="*/ 787893 w 789805"/>
                <a:gd name="connsiteY7" fmla="*/ 578608 h 966230"/>
                <a:gd name="connsiteX8" fmla="*/ 783464 w 789805"/>
                <a:gd name="connsiteY8" fmla="*/ 559277 h 966230"/>
                <a:gd name="connsiteX9" fmla="*/ 468045 w 789805"/>
                <a:gd name="connsiteY9" fmla="*/ 13567 h 966230"/>
                <a:gd name="connsiteX10" fmla="*/ 453564 w 789805"/>
                <a:gd name="connsiteY10" fmla="*/ 0 h 96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05" h="966230">
                  <a:moveTo>
                    <a:pt x="453564" y="0"/>
                  </a:moveTo>
                  <a:lnTo>
                    <a:pt x="15057" y="0"/>
                  </a:lnTo>
                  <a:cubicBezTo>
                    <a:pt x="6748" y="-7"/>
                    <a:pt x="7" y="6720"/>
                    <a:pt x="0" y="15029"/>
                  </a:cubicBezTo>
                  <a:cubicBezTo>
                    <a:pt x="0" y="15247"/>
                    <a:pt x="4" y="15458"/>
                    <a:pt x="13" y="15676"/>
                  </a:cubicBezTo>
                  <a:cubicBezTo>
                    <a:pt x="19421" y="401356"/>
                    <a:pt x="223078" y="754187"/>
                    <a:pt x="547340" y="963902"/>
                  </a:cubicBezTo>
                  <a:cubicBezTo>
                    <a:pt x="554402" y="968351"/>
                    <a:pt x="563734" y="966235"/>
                    <a:pt x="568184" y="959171"/>
                  </a:cubicBezTo>
                  <a:cubicBezTo>
                    <a:pt x="568267" y="959037"/>
                    <a:pt x="568349" y="958904"/>
                    <a:pt x="568428" y="958770"/>
                  </a:cubicBezTo>
                  <a:lnTo>
                    <a:pt x="787893" y="578608"/>
                  </a:lnTo>
                  <a:cubicBezTo>
                    <a:pt x="791647" y="571986"/>
                    <a:pt x="789721" y="563600"/>
                    <a:pt x="783464" y="559277"/>
                  </a:cubicBezTo>
                  <a:cubicBezTo>
                    <a:pt x="601715" y="433967"/>
                    <a:pt x="485907" y="233608"/>
                    <a:pt x="468045" y="13567"/>
                  </a:cubicBezTo>
                  <a:cubicBezTo>
                    <a:pt x="467529" y="5947"/>
                    <a:pt x="461205" y="21"/>
                    <a:pt x="453564" y="0"/>
                  </a:cubicBezTo>
                  <a:close/>
                </a:path>
              </a:pathLst>
            </a:custGeom>
            <a:noFill/>
            <a:ln w="23463" cap="flat">
              <a:solidFill>
                <a:schemeClr val="tx1"/>
              </a:solidFill>
              <a:prstDash val="solid"/>
              <a:miter/>
            </a:ln>
          </p:spPr>
          <p:txBody>
            <a:bodyPr rtlCol="0" anchor="ctr"/>
            <a:lstStyle/>
            <a:p>
              <a:endParaRPr lang="en-US"/>
            </a:p>
          </p:txBody>
        </p:sp>
        <p:sp>
          <p:nvSpPr>
            <p:cNvPr id="183" name="Freeform 182">
              <a:extLst>
                <a:ext uri="{FF2B5EF4-FFF2-40B4-BE49-F238E27FC236}">
                  <a16:creationId xmlns:a16="http://schemas.microsoft.com/office/drawing/2014/main" id="{5B7E996A-5D2F-ED44-849A-A7A7C971DB85}"/>
                </a:ext>
              </a:extLst>
            </p:cNvPr>
            <p:cNvSpPr/>
            <p:nvPr/>
          </p:nvSpPr>
          <p:spPr>
            <a:xfrm>
              <a:off x="8353043" y="5451625"/>
              <a:ext cx="1111210" cy="539859"/>
            </a:xfrm>
            <a:custGeom>
              <a:avLst/>
              <a:gdLst>
                <a:gd name="connsiteX0" fmla="*/ 555747 w 1111210"/>
                <a:gd name="connsiteY0" fmla="*/ 72600 h 539859"/>
                <a:gd name="connsiteX1" fmla="*/ 240539 w 1111210"/>
                <a:gd name="connsiteY1" fmla="*/ 1460 h 539859"/>
                <a:gd name="connsiteX2" fmla="*/ 221559 w 1111210"/>
                <a:gd name="connsiteY2" fmla="*/ 7225 h 539859"/>
                <a:gd name="connsiteX3" fmla="*/ 2024 w 1111210"/>
                <a:gd name="connsiteY3" fmla="*/ 387316 h 539859"/>
                <a:gd name="connsiteX4" fmla="*/ 7410 w 1111210"/>
                <a:gd name="connsiteY4" fmla="*/ 407695 h 539859"/>
                <a:gd name="connsiteX5" fmla="*/ 8070 w 1111210"/>
                <a:gd name="connsiteY5" fmla="*/ 408054 h 539859"/>
                <a:gd name="connsiteX6" fmla="*/ 1103144 w 1111210"/>
                <a:gd name="connsiteY6" fmla="*/ 408054 h 539859"/>
                <a:gd name="connsiteX7" fmla="*/ 1109548 w 1111210"/>
                <a:gd name="connsiteY7" fmla="*/ 387977 h 539859"/>
                <a:gd name="connsiteX8" fmla="*/ 1109189 w 1111210"/>
                <a:gd name="connsiteY8" fmla="*/ 387316 h 539859"/>
                <a:gd name="connsiteX9" fmla="*/ 889795 w 1111210"/>
                <a:gd name="connsiteY9" fmla="*/ 7225 h 539859"/>
                <a:gd name="connsiteX10" fmla="*/ 870815 w 1111210"/>
                <a:gd name="connsiteY10" fmla="*/ 1460 h 539859"/>
                <a:gd name="connsiteX11" fmla="*/ 555747 w 1111210"/>
                <a:gd name="connsiteY11" fmla="*/ 72600 h 53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1210" h="539859">
                  <a:moveTo>
                    <a:pt x="555747" y="72600"/>
                  </a:moveTo>
                  <a:cubicBezTo>
                    <a:pt x="446690" y="72692"/>
                    <a:pt x="338989" y="48390"/>
                    <a:pt x="240539" y="1460"/>
                  </a:cubicBezTo>
                  <a:cubicBezTo>
                    <a:pt x="233678" y="-1858"/>
                    <a:pt x="225418" y="652"/>
                    <a:pt x="221559" y="7225"/>
                  </a:cubicBezTo>
                  <a:lnTo>
                    <a:pt x="2024" y="387316"/>
                  </a:lnTo>
                  <a:cubicBezTo>
                    <a:pt x="-2115" y="394430"/>
                    <a:pt x="296" y="403555"/>
                    <a:pt x="7410" y="407695"/>
                  </a:cubicBezTo>
                  <a:cubicBezTo>
                    <a:pt x="7627" y="407815"/>
                    <a:pt x="7847" y="407941"/>
                    <a:pt x="8070" y="408054"/>
                  </a:cubicBezTo>
                  <a:cubicBezTo>
                    <a:pt x="351945" y="583794"/>
                    <a:pt x="759269" y="583794"/>
                    <a:pt x="1103144" y="408054"/>
                  </a:cubicBezTo>
                  <a:cubicBezTo>
                    <a:pt x="1110455" y="404279"/>
                    <a:pt x="1113323" y="395288"/>
                    <a:pt x="1109548" y="387977"/>
                  </a:cubicBezTo>
                  <a:cubicBezTo>
                    <a:pt x="1109435" y="387752"/>
                    <a:pt x="1109316" y="387534"/>
                    <a:pt x="1109189" y="387316"/>
                  </a:cubicBezTo>
                  <a:lnTo>
                    <a:pt x="889795" y="7225"/>
                  </a:lnTo>
                  <a:cubicBezTo>
                    <a:pt x="885936" y="652"/>
                    <a:pt x="877676" y="-1858"/>
                    <a:pt x="870815" y="1460"/>
                  </a:cubicBezTo>
                  <a:cubicBezTo>
                    <a:pt x="772407" y="48369"/>
                    <a:pt x="664763" y="72671"/>
                    <a:pt x="555747" y="72600"/>
                  </a:cubicBezTo>
                  <a:close/>
                </a:path>
              </a:pathLst>
            </a:custGeom>
            <a:noFill/>
            <a:ln w="23463" cap="flat">
              <a:solidFill>
                <a:schemeClr val="tx1"/>
              </a:solidFill>
              <a:prstDash val="solid"/>
              <a:miter/>
            </a:ln>
          </p:spPr>
          <p:txBody>
            <a:bodyPr rtlCol="0" anchor="ctr"/>
            <a:lstStyle/>
            <a:p>
              <a:endParaRPr lang="en-US"/>
            </a:p>
          </p:txBody>
        </p:sp>
        <p:sp>
          <p:nvSpPr>
            <p:cNvPr id="184" name="Freeform 183">
              <a:extLst>
                <a:ext uri="{FF2B5EF4-FFF2-40B4-BE49-F238E27FC236}">
                  <a16:creationId xmlns:a16="http://schemas.microsoft.com/office/drawing/2014/main" id="{3F177B18-F24C-CC4F-8679-49981CFB3AF1}"/>
                </a:ext>
              </a:extLst>
            </p:cNvPr>
            <p:cNvSpPr/>
            <p:nvPr/>
          </p:nvSpPr>
          <p:spPr>
            <a:xfrm>
              <a:off x="9319415" y="4834761"/>
              <a:ext cx="789837" cy="966201"/>
            </a:xfrm>
            <a:custGeom>
              <a:avLst/>
              <a:gdLst>
                <a:gd name="connsiteX0" fmla="*/ 1944 w 789837"/>
                <a:gd name="connsiteY0" fmla="*/ 578608 h 966201"/>
                <a:gd name="connsiteX1" fmla="*/ 221409 w 789837"/>
                <a:gd name="connsiteY1" fmla="*/ 958770 h 966201"/>
                <a:gd name="connsiteX2" fmla="*/ 242217 w 789837"/>
                <a:gd name="connsiteY2" fmla="*/ 964070 h 966201"/>
                <a:gd name="connsiteX3" fmla="*/ 242498 w 789837"/>
                <a:gd name="connsiteY3" fmla="*/ 963902 h 966201"/>
                <a:gd name="connsiteX4" fmla="*/ 789824 w 789837"/>
                <a:gd name="connsiteY4" fmla="*/ 15676 h 966201"/>
                <a:gd name="connsiteX5" fmla="*/ 775427 w 789837"/>
                <a:gd name="connsiteY5" fmla="*/ 14 h 966201"/>
                <a:gd name="connsiteX6" fmla="*/ 774851 w 789837"/>
                <a:gd name="connsiteY6" fmla="*/ 0 h 966201"/>
                <a:gd name="connsiteX7" fmla="*/ 336132 w 789837"/>
                <a:gd name="connsiteY7" fmla="*/ 0 h 966201"/>
                <a:gd name="connsiteX8" fmla="*/ 321651 w 789837"/>
                <a:gd name="connsiteY8" fmla="*/ 13567 h 966201"/>
                <a:gd name="connsiteX9" fmla="*/ 6443 w 789837"/>
                <a:gd name="connsiteY9" fmla="*/ 559206 h 966201"/>
                <a:gd name="connsiteX10" fmla="*/ 1944 w 789837"/>
                <a:gd name="connsiteY10" fmla="*/ 578608 h 966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9837" h="966201">
                  <a:moveTo>
                    <a:pt x="1944" y="578608"/>
                  </a:moveTo>
                  <a:lnTo>
                    <a:pt x="221409" y="958770"/>
                  </a:lnTo>
                  <a:cubicBezTo>
                    <a:pt x="225690" y="965982"/>
                    <a:pt x="235004" y="968351"/>
                    <a:pt x="242217" y="964070"/>
                  </a:cubicBezTo>
                  <a:cubicBezTo>
                    <a:pt x="242315" y="964014"/>
                    <a:pt x="242406" y="963958"/>
                    <a:pt x="242498" y="963902"/>
                  </a:cubicBezTo>
                  <a:cubicBezTo>
                    <a:pt x="566760" y="754187"/>
                    <a:pt x="770415" y="401356"/>
                    <a:pt x="789824" y="15676"/>
                  </a:cubicBezTo>
                  <a:cubicBezTo>
                    <a:pt x="790175" y="7374"/>
                    <a:pt x="783729" y="366"/>
                    <a:pt x="775427" y="14"/>
                  </a:cubicBezTo>
                  <a:cubicBezTo>
                    <a:pt x="775238" y="7"/>
                    <a:pt x="775041" y="0"/>
                    <a:pt x="774851" y="0"/>
                  </a:cubicBezTo>
                  <a:lnTo>
                    <a:pt x="336132" y="0"/>
                  </a:lnTo>
                  <a:cubicBezTo>
                    <a:pt x="328491" y="21"/>
                    <a:pt x="322172" y="5947"/>
                    <a:pt x="321651" y="13567"/>
                  </a:cubicBezTo>
                  <a:cubicBezTo>
                    <a:pt x="303831" y="233545"/>
                    <a:pt x="188103" y="433875"/>
                    <a:pt x="6443" y="559206"/>
                  </a:cubicBezTo>
                  <a:cubicBezTo>
                    <a:pt x="88" y="563494"/>
                    <a:pt x="-1873" y="571958"/>
                    <a:pt x="1944" y="578608"/>
                  </a:cubicBezTo>
                  <a:close/>
                </a:path>
              </a:pathLst>
            </a:custGeom>
            <a:noFill/>
            <a:ln w="23463" cap="flat">
              <a:solidFill>
                <a:schemeClr val="tx1"/>
              </a:solidFill>
              <a:prstDash val="solid"/>
              <a:miter/>
            </a:ln>
          </p:spPr>
          <p:txBody>
            <a:bodyPr rtlCol="0" anchor="ctr"/>
            <a:lstStyle/>
            <a:p>
              <a:endParaRPr lang="en-US"/>
            </a:p>
          </p:txBody>
        </p:sp>
        <p:sp>
          <p:nvSpPr>
            <p:cNvPr id="185" name="Freeform 184">
              <a:extLst>
                <a:ext uri="{FF2B5EF4-FFF2-40B4-BE49-F238E27FC236}">
                  <a16:creationId xmlns:a16="http://schemas.microsoft.com/office/drawing/2014/main" id="{7B0E1D35-F7F4-4C4F-A5FD-A9F2CB0D2F3A}"/>
                </a:ext>
              </a:extLst>
            </p:cNvPr>
            <p:cNvSpPr/>
            <p:nvPr/>
          </p:nvSpPr>
          <p:spPr>
            <a:xfrm>
              <a:off x="9182019" y="3665133"/>
              <a:ext cx="665449" cy="651494"/>
            </a:xfrm>
            <a:custGeom>
              <a:avLst/>
              <a:gdLst>
                <a:gd name="connsiteX0" fmla="*/ 304185 w 665449"/>
                <a:gd name="connsiteY0" fmla="*/ 648732 h 651494"/>
                <a:gd name="connsiteX1" fmla="*/ 659251 w 665449"/>
                <a:gd name="connsiteY1" fmla="*/ 390745 h 651494"/>
                <a:gd name="connsiteX2" fmla="*/ 662604 w 665449"/>
                <a:gd name="connsiteY2" fmla="*/ 369838 h 651494"/>
                <a:gd name="connsiteX3" fmla="*/ 662204 w 665449"/>
                <a:gd name="connsiteY3" fmla="*/ 369305 h 651494"/>
                <a:gd name="connsiteX4" fmla="*/ 156071 w 665449"/>
                <a:gd name="connsiteY4" fmla="*/ 1093 h 651494"/>
                <a:gd name="connsiteX5" fmla="*/ 136493 w 665449"/>
                <a:gd name="connsiteY5" fmla="*/ 9427 h 651494"/>
                <a:gd name="connsiteX6" fmla="*/ 136107 w 665449"/>
                <a:gd name="connsiteY6" fmla="*/ 10513 h 651494"/>
                <a:gd name="connsiteX7" fmla="*/ 716 w 665449"/>
                <a:gd name="connsiteY7" fmla="*/ 427932 h 651494"/>
                <a:gd name="connsiteX8" fmla="*/ 9082 w 665449"/>
                <a:gd name="connsiteY8" fmla="*/ 445857 h 651494"/>
                <a:gd name="connsiteX9" fmla="*/ 284432 w 665449"/>
                <a:gd name="connsiteY9" fmla="*/ 646272 h 651494"/>
                <a:gd name="connsiteX10" fmla="*/ 304185 w 665449"/>
                <a:gd name="connsiteY10" fmla="*/ 648732 h 65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5449" h="651494">
                  <a:moveTo>
                    <a:pt x="304185" y="648732"/>
                  </a:moveTo>
                  <a:lnTo>
                    <a:pt x="659251" y="390745"/>
                  </a:lnTo>
                  <a:cubicBezTo>
                    <a:pt x="665950" y="385898"/>
                    <a:pt x="667455" y="376538"/>
                    <a:pt x="662604" y="369838"/>
                  </a:cubicBezTo>
                  <a:cubicBezTo>
                    <a:pt x="662478" y="369657"/>
                    <a:pt x="662344" y="369479"/>
                    <a:pt x="662204" y="369305"/>
                  </a:cubicBezTo>
                  <a:cubicBezTo>
                    <a:pt x="528873" y="204128"/>
                    <a:pt x="354271" y="77105"/>
                    <a:pt x="156071" y="1093"/>
                  </a:cubicBezTo>
                  <a:cubicBezTo>
                    <a:pt x="148367" y="-2011"/>
                    <a:pt x="139601" y="1720"/>
                    <a:pt x="136493" y="9427"/>
                  </a:cubicBezTo>
                  <a:cubicBezTo>
                    <a:pt x="136353" y="9784"/>
                    <a:pt x="136219" y="10146"/>
                    <a:pt x="136107" y="10513"/>
                  </a:cubicBezTo>
                  <a:lnTo>
                    <a:pt x="716" y="427932"/>
                  </a:lnTo>
                  <a:cubicBezTo>
                    <a:pt x="-1646" y="435177"/>
                    <a:pt x="2010" y="443015"/>
                    <a:pt x="9082" y="445857"/>
                  </a:cubicBezTo>
                  <a:cubicBezTo>
                    <a:pt x="115236" y="490285"/>
                    <a:pt x="209524" y="558916"/>
                    <a:pt x="284432" y="646272"/>
                  </a:cubicBezTo>
                  <a:cubicBezTo>
                    <a:pt x="289353" y="652142"/>
                    <a:pt x="297971" y="653210"/>
                    <a:pt x="304185" y="648732"/>
                  </a:cubicBezTo>
                  <a:close/>
                </a:path>
              </a:pathLst>
            </a:custGeom>
            <a:noFill/>
            <a:ln w="23463" cap="flat">
              <a:solidFill>
                <a:schemeClr val="tx1"/>
              </a:solidFill>
              <a:prstDash val="solid"/>
              <a:miter/>
            </a:ln>
          </p:spPr>
          <p:txBody>
            <a:bodyPr rtlCol="0" anchor="ctr"/>
            <a:lstStyle/>
            <a:p>
              <a:endParaRPr lang="en-US"/>
            </a:p>
          </p:txBody>
        </p:sp>
      </p:grpSp>
      <p:pic>
        <p:nvPicPr>
          <p:cNvPr id="186" name="Picture 11">
            <a:extLst>
              <a:ext uri="{FF2B5EF4-FFF2-40B4-BE49-F238E27FC236}">
                <a16:creationId xmlns:a16="http://schemas.microsoft.com/office/drawing/2014/main" id="{5419B642-FC05-E942-ABDA-CABF5A78A67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5927725" y="6332319"/>
            <a:ext cx="336550" cy="336550"/>
          </a:xfrm>
          <a:prstGeom prst="rect">
            <a:avLst/>
          </a:prstGeom>
        </p:spPr>
      </p:pic>
      <p:pic>
        <p:nvPicPr>
          <p:cNvPr id="187" name="Picture 7">
            <a:extLst>
              <a:ext uri="{FF2B5EF4-FFF2-40B4-BE49-F238E27FC236}">
                <a16:creationId xmlns:a16="http://schemas.microsoft.com/office/drawing/2014/main" id="{ABAC6F08-DA93-8642-A58C-004C33141AC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10867107" y="6350000"/>
            <a:ext cx="1024185" cy="330202"/>
          </a:xfrm>
          <a:prstGeom prst="rect">
            <a:avLst/>
          </a:prstGeom>
        </p:spPr>
      </p:pic>
      <p:cxnSp>
        <p:nvCxnSpPr>
          <p:cNvPr id="188" name="Straight Connector 187">
            <a:extLst>
              <a:ext uri="{FF2B5EF4-FFF2-40B4-BE49-F238E27FC236}">
                <a16:creationId xmlns:a16="http://schemas.microsoft.com/office/drawing/2014/main" id="{8A12F948-5097-F34D-9AA3-C746052456A4}"/>
              </a:ext>
            </a:extLst>
          </p:cNvPr>
          <p:cNvCxnSpPr>
            <a:cxnSpLocks/>
          </p:cNvCxnSpPr>
          <p:nvPr/>
        </p:nvCxnSpPr>
        <p:spPr>
          <a:xfrm>
            <a:off x="4155264" y="279605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75BBB337-18DE-F746-8F74-F6FEDA4922A4}"/>
              </a:ext>
            </a:extLst>
          </p:cNvPr>
          <p:cNvCxnSpPr>
            <a:cxnSpLocks/>
          </p:cNvCxnSpPr>
          <p:nvPr/>
        </p:nvCxnSpPr>
        <p:spPr>
          <a:xfrm>
            <a:off x="4429125" y="4167653"/>
            <a:ext cx="996744"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78D36BAA-8C5F-4942-B626-EAFA29499F96}"/>
              </a:ext>
            </a:extLst>
          </p:cNvPr>
          <p:cNvCxnSpPr>
            <a:cxnSpLocks/>
          </p:cNvCxnSpPr>
          <p:nvPr/>
        </p:nvCxnSpPr>
        <p:spPr>
          <a:xfrm>
            <a:off x="4155264" y="5202703"/>
            <a:ext cx="1270605" cy="0"/>
          </a:xfrm>
          <a:prstGeom prst="line">
            <a:avLst/>
          </a:prstGeom>
          <a:ln w="38100" cap="rnd">
            <a:prstDash val="dash"/>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269A2B9C-1D84-A34E-A35F-F964C83B1072}"/>
              </a:ext>
            </a:extLst>
          </p:cNvPr>
          <p:cNvSpPr txBox="1"/>
          <p:nvPr/>
        </p:nvSpPr>
        <p:spPr>
          <a:xfrm>
            <a:off x="5328763" y="5320310"/>
            <a:ext cx="1930033"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80%</a:t>
            </a:r>
          </a:p>
        </p:txBody>
      </p:sp>
      <p:sp>
        <p:nvSpPr>
          <p:cNvPr id="55" name="TextBox 54">
            <a:extLst>
              <a:ext uri="{FF2B5EF4-FFF2-40B4-BE49-F238E27FC236}">
                <a16:creationId xmlns:a16="http://schemas.microsoft.com/office/drawing/2014/main" id="{E31C86FC-40B9-FE40-95E0-ECF4173CB9DE}"/>
              </a:ext>
            </a:extLst>
          </p:cNvPr>
          <p:cNvSpPr txBox="1"/>
          <p:nvPr/>
        </p:nvSpPr>
        <p:spPr>
          <a:xfrm>
            <a:off x="5341816" y="4257231"/>
            <a:ext cx="2400680"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15%</a:t>
            </a:r>
          </a:p>
        </p:txBody>
      </p:sp>
      <p:sp>
        <p:nvSpPr>
          <p:cNvPr id="56" name="TextBox 55">
            <a:extLst>
              <a:ext uri="{FF2B5EF4-FFF2-40B4-BE49-F238E27FC236}">
                <a16:creationId xmlns:a16="http://schemas.microsoft.com/office/drawing/2014/main" id="{D2237BE4-8C7E-B04C-B881-624F7BCED2A9}"/>
              </a:ext>
            </a:extLst>
          </p:cNvPr>
          <p:cNvSpPr txBox="1"/>
          <p:nvPr/>
        </p:nvSpPr>
        <p:spPr>
          <a:xfrm>
            <a:off x="5354599" y="2879150"/>
            <a:ext cx="2655887" cy="523198"/>
          </a:xfrm>
          <a:prstGeom prst="rect">
            <a:avLst/>
          </a:prstGeom>
          <a:noFill/>
        </p:spPr>
        <p:txBody>
          <a:bodyPr wrap="square" lIns="91418" tIns="45709" rIns="91418" bIns="45709" rtlCol="0">
            <a:spAutoFit/>
          </a:bodyPr>
          <a:lstStyle/>
          <a:p>
            <a:r>
              <a:rPr lang="en-US" sz="2800" b="1" dirty="0">
                <a:solidFill>
                  <a:schemeClr val="accent4"/>
                </a:solidFill>
                <a:latin typeface="Helvetica" pitchFamily="2" charset="0"/>
                <a:cs typeface="Gotham Medium" pitchFamily="2" charset="0"/>
              </a:rPr>
              <a:t>5%</a:t>
            </a:r>
          </a:p>
        </p:txBody>
      </p:sp>
      <p:graphicFrame>
        <p:nvGraphicFramePr>
          <p:cNvPr id="3" name="Object 1">
            <a:extLst>
              <a:ext uri="{FF2B5EF4-FFF2-40B4-BE49-F238E27FC236}">
                <a16:creationId xmlns:a16="http://schemas.microsoft.com/office/drawing/2014/main" id="{80AE4341-3BAC-1E1D-3C3B-6E9BFE7D91F2}"/>
              </a:ext>
            </a:extLst>
          </p:cNvPr>
          <p:cNvGraphicFramePr>
            <a:graphicFrameLocks noChangeAspect="1"/>
          </p:cNvGraphicFramePr>
          <p:nvPr>
            <p:extLst>
              <p:ext uri="{D42A27DB-BD31-4B8C-83A1-F6EECF244321}">
                <p14:modId xmlns:p14="http://schemas.microsoft.com/office/powerpoint/2010/main" val="532790011"/>
              </p:ext>
            </p:extLst>
          </p:nvPr>
        </p:nvGraphicFramePr>
        <p:xfrm>
          <a:off x="9300774" y="1825465"/>
          <a:ext cx="2745540" cy="4055645"/>
        </p:xfrm>
        <a:graphic>
          <a:graphicData uri="http://schemas.openxmlformats.org/drawingml/2006/chart">
            <c:chart xmlns:c="http://schemas.openxmlformats.org/drawingml/2006/chart" xmlns:r="http://schemas.openxmlformats.org/officeDocument/2006/relationships" r:id="rId17"/>
          </a:graphicData>
        </a:graphic>
      </p:graphicFrame>
      <p:sp>
        <p:nvSpPr>
          <p:cNvPr id="4" name="TextBox 39">
            <a:extLst>
              <a:ext uri="{FF2B5EF4-FFF2-40B4-BE49-F238E27FC236}">
                <a16:creationId xmlns:a16="http://schemas.microsoft.com/office/drawing/2014/main" id="{B51EE980-4D34-66B7-B6DC-4CC93A422E9F}"/>
              </a:ext>
            </a:extLst>
          </p:cNvPr>
          <p:cNvSpPr txBox="1"/>
          <p:nvPr/>
        </p:nvSpPr>
        <p:spPr bwMode="auto">
          <a:xfrm rot="16200000">
            <a:off x="8079163" y="4430248"/>
            <a:ext cx="2534023" cy="276999"/>
          </a:xfrm>
          <a:prstGeom prst="rect">
            <a:avLst/>
          </a:prstGeom>
          <a:noFill/>
          <a:ln w="9525">
            <a:noFill/>
            <a:miter lim="800000"/>
            <a:headEnd/>
            <a:tailEnd/>
          </a:ln>
        </p:spPr>
        <p:txBody>
          <a:bodyPr wrap="square" rtlCol="0">
            <a:spAutoFit/>
          </a:bodyPr>
          <a:lstStyle/>
          <a:p>
            <a:r>
              <a:rPr lang="en-US" sz="1200" dirty="0" err="1">
                <a:solidFill>
                  <a:schemeClr val="bg1"/>
                </a:solidFill>
                <a:latin typeface="Helvetica" pitchFamily="2" charset="0"/>
                <a:ea typeface="Corbel" charset="0"/>
                <a:cs typeface="Corbel" charset="0"/>
              </a:rPr>
              <a:t>Führungseffektivität</a:t>
            </a:r>
            <a:endParaRPr lang="en-US" sz="1200" dirty="0">
              <a:solidFill>
                <a:schemeClr val="bg1"/>
              </a:solidFill>
              <a:latin typeface="Helvetica" pitchFamily="2" charset="0"/>
              <a:ea typeface="Corbel" charset="0"/>
              <a:cs typeface="Corbel" charset="0"/>
            </a:endParaRPr>
          </a:p>
        </p:txBody>
      </p:sp>
      <p:sp>
        <p:nvSpPr>
          <p:cNvPr id="5" name="TextBox 40">
            <a:extLst>
              <a:ext uri="{FF2B5EF4-FFF2-40B4-BE49-F238E27FC236}">
                <a16:creationId xmlns:a16="http://schemas.microsoft.com/office/drawing/2014/main" id="{BC7D81B8-EE35-02DF-5CC7-8A02091FBBBA}"/>
              </a:ext>
            </a:extLst>
          </p:cNvPr>
          <p:cNvSpPr txBox="1"/>
          <p:nvPr/>
        </p:nvSpPr>
        <p:spPr bwMode="auto">
          <a:xfrm>
            <a:off x="9665485" y="5930336"/>
            <a:ext cx="2016118" cy="276999"/>
          </a:xfrm>
          <a:prstGeom prst="rect">
            <a:avLst/>
          </a:prstGeom>
          <a:noFill/>
          <a:ln w="9525">
            <a:noFill/>
            <a:miter lim="800000"/>
            <a:headEnd/>
            <a:tailEnd/>
          </a:ln>
        </p:spPr>
        <p:txBody>
          <a:bodyPr wrap="square" rtlCol="0">
            <a:spAutoFit/>
          </a:bodyPr>
          <a:lstStyle/>
          <a:p>
            <a:pPr algn="ctr"/>
            <a:r>
              <a:rPr lang="en-US" sz="1200" dirty="0" err="1">
                <a:solidFill>
                  <a:schemeClr val="bg1"/>
                </a:solidFill>
                <a:latin typeface="Helvetica" pitchFamily="2" charset="0"/>
                <a:ea typeface="Corbel" charset="0"/>
                <a:cs typeface="Corbel" charset="0"/>
              </a:rPr>
              <a:t>Führungskraftniveau</a:t>
            </a:r>
            <a:endParaRPr lang="en-US" sz="1200" dirty="0">
              <a:solidFill>
                <a:schemeClr val="bg1"/>
              </a:solidFill>
              <a:latin typeface="Helvetica" pitchFamily="2" charset="0"/>
              <a:ea typeface="Corbel" charset="0"/>
              <a:cs typeface="Corbel" charset="0"/>
            </a:endParaRPr>
          </a:p>
        </p:txBody>
      </p:sp>
      <p:sp>
        <p:nvSpPr>
          <p:cNvPr id="11" name="TextBox 36">
            <a:extLst>
              <a:ext uri="{FF2B5EF4-FFF2-40B4-BE49-F238E27FC236}">
                <a16:creationId xmlns:a16="http://schemas.microsoft.com/office/drawing/2014/main" id="{DE3BDEAD-0535-E4CD-3186-B2740B06E5FC}"/>
              </a:ext>
            </a:extLst>
          </p:cNvPr>
          <p:cNvSpPr txBox="1"/>
          <p:nvPr/>
        </p:nvSpPr>
        <p:spPr bwMode="auto">
          <a:xfrm rot="16200000">
            <a:off x="9379125" y="4814577"/>
            <a:ext cx="1114256"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REAKTIV</a:t>
            </a:r>
          </a:p>
        </p:txBody>
      </p:sp>
      <p:sp>
        <p:nvSpPr>
          <p:cNvPr id="12" name="TextBox 37">
            <a:extLst>
              <a:ext uri="{FF2B5EF4-FFF2-40B4-BE49-F238E27FC236}">
                <a16:creationId xmlns:a16="http://schemas.microsoft.com/office/drawing/2014/main" id="{DE3E20E6-D917-017C-15B1-4641C492FBC7}"/>
              </a:ext>
            </a:extLst>
          </p:cNvPr>
          <p:cNvSpPr txBox="1"/>
          <p:nvPr/>
        </p:nvSpPr>
        <p:spPr bwMode="auto">
          <a:xfrm rot="16200000">
            <a:off x="10094073" y="4176890"/>
            <a:ext cx="1100114"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KREATIV</a:t>
            </a:r>
          </a:p>
        </p:txBody>
      </p:sp>
      <p:sp>
        <p:nvSpPr>
          <p:cNvPr id="13" name="TextBox 38">
            <a:extLst>
              <a:ext uri="{FF2B5EF4-FFF2-40B4-BE49-F238E27FC236}">
                <a16:creationId xmlns:a16="http://schemas.microsoft.com/office/drawing/2014/main" id="{B2C12BEE-7A9E-46D0-2FCC-C64ACB9ABC3F}"/>
              </a:ext>
            </a:extLst>
          </p:cNvPr>
          <p:cNvSpPr txBox="1"/>
          <p:nvPr/>
        </p:nvSpPr>
        <p:spPr bwMode="auto">
          <a:xfrm rot="16200000">
            <a:off x="10839637" y="2866246"/>
            <a:ext cx="1114255" cy="307777"/>
          </a:xfrm>
          <a:prstGeom prst="rect">
            <a:avLst/>
          </a:prstGeom>
          <a:noFill/>
          <a:ln w="9525">
            <a:noFill/>
            <a:miter lim="800000"/>
            <a:headEnd/>
            <a:tailEnd/>
          </a:ln>
        </p:spPr>
        <p:txBody>
          <a:bodyPr wrap="square" rtlCol="0">
            <a:spAutoFit/>
          </a:bodyPr>
          <a:lstStyle/>
          <a:p>
            <a:pPr algn="ctr"/>
            <a:r>
              <a:rPr lang="en-US" sz="1400" dirty="0">
                <a:solidFill>
                  <a:schemeClr val="bg1"/>
                </a:solidFill>
                <a:latin typeface="Helvetica" pitchFamily="2" charset="0"/>
                <a:ea typeface="Corbel" charset="0"/>
                <a:cs typeface="Corbel" charset="0"/>
              </a:rPr>
              <a:t>INTEGRAL</a:t>
            </a:r>
          </a:p>
        </p:txBody>
      </p:sp>
      <p:sp>
        <p:nvSpPr>
          <p:cNvPr id="14" name="Freeform 35">
            <a:extLst>
              <a:ext uri="{FF2B5EF4-FFF2-40B4-BE49-F238E27FC236}">
                <a16:creationId xmlns:a16="http://schemas.microsoft.com/office/drawing/2014/main" id="{A54E643D-D48D-5C93-5DD4-542F5D95550A}"/>
              </a:ext>
            </a:extLst>
          </p:cNvPr>
          <p:cNvSpPr/>
          <p:nvPr/>
        </p:nvSpPr>
        <p:spPr>
          <a:xfrm>
            <a:off x="9971455" y="3556116"/>
            <a:ext cx="1442767" cy="1953904"/>
          </a:xfrm>
          <a:custGeom>
            <a:avLst/>
            <a:gdLst>
              <a:gd name="connsiteX0" fmla="*/ 0 w 1733550"/>
              <a:gd name="connsiteY0" fmla="*/ 2476500 h 2504219"/>
              <a:gd name="connsiteX1" fmla="*/ 819150 w 1733550"/>
              <a:gd name="connsiteY1" fmla="*/ 2152650 h 2504219"/>
              <a:gd name="connsiteX2" fmla="*/ 1733550 w 1733550"/>
              <a:gd name="connsiteY2" fmla="*/ 0 h 2504219"/>
            </a:gdLst>
            <a:ahLst/>
            <a:cxnLst>
              <a:cxn ang="0">
                <a:pos x="connsiteX0" y="connsiteY0"/>
              </a:cxn>
              <a:cxn ang="0">
                <a:pos x="connsiteX1" y="connsiteY1"/>
              </a:cxn>
              <a:cxn ang="0">
                <a:pos x="connsiteX2" y="connsiteY2"/>
              </a:cxn>
            </a:cxnLst>
            <a:rect l="l" t="t" r="r" b="b"/>
            <a:pathLst>
              <a:path w="1733550" h="2504219">
                <a:moveTo>
                  <a:pt x="0" y="2476500"/>
                </a:moveTo>
                <a:cubicBezTo>
                  <a:pt x="265112" y="2520950"/>
                  <a:pt x="530225" y="2565400"/>
                  <a:pt x="819150" y="2152650"/>
                </a:cubicBezTo>
                <a:cubicBezTo>
                  <a:pt x="1108075" y="1739900"/>
                  <a:pt x="1420812" y="869950"/>
                  <a:pt x="1733550" y="0"/>
                </a:cubicBezTo>
              </a:path>
            </a:pathLst>
          </a:custGeom>
          <a:noFill/>
          <a:ln w="63500">
            <a:solidFill>
              <a:schemeClr val="tx2"/>
            </a:solidFill>
            <a:headEnd type="none" w="med" len="med"/>
            <a:tailEnd type="arrow" w="med" len="med"/>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dirty="0">
              <a:latin typeface="Helvetica" pitchFamily="2" charset="0"/>
              <a:ea typeface="Corbel" charset="0"/>
              <a:cs typeface="Corbel" charset="0"/>
            </a:endParaRPr>
          </a:p>
        </p:txBody>
      </p:sp>
    </p:spTree>
    <p:extLst>
      <p:ext uri="{BB962C8B-B14F-4D97-AF65-F5344CB8AC3E}">
        <p14:creationId xmlns:p14="http://schemas.microsoft.com/office/powerpoint/2010/main" val="121667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repeatCount="0" accel="50000" decel="50000" fill="hold" nodeType="clickEffect">
                                  <p:stCondLst>
                                    <p:cond delay="0"/>
                                  </p:stCondLst>
                                  <p:childTnLst>
                                    <p:animMotion origin="layout" path="M -4.79167E-6 7.40741E-7 L -4.79167E-6 -0.13912 " pathEditMode="relative" rAng="0" ptsTypes="AA">
                                      <p:cBhvr>
                                        <p:cTn id="17" dur="1000" fill="hold"/>
                                        <p:tgtEl>
                                          <p:spTgt spid="59"/>
                                        </p:tgtEl>
                                        <p:attrNameLst>
                                          <p:attrName>ppt_x</p:attrName>
                                          <p:attrName>ppt_y</p:attrName>
                                        </p:attrNameLst>
                                      </p:cBhvr>
                                      <p:rCtr x="0" y="-6968"/>
                                    </p:animMotion>
                                  </p:childTnLst>
                                </p:cTn>
                              </p:par>
                              <p:par>
                                <p:cTn id="18" presetID="10" presetClass="entr" presetSubtype="0" fill="hold" nodeType="withEffect">
                                  <p:stCondLst>
                                    <p:cond delay="1000"/>
                                  </p:stCondLst>
                                  <p:childTnLst>
                                    <p:set>
                                      <p:cBhvr>
                                        <p:cTn id="19" dur="1" fill="hold">
                                          <p:stCondLst>
                                            <p:cond delay="0"/>
                                          </p:stCondLst>
                                        </p:cTn>
                                        <p:tgtEl>
                                          <p:spTgt spid="62"/>
                                        </p:tgtEl>
                                        <p:attrNameLst>
                                          <p:attrName>style.visibility</p:attrName>
                                        </p:attrNameLst>
                                      </p:cBhvr>
                                      <p:to>
                                        <p:strVal val="visible"/>
                                      </p:to>
                                    </p:set>
                                    <p:animEffect transition="in" filter="fade">
                                      <p:cBhvr>
                                        <p:cTn id="20" dur="500"/>
                                        <p:tgtEl>
                                          <p:spTgt spid="62"/>
                                        </p:tgtEl>
                                      </p:cBhvr>
                                    </p:animEffect>
                                  </p:childTnLst>
                                </p:cTn>
                              </p:par>
                              <p:par>
                                <p:cTn id="21" presetID="10" presetClass="entr" presetSubtype="0" fill="hold" nodeType="withEffect">
                                  <p:stCondLst>
                                    <p:cond delay="100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repeatCount="0" accel="50000" decel="50000" fill="hold" nodeType="clickEffect">
                                  <p:stCondLst>
                                    <p:cond delay="0"/>
                                  </p:stCondLst>
                                  <p:childTnLst>
                                    <p:animMotion origin="layout" path="M -4.79167E-6 -3.7037E-7 L -4.79167E-6 -0.1537 " pathEditMode="relative" rAng="0" ptsTypes="AA">
                                      <p:cBhvr>
                                        <p:cTn id="27" dur="1000" fill="hold"/>
                                        <p:tgtEl>
                                          <p:spTgt spid="62"/>
                                        </p:tgtEl>
                                        <p:attrNameLst>
                                          <p:attrName>ppt_x</p:attrName>
                                          <p:attrName>ppt_y</p:attrName>
                                        </p:attrNameLst>
                                      </p:cBhvr>
                                      <p:rCtr x="0" y="-7685"/>
                                    </p:animMotion>
                                  </p:childTnLst>
                                </p:cTn>
                              </p:par>
                              <p:par>
                                <p:cTn id="28" presetID="10" presetClass="exit" presetSubtype="0" fill="hold" nodeType="withEffect">
                                  <p:stCondLst>
                                    <p:cond delay="0"/>
                                  </p:stCondLst>
                                  <p:childTnLst>
                                    <p:animEffect transition="out" filter="fade">
                                      <p:cBhvr>
                                        <p:cTn id="29" dur="500"/>
                                        <p:tgtEl>
                                          <p:spTgt spid="59"/>
                                        </p:tgtEl>
                                      </p:cBhvr>
                                    </p:animEffect>
                                    <p:set>
                                      <p:cBhvr>
                                        <p:cTn id="30" dur="1" fill="hold">
                                          <p:stCondLst>
                                            <p:cond delay="499"/>
                                          </p:stCondLst>
                                        </p:cTn>
                                        <p:tgtEl>
                                          <p:spTgt spid="59"/>
                                        </p:tgtEl>
                                        <p:attrNameLst>
                                          <p:attrName>style.visibility</p:attrName>
                                        </p:attrNameLst>
                                      </p:cBhvr>
                                      <p:to>
                                        <p:strVal val="hidden"/>
                                      </p:to>
                                    </p:set>
                                  </p:childTnLst>
                                </p:cTn>
                              </p:par>
                              <p:par>
                                <p:cTn id="31" presetID="10" presetClass="entr" presetSubtype="0" fill="hold" nodeType="withEffect">
                                  <p:stCondLst>
                                    <p:cond delay="100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par>
                                <p:cTn id="34" presetID="10" presetClass="entr" presetSubtype="0" fill="hold" nodeType="withEffect">
                                  <p:stCondLst>
                                    <p:cond delay="1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path" presetSubtype="0" repeatCount="0" accel="50000" decel="50000" fill="hold" nodeType="clickEffect">
                                  <p:stCondLst>
                                    <p:cond delay="0"/>
                                  </p:stCondLst>
                                  <p:childTnLst>
                                    <p:animMotion origin="layout" path="M -4.79167E-6 4.81481E-6 L -4.79167E-6 -0.17223 " pathEditMode="relative" rAng="0" ptsTypes="AA">
                                      <p:cBhvr>
                                        <p:cTn id="40" dur="1000" fill="hold"/>
                                        <p:tgtEl>
                                          <p:spTgt spid="65"/>
                                        </p:tgtEl>
                                        <p:attrNameLst>
                                          <p:attrName>ppt_x</p:attrName>
                                          <p:attrName>ppt_y</p:attrName>
                                        </p:attrNameLst>
                                      </p:cBhvr>
                                      <p:rCtr x="0" y="-8611"/>
                                    </p:animMotion>
                                  </p:childTnLst>
                                </p:cTn>
                              </p:par>
                              <p:par>
                                <p:cTn id="41" presetID="10" presetClass="exit" presetSubtype="0" fill="hold" nodeType="withEffect">
                                  <p:stCondLst>
                                    <p:cond delay="0"/>
                                  </p:stCondLst>
                                  <p:childTnLst>
                                    <p:animEffect transition="out" filter="fade">
                                      <p:cBhvr>
                                        <p:cTn id="42" dur="500"/>
                                        <p:tgtEl>
                                          <p:spTgt spid="62"/>
                                        </p:tgtEl>
                                      </p:cBhvr>
                                    </p:animEffect>
                                    <p:set>
                                      <p:cBhvr>
                                        <p:cTn id="43" dur="1" fill="hold">
                                          <p:stCondLst>
                                            <p:cond delay="499"/>
                                          </p:stCondLst>
                                        </p:cTn>
                                        <p:tgtEl>
                                          <p:spTgt spid="62"/>
                                        </p:tgtEl>
                                        <p:attrNameLst>
                                          <p:attrName>style.visibility</p:attrName>
                                        </p:attrNameLst>
                                      </p:cBhvr>
                                      <p:to>
                                        <p:strVal val="hidden"/>
                                      </p:to>
                                    </p:set>
                                  </p:childTnLst>
                                </p:cTn>
                              </p:par>
                              <p:par>
                                <p:cTn id="44" presetID="10" presetClass="entr" presetSubtype="0" fill="hold" nodeType="withEffect">
                                  <p:stCondLst>
                                    <p:cond delay="1000"/>
                                  </p:stCondLst>
                                  <p:childTnLst>
                                    <p:set>
                                      <p:cBhvr>
                                        <p:cTn id="45" dur="1" fill="hold">
                                          <p:stCondLst>
                                            <p:cond delay="0"/>
                                          </p:stCondLst>
                                        </p:cTn>
                                        <p:tgtEl>
                                          <p:spTgt spid="68"/>
                                        </p:tgtEl>
                                        <p:attrNameLst>
                                          <p:attrName>style.visibility</p:attrName>
                                        </p:attrNameLst>
                                      </p:cBhvr>
                                      <p:to>
                                        <p:strVal val="visible"/>
                                      </p:to>
                                    </p:set>
                                    <p:animEffect transition="in" filter="fade">
                                      <p:cBhvr>
                                        <p:cTn id="46" dur="500"/>
                                        <p:tgtEl>
                                          <p:spTgt spid="68"/>
                                        </p:tgtEl>
                                      </p:cBhvr>
                                    </p:animEffect>
                                  </p:childTnLst>
                                </p:cTn>
                              </p:par>
                              <p:par>
                                <p:cTn id="47" presetID="10" presetClass="entr" presetSubtype="0" fill="hold" nodeType="withEffect">
                                  <p:stCondLst>
                                    <p:cond delay="10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path" presetSubtype="0" repeatCount="0" accel="50000" decel="50000" fill="hold" nodeType="clickEffect">
                                  <p:stCondLst>
                                    <p:cond delay="0"/>
                                  </p:stCondLst>
                                  <p:childTnLst>
                                    <p:animMotion origin="layout" path="M -4.79167E-6 -4.44444E-6 L -4.79167E-6 -0.19027 " pathEditMode="relative" rAng="0" ptsTypes="AA">
                                      <p:cBhvr>
                                        <p:cTn id="53" dur="1000" fill="hold"/>
                                        <p:tgtEl>
                                          <p:spTgt spid="68"/>
                                        </p:tgtEl>
                                        <p:attrNameLst>
                                          <p:attrName>ppt_x</p:attrName>
                                          <p:attrName>ppt_y</p:attrName>
                                        </p:attrNameLst>
                                      </p:cBhvr>
                                      <p:rCtr x="0" y="-9514"/>
                                    </p:animMotion>
                                  </p:childTnLst>
                                </p:cTn>
                              </p:par>
                              <p:par>
                                <p:cTn id="54" presetID="10" presetClass="exit" presetSubtype="0" fill="hold" nodeType="withEffect">
                                  <p:stCondLst>
                                    <p:cond delay="0"/>
                                  </p:stCondLst>
                                  <p:childTnLst>
                                    <p:animEffect transition="out" filter="fade">
                                      <p:cBhvr>
                                        <p:cTn id="55" dur="500"/>
                                        <p:tgtEl>
                                          <p:spTgt spid="65"/>
                                        </p:tgtEl>
                                      </p:cBhvr>
                                    </p:animEffect>
                                    <p:set>
                                      <p:cBhvr>
                                        <p:cTn id="56" dur="1" fill="hold">
                                          <p:stCondLst>
                                            <p:cond delay="499"/>
                                          </p:stCondLst>
                                        </p:cTn>
                                        <p:tgtEl>
                                          <p:spTgt spid="65"/>
                                        </p:tgtEl>
                                        <p:attrNameLst>
                                          <p:attrName>style.visibility</p:attrName>
                                        </p:attrNameLst>
                                      </p:cBhvr>
                                      <p:to>
                                        <p:strVal val="hidden"/>
                                      </p:to>
                                    </p:set>
                                  </p:childTnLst>
                                </p:cTn>
                              </p:par>
                              <p:par>
                                <p:cTn id="57" presetID="10" presetClass="entr" presetSubtype="0" fill="hold" nodeType="withEffect">
                                  <p:stCondLst>
                                    <p:cond delay="1000"/>
                                  </p:stCondLst>
                                  <p:childTnLst>
                                    <p:set>
                                      <p:cBhvr>
                                        <p:cTn id="58" dur="1" fill="hold">
                                          <p:stCondLst>
                                            <p:cond delay="0"/>
                                          </p:stCondLst>
                                        </p:cTn>
                                        <p:tgtEl>
                                          <p:spTgt spid="138"/>
                                        </p:tgtEl>
                                        <p:attrNameLst>
                                          <p:attrName>style.visibility</p:attrName>
                                        </p:attrNameLst>
                                      </p:cBhvr>
                                      <p:to>
                                        <p:strVal val="visible"/>
                                      </p:to>
                                    </p:set>
                                    <p:animEffect transition="in" filter="fade">
                                      <p:cBhvr>
                                        <p:cTn id="59" dur="500"/>
                                        <p:tgtEl>
                                          <p:spTgt spid="138"/>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61"/>
                                        </p:tgtEl>
                                        <p:attrNameLst>
                                          <p:attrName>style.visibility</p:attrName>
                                        </p:attrNameLst>
                                      </p:cBhvr>
                                      <p:to>
                                        <p:strVal val="visible"/>
                                      </p:to>
                                    </p:set>
                                    <p:animEffect transition="in" filter="fade">
                                      <p:cBhvr>
                                        <p:cTn id="64" dur="500"/>
                                        <p:tgtEl>
                                          <p:spTgt spid="1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62"/>
                                        </p:tgtEl>
                                        <p:attrNameLst>
                                          <p:attrName>style.visibility</p:attrName>
                                        </p:attrNameLst>
                                      </p:cBhvr>
                                      <p:to>
                                        <p:strVal val="visible"/>
                                      </p:to>
                                    </p:set>
                                    <p:animEffect transition="in" filter="fade">
                                      <p:cBhvr>
                                        <p:cTn id="67" dur="500"/>
                                        <p:tgtEl>
                                          <p:spTgt spid="162"/>
                                        </p:tgtEl>
                                      </p:cBhvr>
                                    </p:animEffect>
                                  </p:childTnLst>
                                </p:cTn>
                              </p:par>
                              <p:par>
                                <p:cTn id="68" presetID="22" presetClass="entr" presetSubtype="2" fill="hold" nodeType="withEffect">
                                  <p:stCondLst>
                                    <p:cond delay="0"/>
                                  </p:stCondLst>
                                  <p:childTnLst>
                                    <p:set>
                                      <p:cBhvr>
                                        <p:cTn id="69" dur="1" fill="hold">
                                          <p:stCondLst>
                                            <p:cond delay="0"/>
                                          </p:stCondLst>
                                        </p:cTn>
                                        <p:tgtEl>
                                          <p:spTgt spid="190"/>
                                        </p:tgtEl>
                                        <p:attrNameLst>
                                          <p:attrName>style.visibility</p:attrName>
                                        </p:attrNameLst>
                                      </p:cBhvr>
                                      <p:to>
                                        <p:strVal val="visible"/>
                                      </p:to>
                                    </p:set>
                                    <p:animEffect transition="in" filter="wipe(right)">
                                      <p:cBhvr>
                                        <p:cTn id="70" dur="500"/>
                                        <p:tgtEl>
                                          <p:spTgt spid="19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63"/>
                                        </p:tgtEl>
                                        <p:attrNameLst>
                                          <p:attrName>style.visibility</p:attrName>
                                        </p:attrNameLst>
                                      </p:cBhvr>
                                      <p:to>
                                        <p:strVal val="visible"/>
                                      </p:to>
                                    </p:set>
                                    <p:animEffect transition="in" filter="fade">
                                      <p:cBhvr>
                                        <p:cTn id="75" dur="500"/>
                                        <p:tgtEl>
                                          <p:spTgt spid="16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64"/>
                                        </p:tgtEl>
                                        <p:attrNameLst>
                                          <p:attrName>style.visibility</p:attrName>
                                        </p:attrNameLst>
                                      </p:cBhvr>
                                      <p:to>
                                        <p:strVal val="visible"/>
                                      </p:to>
                                    </p:set>
                                    <p:animEffect transition="in" filter="fade">
                                      <p:cBhvr>
                                        <p:cTn id="78" dur="500"/>
                                        <p:tgtEl>
                                          <p:spTgt spid="164"/>
                                        </p:tgtEl>
                                      </p:cBhvr>
                                    </p:animEffect>
                                  </p:childTnLst>
                                </p:cTn>
                              </p:par>
                              <p:par>
                                <p:cTn id="79" presetID="22" presetClass="entr" presetSubtype="2" fill="hold" nodeType="withEffect">
                                  <p:stCondLst>
                                    <p:cond delay="0"/>
                                  </p:stCondLst>
                                  <p:childTnLst>
                                    <p:set>
                                      <p:cBhvr>
                                        <p:cTn id="80" dur="1" fill="hold">
                                          <p:stCondLst>
                                            <p:cond delay="0"/>
                                          </p:stCondLst>
                                        </p:cTn>
                                        <p:tgtEl>
                                          <p:spTgt spid="189"/>
                                        </p:tgtEl>
                                        <p:attrNameLst>
                                          <p:attrName>style.visibility</p:attrName>
                                        </p:attrNameLst>
                                      </p:cBhvr>
                                      <p:to>
                                        <p:strVal val="visible"/>
                                      </p:to>
                                    </p:set>
                                    <p:animEffect transition="in" filter="wipe(right)">
                                      <p:cBhvr>
                                        <p:cTn id="81" dur="500"/>
                                        <p:tgtEl>
                                          <p:spTgt spid="189"/>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66"/>
                                        </p:tgtEl>
                                        <p:attrNameLst>
                                          <p:attrName>style.visibility</p:attrName>
                                        </p:attrNameLst>
                                      </p:cBhvr>
                                      <p:to>
                                        <p:strVal val="visible"/>
                                      </p:to>
                                    </p:set>
                                    <p:animEffect transition="in" filter="fade">
                                      <p:cBhvr>
                                        <p:cTn id="86" dur="500"/>
                                        <p:tgtEl>
                                          <p:spTgt spid="166"/>
                                        </p:tgtEl>
                                      </p:cBhvr>
                                    </p:animEffect>
                                  </p:childTnLst>
                                </p:cTn>
                              </p:par>
                              <p:par>
                                <p:cTn id="87" presetID="22" presetClass="entr" presetSubtype="2" fill="hold" nodeType="withEffect">
                                  <p:stCondLst>
                                    <p:cond delay="0"/>
                                  </p:stCondLst>
                                  <p:childTnLst>
                                    <p:set>
                                      <p:cBhvr>
                                        <p:cTn id="88" dur="1" fill="hold">
                                          <p:stCondLst>
                                            <p:cond delay="0"/>
                                          </p:stCondLst>
                                        </p:cTn>
                                        <p:tgtEl>
                                          <p:spTgt spid="188"/>
                                        </p:tgtEl>
                                        <p:attrNameLst>
                                          <p:attrName>style.visibility</p:attrName>
                                        </p:attrNameLst>
                                      </p:cBhvr>
                                      <p:to>
                                        <p:strVal val="visible"/>
                                      </p:to>
                                    </p:set>
                                    <p:animEffect transition="in" filter="wipe(right)">
                                      <p:cBhvr>
                                        <p:cTn id="89" dur="500"/>
                                        <p:tgtEl>
                                          <p:spTgt spid="18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65"/>
                                        </p:tgtEl>
                                        <p:attrNameLst>
                                          <p:attrName>style.visibility</p:attrName>
                                        </p:attrNameLst>
                                      </p:cBhvr>
                                      <p:to>
                                        <p:strVal val="visible"/>
                                      </p:to>
                                    </p:set>
                                    <p:animEffect transition="in" filter="fade">
                                      <p:cBhvr>
                                        <p:cTn id="92" dur="500"/>
                                        <p:tgtEl>
                                          <p:spTgt spid="16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69"/>
                                        </p:tgtEl>
                                        <p:attrNameLst>
                                          <p:attrName>style.visibility</p:attrName>
                                        </p:attrNameLst>
                                      </p:cBhvr>
                                      <p:to>
                                        <p:strVal val="visible"/>
                                      </p:to>
                                    </p:set>
                                    <p:animEffect transition="in" filter="fade">
                                      <p:cBhvr>
                                        <p:cTn id="97" dur="1000"/>
                                        <p:tgtEl>
                                          <p:spTgt spid="169"/>
                                        </p:tgtEl>
                                      </p:cBhvr>
                                    </p:animEffect>
                                  </p:childTnLst>
                                </p:cTn>
                              </p:par>
                            </p:childTnLst>
                          </p:cTn>
                        </p:par>
                        <p:par>
                          <p:cTn id="98" fill="hold">
                            <p:stCondLst>
                              <p:cond delay="1000"/>
                            </p:stCondLst>
                            <p:childTnLst>
                              <p:par>
                                <p:cTn id="99" presetID="10" presetClass="entr" presetSubtype="0" fill="hold" grpId="0" nodeType="afterEffect">
                                  <p:stCondLst>
                                    <p:cond delay="0"/>
                                  </p:stCondLst>
                                  <p:childTnLst>
                                    <p:set>
                                      <p:cBhvr>
                                        <p:cTn id="100" dur="1" fill="hold">
                                          <p:stCondLst>
                                            <p:cond delay="0"/>
                                          </p:stCondLst>
                                        </p:cTn>
                                        <p:tgtEl>
                                          <p:spTgt spid="54"/>
                                        </p:tgtEl>
                                        <p:attrNameLst>
                                          <p:attrName>style.visibility</p:attrName>
                                        </p:attrNameLst>
                                      </p:cBhvr>
                                      <p:to>
                                        <p:strVal val="visible"/>
                                      </p:to>
                                    </p:set>
                                    <p:animEffect transition="in" filter="fade">
                                      <p:cBhvr>
                                        <p:cTn id="101" dur="500"/>
                                        <p:tgtEl>
                                          <p:spTgt spid="54"/>
                                        </p:tgtEl>
                                      </p:cBhvr>
                                    </p:animEffect>
                                  </p:childTnLst>
                                </p:cTn>
                              </p:par>
                            </p:childTnLst>
                          </p:cTn>
                        </p:par>
                        <p:par>
                          <p:cTn id="102" fill="hold">
                            <p:stCondLst>
                              <p:cond delay="1500"/>
                            </p:stCondLst>
                            <p:childTnLst>
                              <p:par>
                                <p:cTn id="103" presetID="10" presetClass="entr" presetSubtype="0" fill="hold" grpId="0" nodeType="afterEffect">
                                  <p:stCondLst>
                                    <p:cond delay="0"/>
                                  </p:stCondLst>
                                  <p:childTnLst>
                                    <p:set>
                                      <p:cBhvr>
                                        <p:cTn id="104" dur="1" fill="hold">
                                          <p:stCondLst>
                                            <p:cond delay="0"/>
                                          </p:stCondLst>
                                        </p:cTn>
                                        <p:tgtEl>
                                          <p:spTgt spid="55"/>
                                        </p:tgtEl>
                                        <p:attrNameLst>
                                          <p:attrName>style.visibility</p:attrName>
                                        </p:attrNameLst>
                                      </p:cBhvr>
                                      <p:to>
                                        <p:strVal val="visible"/>
                                      </p:to>
                                    </p:set>
                                    <p:animEffect transition="in" filter="fade">
                                      <p:cBhvr>
                                        <p:cTn id="105" dur="500"/>
                                        <p:tgtEl>
                                          <p:spTgt spid="55"/>
                                        </p:tgtEl>
                                      </p:cBhvr>
                                    </p:animEffect>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56"/>
                                        </p:tgtEl>
                                        <p:attrNameLst>
                                          <p:attrName>style.visibility</p:attrName>
                                        </p:attrNameLst>
                                      </p:cBhvr>
                                      <p:to>
                                        <p:strVal val="visible"/>
                                      </p:to>
                                    </p:set>
                                    <p:animEffect transition="in" filter="fade">
                                      <p:cBhvr>
                                        <p:cTn id="109" dur="500"/>
                                        <p:tgtEl>
                                          <p:spTgt spid="56"/>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112" dur="500"/>
                                        <p:tgtEl>
                                          <p:spTgt spid="3">
                                            <p:graphicEl>
                                              <a:chart seriesIdx="-3" categoryIdx="-3" bldStep="gridLegend"/>
                                            </p:graphicEl>
                                          </p:spTgt>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3">
                                            <p:graphicEl>
                                              <a:chart seriesIdx="0" categoryIdx="0" bldStep="ptInCategory"/>
                                            </p:graphicEl>
                                          </p:spTgt>
                                        </p:tgtEl>
                                        <p:attrNameLst>
                                          <p:attrName>style.visibility</p:attrName>
                                        </p:attrNameLst>
                                      </p:cBhvr>
                                      <p:to>
                                        <p:strVal val="visible"/>
                                      </p:to>
                                    </p:set>
                                    <p:animEffect transition="in" filter="wipe(down)">
                                      <p:cBhvr>
                                        <p:cTn id="115" dur="500"/>
                                        <p:tgtEl>
                                          <p:spTgt spid="3">
                                            <p:graphicEl>
                                              <a:chart seriesIdx="0" categoryIdx="0" bldStep="ptInCategory"/>
                                            </p:graphicEl>
                                          </p:spTgt>
                                        </p:tgtEl>
                                      </p:cBhvr>
                                    </p:animEffect>
                                  </p:childTnLst>
                                </p:cTn>
                              </p:par>
                              <p:par>
                                <p:cTn id="116" presetID="22" presetClass="entr" presetSubtype="4" fill="hold" grpId="0" nodeType="withEffect">
                                  <p:stCondLst>
                                    <p:cond delay="0"/>
                                  </p:stCondLst>
                                  <p:childTnLst>
                                    <p:set>
                                      <p:cBhvr>
                                        <p:cTn id="117" dur="1" fill="hold">
                                          <p:stCondLst>
                                            <p:cond delay="0"/>
                                          </p:stCondLst>
                                        </p:cTn>
                                        <p:tgtEl>
                                          <p:spTgt spid="3">
                                            <p:graphicEl>
                                              <a:chart seriesIdx="1" categoryIdx="0" bldStep="ptInCategory"/>
                                            </p:graphicEl>
                                          </p:spTgt>
                                        </p:tgtEl>
                                        <p:attrNameLst>
                                          <p:attrName>style.visibility</p:attrName>
                                        </p:attrNameLst>
                                      </p:cBhvr>
                                      <p:to>
                                        <p:strVal val="visible"/>
                                      </p:to>
                                    </p:set>
                                    <p:animEffect transition="in" filter="wipe(down)">
                                      <p:cBhvr>
                                        <p:cTn id="118" dur="500"/>
                                        <p:tgtEl>
                                          <p:spTgt spid="3">
                                            <p:graphicEl>
                                              <a:chart seriesIdx="1" categoryIdx="0" bldStep="ptInCategory"/>
                                            </p:graphicEl>
                                          </p:spTgt>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3">
                                            <p:graphicEl>
                                              <a:chart seriesIdx="2" categoryIdx="0" bldStep="ptInCategory"/>
                                            </p:graphicEl>
                                          </p:spTgt>
                                        </p:tgtEl>
                                        <p:attrNameLst>
                                          <p:attrName>style.visibility</p:attrName>
                                        </p:attrNameLst>
                                      </p:cBhvr>
                                      <p:to>
                                        <p:strVal val="visible"/>
                                      </p:to>
                                    </p:set>
                                    <p:animEffect transition="in" filter="wipe(down)">
                                      <p:cBhvr>
                                        <p:cTn id="121" dur="500"/>
                                        <p:tgtEl>
                                          <p:spTgt spid="3">
                                            <p:graphicEl>
                                              <a:chart seriesIdx="2" categoryIdx="0" bldStep="ptInCategory"/>
                                            </p:graphic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fade">
                                      <p:cBhvr>
                                        <p:cTn id="124" dur="500"/>
                                        <p:tgtEl>
                                          <p:spTgt spid="4"/>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5"/>
                                        </p:tgtEl>
                                        <p:attrNameLst>
                                          <p:attrName>style.visibility</p:attrName>
                                        </p:attrNameLst>
                                      </p:cBhvr>
                                      <p:to>
                                        <p:strVal val="visible"/>
                                      </p:to>
                                    </p:set>
                                    <p:animEffect transition="in" filter="fade">
                                      <p:cBhvr>
                                        <p:cTn id="129" dur="500"/>
                                        <p:tgtEl>
                                          <p:spTgt spid="5"/>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fade">
                                      <p:cBhvr>
                                        <p:cTn id="132" dur="500"/>
                                        <p:tgtEl>
                                          <p:spTgt spid="11"/>
                                        </p:tgtEl>
                                      </p:cBhvr>
                                    </p:animEffect>
                                  </p:childTnLst>
                                </p:cTn>
                              </p:par>
                              <p:par>
                                <p:cTn id="133" presetID="10" presetClass="entr" presetSubtype="0" fill="hold" grpId="0" nodeType="withEffect">
                                  <p:stCondLst>
                                    <p:cond delay="0"/>
                                  </p:stCondLst>
                                  <p:childTnLst>
                                    <p:set>
                                      <p:cBhvr>
                                        <p:cTn id="134" dur="1" fill="hold">
                                          <p:stCondLst>
                                            <p:cond delay="0"/>
                                          </p:stCondLst>
                                        </p:cTn>
                                        <p:tgtEl>
                                          <p:spTgt spid="12"/>
                                        </p:tgtEl>
                                        <p:attrNameLst>
                                          <p:attrName>style.visibility</p:attrName>
                                        </p:attrNameLst>
                                      </p:cBhvr>
                                      <p:to>
                                        <p:strVal val="visible"/>
                                      </p:to>
                                    </p:set>
                                    <p:animEffect transition="in" filter="fade">
                                      <p:cBhvr>
                                        <p:cTn id="135" dur="500"/>
                                        <p:tgtEl>
                                          <p:spTgt spid="12"/>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500"/>
                                        <p:tgtEl>
                                          <p:spTgt spid="13"/>
                                        </p:tgtEl>
                                      </p:cBhvr>
                                    </p:animEffect>
                                  </p:childTnLst>
                                </p:cTn>
                              </p:par>
                              <p:par>
                                <p:cTn id="139" presetID="22" presetClass="entr" presetSubtype="4" fill="hold" grpId="0" nodeType="withEffect">
                                  <p:stCondLst>
                                    <p:cond delay="0"/>
                                  </p:stCondLst>
                                  <p:childTnLst>
                                    <p:set>
                                      <p:cBhvr>
                                        <p:cTn id="140" dur="1" fill="hold">
                                          <p:stCondLst>
                                            <p:cond delay="0"/>
                                          </p:stCondLst>
                                        </p:cTn>
                                        <p:tgtEl>
                                          <p:spTgt spid="14"/>
                                        </p:tgtEl>
                                        <p:attrNameLst>
                                          <p:attrName>style.visibility</p:attrName>
                                        </p:attrNameLst>
                                      </p:cBhvr>
                                      <p:to>
                                        <p:strVal val="visible"/>
                                      </p:to>
                                    </p:set>
                                    <p:animEffect transition="in" filter="wipe(down)">
                                      <p:cBhvr>
                                        <p:cTn id="1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2" grpId="0"/>
      <p:bldP spid="163" grpId="0" animBg="1"/>
      <p:bldP spid="164" grpId="0"/>
      <p:bldP spid="165" grpId="0" animBg="1"/>
      <p:bldP spid="166" grpId="0"/>
      <p:bldP spid="54" grpId="0"/>
      <p:bldP spid="55" grpId="0"/>
      <p:bldP spid="56" grpId="0"/>
      <p:bldGraphic spid="3" grpId="0" uiExpand="1">
        <p:bldSub>
          <a:bldChart bld="categoryEl"/>
        </p:bldSub>
      </p:bldGraphic>
      <p:bldP spid="4" grpId="0"/>
      <p:bldP spid="5" grpId="0"/>
      <p:bldP spid="11" grpId="0"/>
      <p:bldP spid="12" grpId="0"/>
      <p:bldP spid="13" grpId="0"/>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609600" y="875491"/>
            <a:ext cx="10972800" cy="681355"/>
          </a:xfrm>
        </p:spPr>
        <p:txBody>
          <a:bodyPr/>
          <a:lstStyle/>
          <a:p>
            <a:r>
              <a:rPr lang="de-DE" dirty="0">
                <a:solidFill>
                  <a:schemeClr val="tx2"/>
                </a:solidFill>
                <a:cs typeface="Gotham Bold" pitchFamily="2" charset="0"/>
              </a:rPr>
              <a:t>Skala Führungseffektivität – Fragen</a:t>
            </a:r>
          </a:p>
        </p:txBody>
      </p:sp>
      <p:sp>
        <p:nvSpPr>
          <p:cNvPr id="19" name="Slide Number Placeholder 18">
            <a:extLst>
              <a:ext uri="{FF2B5EF4-FFF2-40B4-BE49-F238E27FC236}">
                <a16:creationId xmlns:a16="http://schemas.microsoft.com/office/drawing/2014/main" id="{C5D5A3E6-EFEA-4A49-A2AA-1A8BFC6905A4}"/>
              </a:ext>
            </a:extLst>
          </p:cNvPr>
          <p:cNvSpPr>
            <a:spLocks noGrp="1"/>
          </p:cNvSpPr>
          <p:nvPr>
            <p:ph type="sldNum" sz="quarter" idx="11"/>
          </p:nvPr>
        </p:nvSpPr>
        <p:spPr/>
        <p:txBody>
          <a:bodyPr/>
          <a:lstStyle/>
          <a:p>
            <a:fld id="{4E547FC5-224D-4B2B-AB96-D4331BB3CBEC}" type="slidenum">
              <a:rPr lang="en-US" smtClean="0"/>
              <a:pPr/>
              <a:t>24</a:t>
            </a:fld>
            <a:endParaRPr lang="en-US" dirty="0"/>
          </a:p>
        </p:txBody>
      </p:sp>
      <p:sp>
        <p:nvSpPr>
          <p:cNvPr id="18" name="Footer Placeholder 17">
            <a:extLst>
              <a:ext uri="{FF2B5EF4-FFF2-40B4-BE49-F238E27FC236}">
                <a16:creationId xmlns:a16="http://schemas.microsoft.com/office/drawing/2014/main" id="{3D820202-BB5C-E247-A6BF-CF36AF88C501}"/>
              </a:ext>
            </a:extLst>
          </p:cNvPr>
          <p:cNvSpPr>
            <a:spLocks noGrp="1"/>
          </p:cNvSpPr>
          <p:nvPr>
            <p:ph type="ftr" sz="quarter" idx="10"/>
          </p:nvPr>
        </p:nvSpPr>
        <p:spPr/>
        <p:txBody>
          <a:bodyPr/>
          <a:lstStyle/>
          <a:p>
            <a:r>
              <a:rPr lang="en-US" dirty="0"/>
              <a:t>© Leadership Circle | All Rights Reserved</a:t>
            </a:r>
          </a:p>
        </p:txBody>
      </p:sp>
      <p:sp>
        <p:nvSpPr>
          <p:cNvPr id="3" name="Text Box 5">
            <a:extLst>
              <a:ext uri="{FF2B5EF4-FFF2-40B4-BE49-F238E27FC236}">
                <a16:creationId xmlns:a16="http://schemas.microsoft.com/office/drawing/2014/main" id="{BCB3FED4-4FFA-A843-B5FC-5228312116AD}"/>
              </a:ext>
            </a:extLst>
          </p:cNvPr>
          <p:cNvSpPr txBox="1">
            <a:spLocks noChangeArrowheads="1"/>
          </p:cNvSpPr>
          <p:nvPr/>
        </p:nvSpPr>
        <p:spPr bwMode="auto">
          <a:xfrm>
            <a:off x="2613102" y="2086507"/>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sz="2000" dirty="0">
                <a:solidFill>
                  <a:srgbClr val="333333"/>
                </a:solidFill>
                <a:latin typeface="Helvetica" pitchFamily="2" charset="0"/>
                <a:cs typeface="Gotham Book" pitchFamily="2" charset="0"/>
              </a:rPr>
              <a:t>Ich bin mit der Qualität seiner/ihrer Führung zufrieden.</a:t>
            </a:r>
          </a:p>
        </p:txBody>
      </p:sp>
      <p:sp>
        <p:nvSpPr>
          <p:cNvPr id="4" name="Text Box 8">
            <a:extLst>
              <a:ext uri="{FF2B5EF4-FFF2-40B4-BE49-F238E27FC236}">
                <a16:creationId xmlns:a16="http://schemas.microsoft.com/office/drawing/2014/main" id="{68F60E7B-703C-2A43-B601-004DD10A7219}"/>
              </a:ext>
            </a:extLst>
          </p:cNvPr>
          <p:cNvSpPr txBox="1">
            <a:spLocks noChangeArrowheads="1"/>
          </p:cNvSpPr>
          <p:nvPr/>
        </p:nvSpPr>
        <p:spPr bwMode="auto">
          <a:xfrm>
            <a:off x="2613102" y="2664990"/>
            <a:ext cx="7924800" cy="639099"/>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sz="2000" dirty="0">
                <a:solidFill>
                  <a:srgbClr val="333333"/>
                </a:solidFill>
                <a:latin typeface="Helvetica" pitchFamily="2" charset="0"/>
                <a:cs typeface="Arial" pitchFamily="34" charset="0"/>
              </a:rPr>
              <a:t>Er/Sie ist die Art von Führungskraft, die sich andere zum Vorbild nehmen sollten.</a:t>
            </a:r>
          </a:p>
        </p:txBody>
      </p:sp>
      <p:sp>
        <p:nvSpPr>
          <p:cNvPr id="5" name="Text Box 11">
            <a:extLst>
              <a:ext uri="{FF2B5EF4-FFF2-40B4-BE49-F238E27FC236}">
                <a16:creationId xmlns:a16="http://schemas.microsoft.com/office/drawing/2014/main" id="{75E288B6-8B12-D243-A4F0-62077809C5A6}"/>
              </a:ext>
            </a:extLst>
          </p:cNvPr>
          <p:cNvSpPr txBox="1">
            <a:spLocks noChangeArrowheads="1"/>
          </p:cNvSpPr>
          <p:nvPr/>
        </p:nvSpPr>
        <p:spPr bwMode="auto">
          <a:xfrm>
            <a:off x="2613102" y="4207674"/>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sz="2000" dirty="0">
                <a:solidFill>
                  <a:srgbClr val="333333"/>
                </a:solidFill>
                <a:latin typeface="Helvetica" pitchFamily="2" charset="0"/>
                <a:cs typeface="Arial" pitchFamily="34" charset="0"/>
              </a:rPr>
              <a:t>Seine/Ihre Führung verhilft dieser Organisation zum Erfolg.</a:t>
            </a:r>
          </a:p>
        </p:txBody>
      </p:sp>
      <p:sp>
        <p:nvSpPr>
          <p:cNvPr id="8" name="Text Box 17">
            <a:extLst>
              <a:ext uri="{FF2B5EF4-FFF2-40B4-BE49-F238E27FC236}">
                <a16:creationId xmlns:a16="http://schemas.microsoft.com/office/drawing/2014/main" id="{1411FAAF-58A2-6A4C-A3EF-8986537A3AB7}"/>
              </a:ext>
            </a:extLst>
          </p:cNvPr>
          <p:cNvSpPr txBox="1">
            <a:spLocks noChangeArrowheads="1"/>
          </p:cNvSpPr>
          <p:nvPr/>
        </p:nvSpPr>
        <p:spPr bwMode="auto">
          <a:xfrm>
            <a:off x="2613102" y="3503870"/>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sz="2000" dirty="0">
                <a:solidFill>
                  <a:srgbClr val="333333"/>
                </a:solidFill>
                <a:latin typeface="Helvetica" pitchFamily="2" charset="0"/>
                <a:cs typeface="Arial" pitchFamily="34" charset="0"/>
              </a:rPr>
              <a:t>Er/Sie ist ein gutes Beispiel für eine ideale Führungskraft.</a:t>
            </a:r>
          </a:p>
        </p:txBody>
      </p:sp>
      <p:sp>
        <p:nvSpPr>
          <p:cNvPr id="15" name="Text Box 29">
            <a:extLst>
              <a:ext uri="{FF2B5EF4-FFF2-40B4-BE49-F238E27FC236}">
                <a16:creationId xmlns:a16="http://schemas.microsoft.com/office/drawing/2014/main" id="{9703C891-462B-6C4B-965D-8117853362E2}"/>
              </a:ext>
            </a:extLst>
          </p:cNvPr>
          <p:cNvSpPr txBox="1">
            <a:spLocks noChangeArrowheads="1"/>
          </p:cNvSpPr>
          <p:nvPr/>
        </p:nvSpPr>
        <p:spPr bwMode="auto">
          <a:xfrm>
            <a:off x="2613102" y="4910574"/>
            <a:ext cx="7924800" cy="34671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sz="2000" dirty="0">
                <a:solidFill>
                  <a:srgbClr val="333333"/>
                </a:solidFill>
                <a:latin typeface="Helvetica" pitchFamily="2" charset="0"/>
                <a:cs typeface="Arial" pitchFamily="34" charset="0"/>
              </a:rPr>
              <a:t>Insgesamt ist seine/ihre Führung sehr effektiv.</a:t>
            </a:r>
          </a:p>
        </p:txBody>
      </p:sp>
      <p:sp>
        <p:nvSpPr>
          <p:cNvPr id="13" name="AutoShape 25">
            <a:extLst>
              <a:ext uri="{FF2B5EF4-FFF2-40B4-BE49-F238E27FC236}">
                <a16:creationId xmlns:a16="http://schemas.microsoft.com/office/drawing/2014/main" id="{58FC2DC2-C7CA-6247-AA32-354FA8FFA387}"/>
              </a:ext>
            </a:extLst>
          </p:cNvPr>
          <p:cNvSpPr>
            <a:spLocks noChangeArrowheads="1"/>
          </p:cNvSpPr>
          <p:nvPr/>
        </p:nvSpPr>
        <p:spPr bwMode="auto">
          <a:xfrm>
            <a:off x="1923369" y="2080117"/>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de-DE">
              <a:latin typeface="Helvetica" pitchFamily="2" charset="0"/>
            </a:endParaRPr>
          </a:p>
        </p:txBody>
      </p:sp>
      <p:sp>
        <p:nvSpPr>
          <p:cNvPr id="22" name="Graphic 20" descr="Checkmark with solid fill">
            <a:extLst>
              <a:ext uri="{FF2B5EF4-FFF2-40B4-BE49-F238E27FC236}">
                <a16:creationId xmlns:a16="http://schemas.microsoft.com/office/drawing/2014/main" id="{E2C6F7C0-D277-944D-929B-7CF7EE1E6EB0}"/>
              </a:ext>
            </a:extLst>
          </p:cNvPr>
          <p:cNvSpPr/>
          <p:nvPr/>
        </p:nvSpPr>
        <p:spPr>
          <a:xfrm rot="20700000">
            <a:off x="1897250" y="2057381"/>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endParaRPr lang="de-DE"/>
          </a:p>
        </p:txBody>
      </p:sp>
      <p:sp>
        <p:nvSpPr>
          <p:cNvPr id="21" name="AutoShape 25">
            <a:extLst>
              <a:ext uri="{FF2B5EF4-FFF2-40B4-BE49-F238E27FC236}">
                <a16:creationId xmlns:a16="http://schemas.microsoft.com/office/drawing/2014/main" id="{D7521AFE-995E-FA43-ACB4-6435ECCA972F}"/>
              </a:ext>
            </a:extLst>
          </p:cNvPr>
          <p:cNvSpPr>
            <a:spLocks noChangeArrowheads="1"/>
          </p:cNvSpPr>
          <p:nvPr/>
        </p:nvSpPr>
        <p:spPr bwMode="auto">
          <a:xfrm>
            <a:off x="1923369" y="2779633"/>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de-DE">
              <a:latin typeface="Helvetica" pitchFamily="2" charset="0"/>
            </a:endParaRPr>
          </a:p>
        </p:txBody>
      </p:sp>
      <p:sp>
        <p:nvSpPr>
          <p:cNvPr id="23" name="Graphic 20" descr="Checkmark with solid fill">
            <a:extLst>
              <a:ext uri="{FF2B5EF4-FFF2-40B4-BE49-F238E27FC236}">
                <a16:creationId xmlns:a16="http://schemas.microsoft.com/office/drawing/2014/main" id="{7B4250E9-8CFC-3348-A992-00F977C716C8}"/>
              </a:ext>
            </a:extLst>
          </p:cNvPr>
          <p:cNvSpPr/>
          <p:nvPr/>
        </p:nvSpPr>
        <p:spPr>
          <a:xfrm rot="20700000">
            <a:off x="1897250" y="2756897"/>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endParaRPr lang="de-DE"/>
          </a:p>
        </p:txBody>
      </p:sp>
      <p:sp>
        <p:nvSpPr>
          <p:cNvPr id="25" name="AutoShape 25">
            <a:extLst>
              <a:ext uri="{FF2B5EF4-FFF2-40B4-BE49-F238E27FC236}">
                <a16:creationId xmlns:a16="http://schemas.microsoft.com/office/drawing/2014/main" id="{9A685DDF-CC3D-BD49-8E77-D0071FE86D65}"/>
              </a:ext>
            </a:extLst>
          </p:cNvPr>
          <p:cNvSpPr>
            <a:spLocks noChangeArrowheads="1"/>
          </p:cNvSpPr>
          <p:nvPr/>
        </p:nvSpPr>
        <p:spPr bwMode="auto">
          <a:xfrm>
            <a:off x="1923369" y="3479149"/>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de-DE">
              <a:latin typeface="Helvetica" pitchFamily="2" charset="0"/>
            </a:endParaRPr>
          </a:p>
        </p:txBody>
      </p:sp>
      <p:sp>
        <p:nvSpPr>
          <p:cNvPr id="26" name="Graphic 20" descr="Checkmark with solid fill">
            <a:extLst>
              <a:ext uri="{FF2B5EF4-FFF2-40B4-BE49-F238E27FC236}">
                <a16:creationId xmlns:a16="http://schemas.microsoft.com/office/drawing/2014/main" id="{268DE229-4BAC-5546-9EF3-1B81D7EE10E9}"/>
              </a:ext>
            </a:extLst>
          </p:cNvPr>
          <p:cNvSpPr/>
          <p:nvPr/>
        </p:nvSpPr>
        <p:spPr>
          <a:xfrm rot="20700000">
            <a:off x="1897250" y="3456413"/>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endParaRPr lang="de-DE"/>
          </a:p>
        </p:txBody>
      </p:sp>
      <p:sp>
        <p:nvSpPr>
          <p:cNvPr id="28" name="AutoShape 25">
            <a:extLst>
              <a:ext uri="{FF2B5EF4-FFF2-40B4-BE49-F238E27FC236}">
                <a16:creationId xmlns:a16="http://schemas.microsoft.com/office/drawing/2014/main" id="{1C5C6B12-230E-1C45-95AF-39042C8FF44B}"/>
              </a:ext>
            </a:extLst>
          </p:cNvPr>
          <p:cNvSpPr>
            <a:spLocks noChangeArrowheads="1"/>
          </p:cNvSpPr>
          <p:nvPr/>
        </p:nvSpPr>
        <p:spPr bwMode="auto">
          <a:xfrm>
            <a:off x="1923369" y="4178665"/>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de-DE">
              <a:latin typeface="Helvetica" pitchFamily="2" charset="0"/>
            </a:endParaRPr>
          </a:p>
        </p:txBody>
      </p:sp>
      <p:sp>
        <p:nvSpPr>
          <p:cNvPr id="29" name="Graphic 20" descr="Checkmark with solid fill">
            <a:extLst>
              <a:ext uri="{FF2B5EF4-FFF2-40B4-BE49-F238E27FC236}">
                <a16:creationId xmlns:a16="http://schemas.microsoft.com/office/drawing/2014/main" id="{360B82E4-759F-D24C-8B2F-5EDB6EB6B3E4}"/>
              </a:ext>
            </a:extLst>
          </p:cNvPr>
          <p:cNvSpPr/>
          <p:nvPr/>
        </p:nvSpPr>
        <p:spPr>
          <a:xfrm rot="20700000">
            <a:off x="1897250" y="4155929"/>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endParaRPr lang="de-DE"/>
          </a:p>
        </p:txBody>
      </p:sp>
      <p:sp>
        <p:nvSpPr>
          <p:cNvPr id="31" name="AutoShape 25">
            <a:extLst>
              <a:ext uri="{FF2B5EF4-FFF2-40B4-BE49-F238E27FC236}">
                <a16:creationId xmlns:a16="http://schemas.microsoft.com/office/drawing/2014/main" id="{AE2EF630-5A83-5044-A8BC-2E8CA0665145}"/>
              </a:ext>
            </a:extLst>
          </p:cNvPr>
          <p:cNvSpPr>
            <a:spLocks noChangeArrowheads="1"/>
          </p:cNvSpPr>
          <p:nvPr/>
        </p:nvSpPr>
        <p:spPr bwMode="auto">
          <a:xfrm>
            <a:off x="1923369" y="4878181"/>
            <a:ext cx="332317" cy="392216"/>
          </a:xfrm>
          <a:prstGeom prst="roundRect">
            <a:avLst>
              <a:gd name="adj" fmla="val 16667"/>
            </a:avLst>
          </a:prstGeom>
          <a:solidFill>
            <a:schemeClr val="bg1">
              <a:lumMod val="95000"/>
            </a:schemeClr>
          </a:solidFill>
          <a:ln w="28575" algn="ctr">
            <a:noFill/>
            <a:miter lim="800000"/>
            <a:headEnd/>
            <a:tailEnd/>
          </a:ln>
          <a:effectLst>
            <a:outerShdw dist="38100" dir="2700000" algn="tr" rotWithShape="0">
              <a:schemeClr val="tx1"/>
            </a:outerShdw>
          </a:effectLst>
        </p:spPr>
        <p:txBody>
          <a:bodyPr wrap="none" lIns="67250" tIns="33626" rIns="67250" bIns="33626" anchor="ctr"/>
          <a:lstStyle/>
          <a:p>
            <a:pPr>
              <a:defRPr/>
            </a:pPr>
            <a:endParaRPr lang="de-DE">
              <a:latin typeface="Helvetica" pitchFamily="2" charset="0"/>
            </a:endParaRPr>
          </a:p>
        </p:txBody>
      </p:sp>
      <p:sp>
        <p:nvSpPr>
          <p:cNvPr id="32" name="Graphic 20" descr="Checkmark with solid fill">
            <a:extLst>
              <a:ext uri="{FF2B5EF4-FFF2-40B4-BE49-F238E27FC236}">
                <a16:creationId xmlns:a16="http://schemas.microsoft.com/office/drawing/2014/main" id="{DD3A88EC-98CF-494A-86EB-466436F3B9DD}"/>
              </a:ext>
            </a:extLst>
          </p:cNvPr>
          <p:cNvSpPr/>
          <p:nvPr/>
        </p:nvSpPr>
        <p:spPr>
          <a:xfrm rot="20700000">
            <a:off x="1897250" y="4855445"/>
            <a:ext cx="491287" cy="397025"/>
          </a:xfrm>
          <a:custGeom>
            <a:avLst/>
            <a:gdLst>
              <a:gd name="connsiteX0" fmla="*/ 802958 w 880109"/>
              <a:gd name="connsiteY0" fmla="*/ 0 h 618172"/>
              <a:gd name="connsiteX1" fmla="*/ 315278 w 880109"/>
              <a:gd name="connsiteY1" fmla="*/ 461010 h 618172"/>
              <a:gd name="connsiteX2" fmla="*/ 80963 w 880109"/>
              <a:gd name="connsiteY2" fmla="*/ 220980 h 618172"/>
              <a:gd name="connsiteX3" fmla="*/ 0 w 880109"/>
              <a:gd name="connsiteY3" fmla="*/ 298132 h 618172"/>
              <a:gd name="connsiteX4" fmla="*/ 311468 w 880109"/>
              <a:gd name="connsiteY4" fmla="*/ 618173 h 618172"/>
              <a:gd name="connsiteX5" fmla="*/ 393383 w 880109"/>
              <a:gd name="connsiteY5" fmla="*/ 541973 h 618172"/>
              <a:gd name="connsiteX6" fmla="*/ 880110 w 880109"/>
              <a:gd name="connsiteY6" fmla="*/ 80010 h 61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0109" h="618172">
                <a:moveTo>
                  <a:pt x="802958" y="0"/>
                </a:moveTo>
                <a:lnTo>
                  <a:pt x="315278" y="461010"/>
                </a:lnTo>
                <a:lnTo>
                  <a:pt x="80963" y="220980"/>
                </a:lnTo>
                <a:lnTo>
                  <a:pt x="0" y="298132"/>
                </a:lnTo>
                <a:lnTo>
                  <a:pt x="311468" y="618173"/>
                </a:lnTo>
                <a:lnTo>
                  <a:pt x="393383" y="541973"/>
                </a:lnTo>
                <a:lnTo>
                  <a:pt x="880110" y="80010"/>
                </a:lnTo>
                <a:close/>
              </a:path>
            </a:pathLst>
          </a:custGeom>
          <a:solidFill>
            <a:schemeClr val="accent4"/>
          </a:solidFill>
          <a:ln w="9525" cap="flat">
            <a:noFill/>
            <a:prstDash val="solid"/>
            <a:miter/>
          </a:ln>
        </p:spPr>
        <p:txBody>
          <a:bodyPr rtlCol="0" anchor="ctr"/>
          <a:lstStyle/>
          <a:p>
            <a:endParaRPr lang="de-DE"/>
          </a:p>
        </p:txBody>
      </p:sp>
    </p:spTree>
    <p:extLst>
      <p:ext uri="{BB962C8B-B14F-4D97-AF65-F5344CB8AC3E}">
        <p14:creationId xmlns:p14="http://schemas.microsoft.com/office/powerpoint/2010/main" val="395377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animBg="1"/>
      <p:bldP spid="29" grpId="0" animBg="1"/>
      <p:bldP spid="3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err="1"/>
              <a:t>Führungseffektivität</a:t>
            </a:r>
            <a:r>
              <a:rPr lang="en-US" dirty="0"/>
              <a:t> &amp; Kreative </a:t>
            </a:r>
            <a:r>
              <a:rPr lang="en-US" dirty="0" err="1"/>
              <a:t>Kompetenzen</a:t>
            </a:r>
            <a:r>
              <a:rPr lang="en-US" dirty="0"/>
              <a:t> </a:t>
            </a:r>
          </a:p>
        </p:txBody>
      </p:sp>
      <p:sp>
        <p:nvSpPr>
          <p:cNvPr id="5" name="Slide Number Placeholder 4">
            <a:extLst>
              <a:ext uri="{FF2B5EF4-FFF2-40B4-BE49-F238E27FC236}">
                <a16:creationId xmlns:a16="http://schemas.microsoft.com/office/drawing/2014/main" id="{91280515-41F2-0A46-B0A1-A61F9727AEAF}"/>
              </a:ext>
            </a:extLst>
          </p:cNvPr>
          <p:cNvSpPr>
            <a:spLocks noGrp="1"/>
          </p:cNvSpPr>
          <p:nvPr>
            <p:ph type="sldNum" sz="quarter" idx="11"/>
          </p:nvPr>
        </p:nvSpPr>
        <p:spPr/>
        <p:txBody>
          <a:bodyPr/>
          <a:lstStyle/>
          <a:p>
            <a:fld id="{4E547FC5-224D-4B2B-AB96-D4331BB3CBEC}" type="slidenum">
              <a:rPr lang="en-US" smtClean="0"/>
              <a:pPr/>
              <a:t>25</a:t>
            </a:fld>
            <a:endParaRPr lang="en-US" dirty="0"/>
          </a:p>
        </p:txBody>
      </p:sp>
      <p:sp>
        <p:nvSpPr>
          <p:cNvPr id="4" name="Footer Placeholder 3">
            <a:extLst>
              <a:ext uri="{FF2B5EF4-FFF2-40B4-BE49-F238E27FC236}">
                <a16:creationId xmlns:a16="http://schemas.microsoft.com/office/drawing/2014/main" id="{A13ADB6D-F42E-214E-B858-C7CF6ECE5777}"/>
              </a:ext>
            </a:extLst>
          </p:cNvPr>
          <p:cNvSpPr>
            <a:spLocks noGrp="1"/>
          </p:cNvSpPr>
          <p:nvPr>
            <p:ph type="ftr" sz="quarter" idx="10"/>
          </p:nvPr>
        </p:nvSpPr>
        <p:spPr/>
        <p:txBody>
          <a:bodyPr/>
          <a:lstStyle/>
          <a:p>
            <a:r>
              <a:rPr lang="en-US" dirty="0"/>
              <a:t>© Leadership Circle | All Rights Reserved</a:t>
            </a:r>
          </a:p>
        </p:txBody>
      </p:sp>
      <p:pic>
        <p:nvPicPr>
          <p:cNvPr id="3" name="Picture 2">
            <a:extLst>
              <a:ext uri="{FF2B5EF4-FFF2-40B4-BE49-F238E27FC236}">
                <a16:creationId xmlns:a16="http://schemas.microsoft.com/office/drawing/2014/main" id="{EDB831BF-D04B-5A4C-8F2A-31495EE971E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145954" y="1193147"/>
            <a:ext cx="5900091" cy="4869508"/>
          </a:xfrm>
          <a:prstGeom prst="rect">
            <a:avLst/>
          </a:prstGeom>
        </p:spPr>
      </p:pic>
      <p:sp>
        <p:nvSpPr>
          <p:cNvPr id="6" name="Title 1">
            <a:extLst>
              <a:ext uri="{FF2B5EF4-FFF2-40B4-BE49-F238E27FC236}">
                <a16:creationId xmlns:a16="http://schemas.microsoft.com/office/drawing/2014/main" id="{C42FD77A-7F45-E54B-A7E8-590118E17650}"/>
              </a:ext>
            </a:extLst>
          </p:cNvPr>
          <p:cNvSpPr txBox="1">
            <a:spLocks/>
          </p:cNvSpPr>
          <p:nvPr/>
        </p:nvSpPr>
        <p:spPr>
          <a:xfrm>
            <a:off x="4537431" y="5568210"/>
            <a:ext cx="3998259" cy="533400"/>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200" dirty="0">
                <a:solidFill>
                  <a:srgbClr val="5F6062"/>
                </a:solidFill>
              </a:rPr>
              <a:t>Kreative </a:t>
            </a:r>
            <a:r>
              <a:rPr lang="en-US" sz="2200" dirty="0" err="1">
                <a:solidFill>
                  <a:srgbClr val="5F6062"/>
                </a:solidFill>
              </a:rPr>
              <a:t>Kompetenzen</a:t>
            </a:r>
            <a:endParaRPr lang="en-US" sz="2200" dirty="0">
              <a:solidFill>
                <a:srgbClr val="5F6062"/>
              </a:solidFill>
            </a:endParaRPr>
          </a:p>
        </p:txBody>
      </p:sp>
      <p:sp>
        <p:nvSpPr>
          <p:cNvPr id="7" name="Title 1">
            <a:extLst>
              <a:ext uri="{FF2B5EF4-FFF2-40B4-BE49-F238E27FC236}">
                <a16:creationId xmlns:a16="http://schemas.microsoft.com/office/drawing/2014/main" id="{D2158258-6EAA-C148-A390-78E9914E8740}"/>
              </a:ext>
            </a:extLst>
          </p:cNvPr>
          <p:cNvSpPr txBox="1">
            <a:spLocks/>
          </p:cNvSpPr>
          <p:nvPr/>
        </p:nvSpPr>
        <p:spPr>
          <a:xfrm>
            <a:off x="2978351" y="1709531"/>
            <a:ext cx="573741" cy="3571958"/>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200" dirty="0" err="1">
                <a:solidFill>
                  <a:srgbClr val="5F6062"/>
                </a:solidFill>
              </a:rPr>
              <a:t>Führungseffektivität</a:t>
            </a:r>
            <a:endParaRPr lang="en-US" sz="2200" dirty="0">
              <a:solidFill>
                <a:srgbClr val="5F6062"/>
              </a:solidFill>
            </a:endParaRPr>
          </a:p>
        </p:txBody>
      </p:sp>
    </p:spTree>
    <p:extLst>
      <p:ext uri="{BB962C8B-B14F-4D97-AF65-F5344CB8AC3E}">
        <p14:creationId xmlns:p14="http://schemas.microsoft.com/office/powerpoint/2010/main" val="1331677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magen que contiene dispositivo, ventilador, firmar, hombre&#10;&#10;Descripción generada automáticamente">
            <a:extLst>
              <a:ext uri="{FF2B5EF4-FFF2-40B4-BE49-F238E27FC236}">
                <a16:creationId xmlns:a16="http://schemas.microsoft.com/office/drawing/2014/main" id="{6CE59167-C016-2F41-8A62-A00FB638C809}"/>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628245" y="3244240"/>
            <a:ext cx="6325200" cy="3405309"/>
          </a:xfrm>
          <a:prstGeom prst="rect">
            <a:avLst/>
          </a:prstGeom>
        </p:spPr>
      </p:pic>
      <p:pic>
        <p:nvPicPr>
          <p:cNvPr id="7" name="Picture 6">
            <a:extLst>
              <a:ext uri="{FF2B5EF4-FFF2-40B4-BE49-F238E27FC236}">
                <a16:creationId xmlns:a16="http://schemas.microsoft.com/office/drawing/2014/main" id="{BF6B239C-879A-1540-AB11-D0603FC2CF3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233339" y="3908944"/>
            <a:ext cx="2769809" cy="2286000"/>
          </a:xfrm>
          <a:prstGeom prst="rect">
            <a:avLst/>
          </a:prstGeom>
        </p:spPr>
      </p:pic>
      <p:pic>
        <p:nvPicPr>
          <p:cNvPr id="4" name="Picture 3">
            <a:extLst>
              <a:ext uri="{FF2B5EF4-FFF2-40B4-BE49-F238E27FC236}">
                <a16:creationId xmlns:a16="http://schemas.microsoft.com/office/drawing/2014/main" id="{BA7559D6-D95A-B14B-9048-57A4A2DE6F6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1121403" y="1507886"/>
            <a:ext cx="2769809" cy="2286000"/>
          </a:xfrm>
          <a:prstGeom prst="rect">
            <a:avLst/>
          </a:prstGeom>
        </p:spPr>
      </p:pic>
      <p:pic>
        <p:nvPicPr>
          <p:cNvPr id="5" name="Picture 4">
            <a:extLst>
              <a:ext uri="{FF2B5EF4-FFF2-40B4-BE49-F238E27FC236}">
                <a16:creationId xmlns:a16="http://schemas.microsoft.com/office/drawing/2014/main" id="{3A60B240-9D61-1044-AA5F-58B9D3D9954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711095" y="700046"/>
            <a:ext cx="2769809" cy="2286000"/>
          </a:xfrm>
          <a:prstGeom prst="rect">
            <a:avLst/>
          </a:prstGeom>
        </p:spPr>
      </p:pic>
      <p:pic>
        <p:nvPicPr>
          <p:cNvPr id="6" name="Picture 5">
            <a:extLst>
              <a:ext uri="{FF2B5EF4-FFF2-40B4-BE49-F238E27FC236}">
                <a16:creationId xmlns:a16="http://schemas.microsoft.com/office/drawing/2014/main" id="{380633D0-F416-CF42-8697-FF598EA8FF6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8300787" y="1507886"/>
            <a:ext cx="2769809" cy="2286000"/>
          </a:xfrm>
          <a:prstGeom prst="rect">
            <a:avLst/>
          </a:prstGeom>
        </p:spPr>
      </p:pic>
      <p:pic>
        <p:nvPicPr>
          <p:cNvPr id="8" name="Picture 7">
            <a:extLst>
              <a:ext uri="{FF2B5EF4-FFF2-40B4-BE49-F238E27FC236}">
                <a16:creationId xmlns:a16="http://schemas.microsoft.com/office/drawing/2014/main" id="{E6E67A57-D66D-D34B-936C-7A097B03F2A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9188851" y="3908944"/>
            <a:ext cx="2769809" cy="2286000"/>
          </a:xfrm>
          <a:prstGeom prst="rect">
            <a:avLst/>
          </a:prstGeom>
        </p:spPr>
      </p:pic>
      <p:sp>
        <p:nvSpPr>
          <p:cNvPr id="16" name="Title 15">
            <a:extLst>
              <a:ext uri="{FF2B5EF4-FFF2-40B4-BE49-F238E27FC236}">
                <a16:creationId xmlns:a16="http://schemas.microsoft.com/office/drawing/2014/main" id="{1FEDB9EC-A51D-5E4B-B59F-3E964A478A20}"/>
              </a:ext>
            </a:extLst>
          </p:cNvPr>
          <p:cNvSpPr>
            <a:spLocks noGrp="1"/>
          </p:cNvSpPr>
          <p:nvPr>
            <p:ph type="title"/>
          </p:nvPr>
        </p:nvSpPr>
        <p:spPr/>
        <p:txBody>
          <a:bodyPr anchor="t"/>
          <a:lstStyle/>
          <a:p>
            <a:pPr algn="l"/>
            <a:r>
              <a:rPr lang="en-US" sz="2400" dirty="0"/>
              <a:t>KREATIVE DIMENSIONEN:</a:t>
            </a:r>
            <a:br>
              <a:rPr lang="en-US" sz="2400" dirty="0"/>
            </a:br>
            <a:r>
              <a:rPr lang="en-US" sz="2400" dirty="0" err="1"/>
              <a:t>Korrelationen</a:t>
            </a:r>
            <a:r>
              <a:rPr lang="en-US" sz="2400" dirty="0"/>
              <a:t> </a:t>
            </a:r>
            <a:r>
              <a:rPr lang="en-US" sz="2400" dirty="0" err="1"/>
              <a:t>mit</a:t>
            </a:r>
            <a:r>
              <a:rPr lang="en-US" sz="2400" dirty="0"/>
              <a:t> </a:t>
            </a:r>
            <a:r>
              <a:rPr lang="en-US" sz="2400" dirty="0" err="1"/>
              <a:t>Führungseffektivität</a:t>
            </a:r>
            <a:endParaRPr lang="en-US" sz="2400" dirty="0"/>
          </a:p>
        </p:txBody>
      </p:sp>
      <p:sp>
        <p:nvSpPr>
          <p:cNvPr id="2" name="Footer Placeholder 1">
            <a:extLst>
              <a:ext uri="{FF2B5EF4-FFF2-40B4-BE49-F238E27FC236}">
                <a16:creationId xmlns:a16="http://schemas.microsoft.com/office/drawing/2014/main" id="{A81BBAD9-E3CC-CA4E-891D-702113144E32}"/>
              </a:ext>
            </a:extLst>
          </p:cNvPr>
          <p:cNvSpPr>
            <a:spLocks noGrp="1"/>
          </p:cNvSpPr>
          <p:nvPr>
            <p:ph type="ftr" sz="quarter" idx="10"/>
          </p:nvPr>
        </p:nvSpPr>
        <p:spPr/>
        <p:txBody>
          <a:bodyPr/>
          <a:lstStyle/>
          <a:p>
            <a:r>
              <a:rPr lang="en-US" dirty="0"/>
              <a:t>© Leadership Circle | All Rights Reserved</a:t>
            </a:r>
          </a:p>
        </p:txBody>
      </p:sp>
      <p:sp>
        <p:nvSpPr>
          <p:cNvPr id="17" name="TextBox 16">
            <a:extLst>
              <a:ext uri="{FF2B5EF4-FFF2-40B4-BE49-F238E27FC236}">
                <a16:creationId xmlns:a16="http://schemas.microsoft.com/office/drawing/2014/main" id="{44319CE8-C590-824A-9142-B2064FE895DE}"/>
              </a:ext>
            </a:extLst>
          </p:cNvPr>
          <p:cNvSpPr txBox="1"/>
          <p:nvPr/>
        </p:nvSpPr>
        <p:spPr>
          <a:xfrm>
            <a:off x="2070843" y="5350114"/>
            <a:ext cx="870929" cy="369332"/>
          </a:xfrm>
          <a:prstGeom prst="rect">
            <a:avLst/>
          </a:prstGeom>
          <a:solidFill>
            <a:schemeClr val="bg1"/>
          </a:solidFill>
        </p:spPr>
        <p:txBody>
          <a:bodyPr wrap="square" rtlCol="0">
            <a:spAutoFit/>
          </a:bodyPr>
          <a:lstStyle/>
          <a:p>
            <a:r>
              <a:rPr lang="en-US" dirty="0">
                <a:latin typeface="Helvetica" pitchFamily="2" charset="0"/>
              </a:rPr>
              <a:t>R=.85</a:t>
            </a:r>
          </a:p>
        </p:txBody>
      </p:sp>
      <p:sp>
        <p:nvSpPr>
          <p:cNvPr id="18" name="TextBox 17">
            <a:extLst>
              <a:ext uri="{FF2B5EF4-FFF2-40B4-BE49-F238E27FC236}">
                <a16:creationId xmlns:a16="http://schemas.microsoft.com/office/drawing/2014/main" id="{BC8FAC3D-BA8C-F84C-93CB-FA644CFFA0F7}"/>
              </a:ext>
            </a:extLst>
          </p:cNvPr>
          <p:cNvSpPr txBox="1"/>
          <p:nvPr/>
        </p:nvSpPr>
        <p:spPr>
          <a:xfrm>
            <a:off x="3011748" y="2938218"/>
            <a:ext cx="870929" cy="369332"/>
          </a:xfrm>
          <a:prstGeom prst="rect">
            <a:avLst/>
          </a:prstGeom>
          <a:solidFill>
            <a:schemeClr val="bg1"/>
          </a:solidFill>
        </p:spPr>
        <p:txBody>
          <a:bodyPr wrap="square" rtlCol="0">
            <a:spAutoFit/>
          </a:bodyPr>
          <a:lstStyle/>
          <a:p>
            <a:r>
              <a:rPr lang="en-US" dirty="0">
                <a:latin typeface="Helvetica" pitchFamily="2" charset="0"/>
              </a:rPr>
              <a:t>R=.76</a:t>
            </a:r>
          </a:p>
        </p:txBody>
      </p:sp>
      <p:sp>
        <p:nvSpPr>
          <p:cNvPr id="19" name="TextBox 18">
            <a:extLst>
              <a:ext uri="{FF2B5EF4-FFF2-40B4-BE49-F238E27FC236}">
                <a16:creationId xmlns:a16="http://schemas.microsoft.com/office/drawing/2014/main" id="{9206420B-F5BC-A44F-9B16-7410BAB74E5A}"/>
              </a:ext>
            </a:extLst>
          </p:cNvPr>
          <p:cNvSpPr txBox="1"/>
          <p:nvPr/>
        </p:nvSpPr>
        <p:spPr>
          <a:xfrm>
            <a:off x="6656096" y="2156340"/>
            <a:ext cx="870929" cy="369332"/>
          </a:xfrm>
          <a:prstGeom prst="rect">
            <a:avLst/>
          </a:prstGeom>
          <a:solidFill>
            <a:schemeClr val="bg1"/>
          </a:solidFill>
        </p:spPr>
        <p:txBody>
          <a:bodyPr wrap="square" rtlCol="0">
            <a:spAutoFit/>
          </a:bodyPr>
          <a:lstStyle/>
          <a:p>
            <a:r>
              <a:rPr lang="en-US" dirty="0">
                <a:latin typeface="Helvetica" pitchFamily="2" charset="0"/>
              </a:rPr>
              <a:t>R=.78</a:t>
            </a:r>
          </a:p>
        </p:txBody>
      </p:sp>
      <p:sp>
        <p:nvSpPr>
          <p:cNvPr id="20" name="TextBox 19">
            <a:extLst>
              <a:ext uri="{FF2B5EF4-FFF2-40B4-BE49-F238E27FC236}">
                <a16:creationId xmlns:a16="http://schemas.microsoft.com/office/drawing/2014/main" id="{4A98B7B9-F6CC-474A-959B-30107550B4A8}"/>
              </a:ext>
            </a:extLst>
          </p:cNvPr>
          <p:cNvSpPr txBox="1"/>
          <p:nvPr/>
        </p:nvSpPr>
        <p:spPr>
          <a:xfrm>
            <a:off x="11108826" y="5363366"/>
            <a:ext cx="870929" cy="369332"/>
          </a:xfrm>
          <a:prstGeom prst="rect">
            <a:avLst/>
          </a:prstGeom>
          <a:solidFill>
            <a:schemeClr val="bg1"/>
          </a:solidFill>
        </p:spPr>
        <p:txBody>
          <a:bodyPr wrap="square" rtlCol="0">
            <a:spAutoFit/>
          </a:bodyPr>
          <a:lstStyle/>
          <a:p>
            <a:r>
              <a:rPr lang="en-US" dirty="0">
                <a:latin typeface="Helvetica" pitchFamily="2" charset="0"/>
              </a:rPr>
              <a:t>R=.91</a:t>
            </a:r>
          </a:p>
        </p:txBody>
      </p:sp>
      <p:sp>
        <p:nvSpPr>
          <p:cNvPr id="21" name="TextBox 20">
            <a:extLst>
              <a:ext uri="{FF2B5EF4-FFF2-40B4-BE49-F238E27FC236}">
                <a16:creationId xmlns:a16="http://schemas.microsoft.com/office/drawing/2014/main" id="{046C47E1-61B3-2344-B9F8-3F9103DC5371}"/>
              </a:ext>
            </a:extLst>
          </p:cNvPr>
          <p:cNvSpPr txBox="1"/>
          <p:nvPr/>
        </p:nvSpPr>
        <p:spPr>
          <a:xfrm>
            <a:off x="10194427" y="2938218"/>
            <a:ext cx="870929" cy="369332"/>
          </a:xfrm>
          <a:prstGeom prst="rect">
            <a:avLst/>
          </a:prstGeom>
          <a:solidFill>
            <a:schemeClr val="bg1"/>
          </a:solidFill>
        </p:spPr>
        <p:txBody>
          <a:bodyPr wrap="square" rtlCol="0">
            <a:spAutoFit/>
          </a:bodyPr>
          <a:lstStyle/>
          <a:p>
            <a:r>
              <a:rPr lang="en-US" dirty="0">
                <a:latin typeface="Helvetica" pitchFamily="2" charset="0"/>
              </a:rPr>
              <a:t>R=.84</a:t>
            </a:r>
          </a:p>
        </p:txBody>
      </p:sp>
      <p:sp>
        <p:nvSpPr>
          <p:cNvPr id="33" name="Title 1">
            <a:extLst>
              <a:ext uri="{FF2B5EF4-FFF2-40B4-BE49-F238E27FC236}">
                <a16:creationId xmlns:a16="http://schemas.microsoft.com/office/drawing/2014/main" id="{8BEB07E9-F0D5-FD46-9A6D-C7F53073E74E}"/>
              </a:ext>
            </a:extLst>
          </p:cNvPr>
          <p:cNvSpPr txBox="1">
            <a:spLocks/>
          </p:cNvSpPr>
          <p:nvPr/>
        </p:nvSpPr>
        <p:spPr>
          <a:xfrm>
            <a:off x="1934307" y="3607993"/>
            <a:ext cx="1577898" cy="239423"/>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Eigenwahrnehmung</a:t>
            </a:r>
          </a:p>
        </p:txBody>
      </p:sp>
      <p:sp>
        <p:nvSpPr>
          <p:cNvPr id="34" name="Title 1">
            <a:extLst>
              <a:ext uri="{FF2B5EF4-FFF2-40B4-BE49-F238E27FC236}">
                <a16:creationId xmlns:a16="http://schemas.microsoft.com/office/drawing/2014/main" id="{9FD75B65-9868-D345-B78B-8CA34D20D60D}"/>
              </a:ext>
            </a:extLst>
          </p:cNvPr>
          <p:cNvSpPr txBox="1">
            <a:spLocks/>
          </p:cNvSpPr>
          <p:nvPr/>
        </p:nvSpPr>
        <p:spPr>
          <a:xfrm>
            <a:off x="166835" y="4200165"/>
            <a:ext cx="286870" cy="1536056"/>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dirty="0"/>
              <a:t>Führungseffektivität</a:t>
            </a:r>
          </a:p>
        </p:txBody>
      </p:sp>
      <p:sp>
        <p:nvSpPr>
          <p:cNvPr id="36" name="Title 1">
            <a:extLst>
              <a:ext uri="{FF2B5EF4-FFF2-40B4-BE49-F238E27FC236}">
                <a16:creationId xmlns:a16="http://schemas.microsoft.com/office/drawing/2014/main" id="{97BCC076-8EBC-5B44-905F-846EB8B8C50D}"/>
              </a:ext>
            </a:extLst>
          </p:cNvPr>
          <p:cNvSpPr txBox="1">
            <a:spLocks/>
          </p:cNvSpPr>
          <p:nvPr/>
        </p:nvSpPr>
        <p:spPr>
          <a:xfrm>
            <a:off x="8267395" y="1766080"/>
            <a:ext cx="188217" cy="177710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Führungseffektivität</a:t>
            </a:r>
          </a:p>
        </p:txBody>
      </p:sp>
      <p:sp>
        <p:nvSpPr>
          <p:cNvPr id="37" name="Title 1">
            <a:extLst>
              <a:ext uri="{FF2B5EF4-FFF2-40B4-BE49-F238E27FC236}">
                <a16:creationId xmlns:a16="http://schemas.microsoft.com/office/drawing/2014/main" id="{7BA830F0-80E7-D74A-B012-025F09269CC1}"/>
              </a:ext>
            </a:extLst>
          </p:cNvPr>
          <p:cNvSpPr txBox="1">
            <a:spLocks/>
          </p:cNvSpPr>
          <p:nvPr/>
        </p:nvSpPr>
        <p:spPr>
          <a:xfrm>
            <a:off x="9095239" y="3598695"/>
            <a:ext cx="1577898" cy="239423"/>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Systemwahrnehmung</a:t>
            </a:r>
          </a:p>
        </p:txBody>
      </p:sp>
      <p:sp>
        <p:nvSpPr>
          <p:cNvPr id="38" name="Title 1">
            <a:extLst>
              <a:ext uri="{FF2B5EF4-FFF2-40B4-BE49-F238E27FC236}">
                <a16:creationId xmlns:a16="http://schemas.microsoft.com/office/drawing/2014/main" id="{61E29B7C-44A6-8048-BAD1-786350AD3E35}"/>
              </a:ext>
            </a:extLst>
          </p:cNvPr>
          <p:cNvSpPr txBox="1">
            <a:spLocks/>
          </p:cNvSpPr>
          <p:nvPr/>
        </p:nvSpPr>
        <p:spPr>
          <a:xfrm>
            <a:off x="999083" y="5986024"/>
            <a:ext cx="1577898" cy="239423"/>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dirty="0"/>
              <a:t>In Beziehung Sein </a:t>
            </a:r>
          </a:p>
        </p:txBody>
      </p:sp>
      <p:sp>
        <p:nvSpPr>
          <p:cNvPr id="39" name="Title 1">
            <a:extLst>
              <a:ext uri="{FF2B5EF4-FFF2-40B4-BE49-F238E27FC236}">
                <a16:creationId xmlns:a16="http://schemas.microsoft.com/office/drawing/2014/main" id="{94A7C48D-5A7B-BF41-B2A6-D07D105097F8}"/>
              </a:ext>
            </a:extLst>
          </p:cNvPr>
          <p:cNvSpPr txBox="1">
            <a:spLocks/>
          </p:cNvSpPr>
          <p:nvPr/>
        </p:nvSpPr>
        <p:spPr>
          <a:xfrm>
            <a:off x="9944937" y="5990549"/>
            <a:ext cx="1577898" cy="239423"/>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dirty="0"/>
              <a:t>Leisten und Erreichen</a:t>
            </a:r>
          </a:p>
        </p:txBody>
      </p:sp>
      <p:sp>
        <p:nvSpPr>
          <p:cNvPr id="41" name="Title 1">
            <a:extLst>
              <a:ext uri="{FF2B5EF4-FFF2-40B4-BE49-F238E27FC236}">
                <a16:creationId xmlns:a16="http://schemas.microsoft.com/office/drawing/2014/main" id="{DE569F95-C615-1D4C-8674-F970C227EC35}"/>
              </a:ext>
            </a:extLst>
          </p:cNvPr>
          <p:cNvSpPr txBox="1">
            <a:spLocks/>
          </p:cNvSpPr>
          <p:nvPr/>
        </p:nvSpPr>
        <p:spPr>
          <a:xfrm>
            <a:off x="9158644" y="4121248"/>
            <a:ext cx="188217" cy="177710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Führungseffektivität</a:t>
            </a:r>
          </a:p>
        </p:txBody>
      </p:sp>
      <p:sp>
        <p:nvSpPr>
          <p:cNvPr id="42" name="Title 1">
            <a:extLst>
              <a:ext uri="{FF2B5EF4-FFF2-40B4-BE49-F238E27FC236}">
                <a16:creationId xmlns:a16="http://schemas.microsoft.com/office/drawing/2014/main" id="{818A38B1-35DF-C648-8F5D-9EF8546DE391}"/>
              </a:ext>
            </a:extLst>
          </p:cNvPr>
          <p:cNvSpPr txBox="1">
            <a:spLocks/>
          </p:cNvSpPr>
          <p:nvPr/>
        </p:nvSpPr>
        <p:spPr>
          <a:xfrm>
            <a:off x="4704273" y="909209"/>
            <a:ext cx="188217" cy="177710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Führungseffektivität</a:t>
            </a:r>
          </a:p>
        </p:txBody>
      </p:sp>
      <p:sp>
        <p:nvSpPr>
          <p:cNvPr id="43" name="Title 1">
            <a:extLst>
              <a:ext uri="{FF2B5EF4-FFF2-40B4-BE49-F238E27FC236}">
                <a16:creationId xmlns:a16="http://schemas.microsoft.com/office/drawing/2014/main" id="{143B5407-3FF8-9D45-84B1-0B9200FAF306}"/>
              </a:ext>
            </a:extLst>
          </p:cNvPr>
          <p:cNvSpPr txBox="1">
            <a:spLocks/>
          </p:cNvSpPr>
          <p:nvPr/>
        </p:nvSpPr>
        <p:spPr>
          <a:xfrm>
            <a:off x="1059925" y="1719136"/>
            <a:ext cx="188217" cy="177710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Führungseffektivität</a:t>
            </a:r>
          </a:p>
        </p:txBody>
      </p:sp>
      <p:sp>
        <p:nvSpPr>
          <p:cNvPr id="44" name="Title 1">
            <a:extLst>
              <a:ext uri="{FF2B5EF4-FFF2-40B4-BE49-F238E27FC236}">
                <a16:creationId xmlns:a16="http://schemas.microsoft.com/office/drawing/2014/main" id="{C215DC07-D670-CC4A-82B4-EEA04B364862}"/>
              </a:ext>
            </a:extLst>
          </p:cNvPr>
          <p:cNvSpPr txBox="1">
            <a:spLocks/>
          </p:cNvSpPr>
          <p:nvPr/>
        </p:nvSpPr>
        <p:spPr>
          <a:xfrm>
            <a:off x="5720348" y="2776651"/>
            <a:ext cx="1072520" cy="238959"/>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000"/>
              <a:t>Authentizität</a:t>
            </a:r>
          </a:p>
        </p:txBody>
      </p:sp>
    </p:spTree>
    <p:extLst>
      <p:ext uri="{BB962C8B-B14F-4D97-AF65-F5344CB8AC3E}">
        <p14:creationId xmlns:p14="http://schemas.microsoft.com/office/powerpoint/2010/main" val="29127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dispositivo, ventilador, firmar, hombre&#10;&#10;Descripción generada automáticamente">
            <a:extLst>
              <a:ext uri="{FF2B5EF4-FFF2-40B4-BE49-F238E27FC236}">
                <a16:creationId xmlns:a16="http://schemas.microsoft.com/office/drawing/2014/main" id="{D0ECAC1E-8EC1-3F4E-9A74-0BCF1D2F9C02}"/>
              </a:ext>
            </a:extLst>
          </p:cNvPr>
          <p:cNvPicPr>
            <a:picLocks noChangeAspect="1"/>
          </p:cNvPicPr>
          <p:nvPr/>
        </p:nvPicPr>
        <p:blipFill rotWithShape="1">
          <a:blip r:embed="rId3">
            <a:extLst>
              <a:ext uri="{28A0092B-C50C-407E-A947-70E740481C1C}">
                <a14:useLocalDpi xmlns:a14="http://schemas.microsoft.com/office/drawing/2010/main"/>
              </a:ext>
            </a:extLst>
          </a:blip>
          <a:srcRect r="-1949"/>
          <a:stretch/>
        </p:blipFill>
        <p:spPr>
          <a:xfrm>
            <a:off x="2661079" y="23771"/>
            <a:ext cx="6333048" cy="3600000"/>
          </a:xfrm>
          <a:prstGeom prst="rect">
            <a:avLst/>
          </a:prstGeom>
        </p:spPr>
      </p:pic>
      <p:pic>
        <p:nvPicPr>
          <p:cNvPr id="14" name="Picture 13">
            <a:extLst>
              <a:ext uri="{FF2B5EF4-FFF2-40B4-BE49-F238E27FC236}">
                <a16:creationId xmlns:a16="http://schemas.microsoft.com/office/drawing/2014/main" id="{FFBF25A0-5A1A-384C-9F26-F1F93E445F67}"/>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8721542" y="1235856"/>
            <a:ext cx="3323771" cy="2743200"/>
          </a:xfrm>
          <a:prstGeom prst="rect">
            <a:avLst/>
          </a:prstGeom>
        </p:spPr>
      </p:pic>
      <p:pic>
        <p:nvPicPr>
          <p:cNvPr id="15" name="Picture 14">
            <a:extLst>
              <a:ext uri="{FF2B5EF4-FFF2-40B4-BE49-F238E27FC236}">
                <a16:creationId xmlns:a16="http://schemas.microsoft.com/office/drawing/2014/main" id="{ACAB821D-7732-714C-9AA3-6FE53D5A1EF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4434115" y="3104496"/>
            <a:ext cx="3323771" cy="2743200"/>
          </a:xfrm>
          <a:prstGeom prst="rect">
            <a:avLst/>
          </a:prstGeom>
        </p:spPr>
      </p:pic>
      <p:pic>
        <p:nvPicPr>
          <p:cNvPr id="22" name="Picture 21">
            <a:extLst>
              <a:ext uri="{FF2B5EF4-FFF2-40B4-BE49-F238E27FC236}">
                <a16:creationId xmlns:a16="http://schemas.microsoft.com/office/drawing/2014/main" id="{66BFC757-1785-2F46-BE7F-6401FDC5290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358722" y="1235856"/>
            <a:ext cx="3323771" cy="2743200"/>
          </a:xfrm>
          <a:prstGeom prst="rect">
            <a:avLst/>
          </a:prstGeom>
        </p:spPr>
      </p:pic>
      <p:sp>
        <p:nvSpPr>
          <p:cNvPr id="3" name="Slide Number Placeholder 2">
            <a:extLst>
              <a:ext uri="{FF2B5EF4-FFF2-40B4-BE49-F238E27FC236}">
                <a16:creationId xmlns:a16="http://schemas.microsoft.com/office/drawing/2014/main" id="{314EE02D-E662-F344-A1B2-926F3778D49C}"/>
              </a:ext>
            </a:extLst>
          </p:cNvPr>
          <p:cNvSpPr>
            <a:spLocks noGrp="1"/>
          </p:cNvSpPr>
          <p:nvPr>
            <p:ph type="sldNum" sz="quarter" idx="11"/>
          </p:nvPr>
        </p:nvSpPr>
        <p:spPr/>
        <p:txBody>
          <a:bodyPr/>
          <a:lstStyle/>
          <a:p>
            <a:fld id="{4E547FC5-224D-4B2B-AB96-D4331BB3CBEC}" type="slidenum">
              <a:rPr lang="en-US" smtClean="0"/>
              <a:pPr/>
              <a:t>27</a:t>
            </a:fld>
            <a:endParaRPr lang="en-US" dirty="0"/>
          </a:p>
        </p:txBody>
      </p:sp>
      <p:sp>
        <p:nvSpPr>
          <p:cNvPr id="2" name="Footer Placeholder 1">
            <a:extLst>
              <a:ext uri="{FF2B5EF4-FFF2-40B4-BE49-F238E27FC236}">
                <a16:creationId xmlns:a16="http://schemas.microsoft.com/office/drawing/2014/main" id="{688EEFE3-7393-9441-A9D3-42AEF66BC591}"/>
              </a:ext>
            </a:extLst>
          </p:cNvPr>
          <p:cNvSpPr>
            <a:spLocks noGrp="1"/>
          </p:cNvSpPr>
          <p:nvPr>
            <p:ph type="ftr" sz="quarter" idx="10"/>
          </p:nvPr>
        </p:nvSpPr>
        <p:spPr/>
        <p:txBody>
          <a:bodyPr/>
          <a:lstStyle/>
          <a:p>
            <a:r>
              <a:rPr lang="en-US" dirty="0"/>
              <a:t>© Leadership Circle | All Rights Reserved</a:t>
            </a:r>
          </a:p>
        </p:txBody>
      </p:sp>
      <p:sp>
        <p:nvSpPr>
          <p:cNvPr id="17" name="TextBox 16">
            <a:extLst>
              <a:ext uri="{FF2B5EF4-FFF2-40B4-BE49-F238E27FC236}">
                <a16:creationId xmlns:a16="http://schemas.microsoft.com/office/drawing/2014/main" id="{44319CE8-C590-824A-9142-B2064FE895DE}"/>
              </a:ext>
            </a:extLst>
          </p:cNvPr>
          <p:cNvSpPr txBox="1"/>
          <p:nvPr/>
        </p:nvSpPr>
        <p:spPr>
          <a:xfrm>
            <a:off x="1023922" y="3016255"/>
            <a:ext cx="1078874" cy="369332"/>
          </a:xfrm>
          <a:prstGeom prst="rect">
            <a:avLst/>
          </a:prstGeom>
          <a:solidFill>
            <a:schemeClr val="bg1"/>
          </a:solidFill>
        </p:spPr>
        <p:txBody>
          <a:bodyPr wrap="square" rtlCol="0">
            <a:spAutoFit/>
          </a:bodyPr>
          <a:lstStyle/>
          <a:p>
            <a:r>
              <a:rPr lang="en-US" dirty="0">
                <a:latin typeface="Helvetica" pitchFamily="2" charset="0"/>
              </a:rPr>
              <a:t>R= -.63</a:t>
            </a:r>
          </a:p>
        </p:txBody>
      </p:sp>
      <p:sp>
        <p:nvSpPr>
          <p:cNvPr id="23" name="TextBox 22">
            <a:extLst>
              <a:ext uri="{FF2B5EF4-FFF2-40B4-BE49-F238E27FC236}">
                <a16:creationId xmlns:a16="http://schemas.microsoft.com/office/drawing/2014/main" id="{B95A84B5-80DD-4244-88B3-8BE2F687BB1A}"/>
              </a:ext>
            </a:extLst>
          </p:cNvPr>
          <p:cNvSpPr txBox="1"/>
          <p:nvPr/>
        </p:nvSpPr>
        <p:spPr>
          <a:xfrm>
            <a:off x="9319782" y="3016255"/>
            <a:ext cx="981456" cy="369332"/>
          </a:xfrm>
          <a:prstGeom prst="rect">
            <a:avLst/>
          </a:prstGeom>
          <a:solidFill>
            <a:schemeClr val="bg1"/>
          </a:solidFill>
        </p:spPr>
        <p:txBody>
          <a:bodyPr wrap="square" rtlCol="0">
            <a:spAutoFit/>
          </a:bodyPr>
          <a:lstStyle/>
          <a:p>
            <a:r>
              <a:rPr lang="en-US" dirty="0">
                <a:latin typeface="Helvetica" pitchFamily="2" charset="0"/>
              </a:rPr>
              <a:t>R= -.41</a:t>
            </a:r>
          </a:p>
        </p:txBody>
      </p:sp>
      <p:sp>
        <p:nvSpPr>
          <p:cNvPr id="24" name="TextBox 23">
            <a:extLst>
              <a:ext uri="{FF2B5EF4-FFF2-40B4-BE49-F238E27FC236}">
                <a16:creationId xmlns:a16="http://schemas.microsoft.com/office/drawing/2014/main" id="{CA2B5955-40F2-3143-852E-344827973EBB}"/>
              </a:ext>
            </a:extLst>
          </p:cNvPr>
          <p:cNvSpPr txBox="1"/>
          <p:nvPr/>
        </p:nvSpPr>
        <p:spPr>
          <a:xfrm>
            <a:off x="5026078" y="4907656"/>
            <a:ext cx="1069922" cy="369332"/>
          </a:xfrm>
          <a:prstGeom prst="rect">
            <a:avLst/>
          </a:prstGeom>
          <a:solidFill>
            <a:schemeClr val="bg1"/>
          </a:solidFill>
        </p:spPr>
        <p:txBody>
          <a:bodyPr wrap="square" rtlCol="0">
            <a:spAutoFit/>
          </a:bodyPr>
          <a:lstStyle/>
          <a:p>
            <a:r>
              <a:rPr lang="en-US" dirty="0">
                <a:latin typeface="Helvetica" pitchFamily="2" charset="0"/>
              </a:rPr>
              <a:t>R= -.56</a:t>
            </a:r>
          </a:p>
        </p:txBody>
      </p:sp>
      <p:sp>
        <p:nvSpPr>
          <p:cNvPr id="18" name="Title 15">
            <a:extLst>
              <a:ext uri="{FF2B5EF4-FFF2-40B4-BE49-F238E27FC236}">
                <a16:creationId xmlns:a16="http://schemas.microsoft.com/office/drawing/2014/main" id="{6089DC45-97FF-AB4D-9654-F2E0761EDB65}"/>
              </a:ext>
            </a:extLst>
          </p:cNvPr>
          <p:cNvSpPr>
            <a:spLocks noGrp="1"/>
          </p:cNvSpPr>
          <p:nvPr>
            <p:ph type="title"/>
          </p:nvPr>
        </p:nvSpPr>
        <p:spPr>
          <a:xfrm>
            <a:off x="392328" y="5028942"/>
            <a:ext cx="4114800" cy="1044054"/>
          </a:xfrm>
        </p:spPr>
        <p:txBody>
          <a:bodyPr/>
          <a:lstStyle/>
          <a:p>
            <a:pPr algn="l"/>
            <a:r>
              <a:rPr lang="de-DE" sz="2400"/>
              <a:t>REAKTIVE DIMENSIONEN:</a:t>
            </a:r>
            <a:br>
              <a:rPr lang="de-DE" sz="2400"/>
            </a:br>
            <a:r>
              <a:rPr lang="de-DE" sz="2400"/>
              <a:t>Korrelationen mit Führungseffektivität</a:t>
            </a:r>
            <a:endParaRPr lang="de-DE" sz="2400">
              <a:solidFill>
                <a:schemeClr val="tx1"/>
              </a:solidFill>
            </a:endParaRPr>
          </a:p>
        </p:txBody>
      </p:sp>
      <p:sp>
        <p:nvSpPr>
          <p:cNvPr id="16" name="Title 1">
            <a:extLst>
              <a:ext uri="{FF2B5EF4-FFF2-40B4-BE49-F238E27FC236}">
                <a16:creationId xmlns:a16="http://schemas.microsoft.com/office/drawing/2014/main" id="{593F0BFB-C474-0544-B327-4C3910F02FA3}"/>
              </a:ext>
            </a:extLst>
          </p:cNvPr>
          <p:cNvSpPr txBox="1">
            <a:spLocks/>
          </p:cNvSpPr>
          <p:nvPr/>
        </p:nvSpPr>
        <p:spPr>
          <a:xfrm>
            <a:off x="265958" y="1630017"/>
            <a:ext cx="286869" cy="201236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200"/>
              <a:t>Führungseffektivität</a:t>
            </a:r>
          </a:p>
        </p:txBody>
      </p:sp>
      <p:sp>
        <p:nvSpPr>
          <p:cNvPr id="19" name="Title 1">
            <a:extLst>
              <a:ext uri="{FF2B5EF4-FFF2-40B4-BE49-F238E27FC236}">
                <a16:creationId xmlns:a16="http://schemas.microsoft.com/office/drawing/2014/main" id="{EDEB1C9E-7832-354C-99E6-EA72E54CF782}"/>
              </a:ext>
            </a:extLst>
          </p:cNvPr>
          <p:cNvSpPr txBox="1">
            <a:spLocks/>
          </p:cNvSpPr>
          <p:nvPr/>
        </p:nvSpPr>
        <p:spPr>
          <a:xfrm>
            <a:off x="4372643" y="3546492"/>
            <a:ext cx="286869" cy="201236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200"/>
              <a:t>Führungseffektivität</a:t>
            </a:r>
          </a:p>
        </p:txBody>
      </p:sp>
      <p:sp>
        <p:nvSpPr>
          <p:cNvPr id="20" name="Title 1">
            <a:extLst>
              <a:ext uri="{FF2B5EF4-FFF2-40B4-BE49-F238E27FC236}">
                <a16:creationId xmlns:a16="http://schemas.microsoft.com/office/drawing/2014/main" id="{08BD9E2C-4338-F241-88E7-6C280F893800}"/>
              </a:ext>
            </a:extLst>
          </p:cNvPr>
          <p:cNvSpPr txBox="1">
            <a:spLocks/>
          </p:cNvSpPr>
          <p:nvPr/>
        </p:nvSpPr>
        <p:spPr>
          <a:xfrm>
            <a:off x="8648291" y="1639883"/>
            <a:ext cx="286869" cy="2012360"/>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200" dirty="0"/>
              <a:t>Führungseffektivität</a:t>
            </a:r>
          </a:p>
        </p:txBody>
      </p:sp>
      <p:sp>
        <p:nvSpPr>
          <p:cNvPr id="21" name="Title 1">
            <a:extLst>
              <a:ext uri="{FF2B5EF4-FFF2-40B4-BE49-F238E27FC236}">
                <a16:creationId xmlns:a16="http://schemas.microsoft.com/office/drawing/2014/main" id="{644B1B45-9B66-A546-935F-0C6F13327633}"/>
              </a:ext>
            </a:extLst>
          </p:cNvPr>
          <p:cNvSpPr txBox="1">
            <a:spLocks/>
          </p:cNvSpPr>
          <p:nvPr/>
        </p:nvSpPr>
        <p:spPr>
          <a:xfrm>
            <a:off x="1471108" y="3768503"/>
            <a:ext cx="1327508" cy="241277"/>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200"/>
              <a:t>Sich anpassend</a:t>
            </a:r>
          </a:p>
        </p:txBody>
      </p:sp>
      <p:sp>
        <p:nvSpPr>
          <p:cNvPr id="25" name="Title 1">
            <a:extLst>
              <a:ext uri="{FF2B5EF4-FFF2-40B4-BE49-F238E27FC236}">
                <a16:creationId xmlns:a16="http://schemas.microsoft.com/office/drawing/2014/main" id="{463A2F2B-0FFB-094B-8848-2A708CAB4D60}"/>
              </a:ext>
            </a:extLst>
          </p:cNvPr>
          <p:cNvSpPr txBox="1">
            <a:spLocks/>
          </p:cNvSpPr>
          <p:nvPr/>
        </p:nvSpPr>
        <p:spPr>
          <a:xfrm>
            <a:off x="5278583" y="5618309"/>
            <a:ext cx="1884218" cy="280219"/>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200"/>
              <a:t>Sich selbst schützend</a:t>
            </a:r>
          </a:p>
        </p:txBody>
      </p:sp>
      <p:sp>
        <p:nvSpPr>
          <p:cNvPr id="26" name="Title 1">
            <a:extLst>
              <a:ext uri="{FF2B5EF4-FFF2-40B4-BE49-F238E27FC236}">
                <a16:creationId xmlns:a16="http://schemas.microsoft.com/office/drawing/2014/main" id="{3439AED6-5B16-0841-AF5B-17E4FA263DA3}"/>
              </a:ext>
            </a:extLst>
          </p:cNvPr>
          <p:cNvSpPr txBox="1">
            <a:spLocks/>
          </p:cNvSpPr>
          <p:nvPr/>
        </p:nvSpPr>
        <p:spPr>
          <a:xfrm>
            <a:off x="10127151" y="3730601"/>
            <a:ext cx="1136594" cy="239423"/>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de-DE" sz="1200"/>
              <a:t>Kontrollierend</a:t>
            </a:r>
          </a:p>
        </p:txBody>
      </p:sp>
    </p:spTree>
    <p:extLst>
      <p:ext uri="{BB962C8B-B14F-4D97-AF65-F5344CB8AC3E}">
        <p14:creationId xmlns:p14="http://schemas.microsoft.com/office/powerpoint/2010/main" val="1807408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a:t>Kreative </a:t>
            </a:r>
            <a:r>
              <a:rPr lang="en-US" dirty="0" err="1"/>
              <a:t>Kompetenzen</a:t>
            </a:r>
            <a:r>
              <a:rPr lang="en-US" dirty="0"/>
              <a:t> &amp; </a:t>
            </a:r>
            <a:r>
              <a:rPr lang="en-US" dirty="0" err="1"/>
              <a:t>Reaktive</a:t>
            </a:r>
            <a:r>
              <a:rPr lang="en-US" dirty="0"/>
              <a:t> Tendenzen</a:t>
            </a:r>
            <a:endParaRPr lang="en-US" dirty="0">
              <a:solidFill>
                <a:schemeClr val="tx1"/>
              </a:solidFill>
            </a:endParaRPr>
          </a:p>
        </p:txBody>
      </p:sp>
      <p:sp>
        <p:nvSpPr>
          <p:cNvPr id="4" name="Slide Number Placeholder 3">
            <a:extLst>
              <a:ext uri="{FF2B5EF4-FFF2-40B4-BE49-F238E27FC236}">
                <a16:creationId xmlns:a16="http://schemas.microsoft.com/office/drawing/2014/main" id="{9E37E155-9831-5449-A1B8-6B759113A1FF}"/>
              </a:ext>
            </a:extLst>
          </p:cNvPr>
          <p:cNvSpPr>
            <a:spLocks noGrp="1"/>
          </p:cNvSpPr>
          <p:nvPr>
            <p:ph type="sldNum" sz="quarter" idx="11"/>
          </p:nvPr>
        </p:nvSpPr>
        <p:spPr/>
        <p:txBody>
          <a:bodyPr/>
          <a:lstStyle/>
          <a:p>
            <a:fld id="{4E547FC5-224D-4B2B-AB96-D4331BB3CBEC}" type="slidenum">
              <a:rPr lang="en-US" smtClean="0"/>
              <a:pPr/>
              <a:t>28</a:t>
            </a:fld>
            <a:endParaRPr lang="en-US" dirty="0"/>
          </a:p>
        </p:txBody>
      </p:sp>
      <p:sp>
        <p:nvSpPr>
          <p:cNvPr id="3" name="Footer Placeholder 2">
            <a:extLst>
              <a:ext uri="{FF2B5EF4-FFF2-40B4-BE49-F238E27FC236}">
                <a16:creationId xmlns:a16="http://schemas.microsoft.com/office/drawing/2014/main" id="{CC1D823C-BE8A-8B44-8499-0626E9E3D4EB}"/>
              </a:ext>
            </a:extLst>
          </p:cNvPr>
          <p:cNvSpPr>
            <a:spLocks noGrp="1"/>
          </p:cNvSpPr>
          <p:nvPr>
            <p:ph type="ftr" sz="quarter" idx="10"/>
          </p:nvPr>
        </p:nvSpPr>
        <p:spPr/>
        <p:txBody>
          <a:bodyPr/>
          <a:lstStyle/>
          <a:p>
            <a:r>
              <a:rPr lang="en-US" dirty="0"/>
              <a:t>© Leadership Circle | All Rights Reserved</a:t>
            </a:r>
          </a:p>
        </p:txBody>
      </p:sp>
      <p:pic>
        <p:nvPicPr>
          <p:cNvPr id="8" name="Picture 7">
            <a:extLst>
              <a:ext uri="{FF2B5EF4-FFF2-40B4-BE49-F238E27FC236}">
                <a16:creationId xmlns:a16="http://schemas.microsoft.com/office/drawing/2014/main" id="{005863F1-7D11-9843-A814-E05F3F4D591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2909618" y="902709"/>
            <a:ext cx="6372764" cy="5259618"/>
          </a:xfrm>
          <a:prstGeom prst="rect">
            <a:avLst/>
          </a:prstGeom>
        </p:spPr>
      </p:pic>
      <p:sp>
        <p:nvSpPr>
          <p:cNvPr id="6" name="Title 1">
            <a:extLst>
              <a:ext uri="{FF2B5EF4-FFF2-40B4-BE49-F238E27FC236}">
                <a16:creationId xmlns:a16="http://schemas.microsoft.com/office/drawing/2014/main" id="{AA5C325C-39F1-C846-AC92-5B51807737FE}"/>
              </a:ext>
            </a:extLst>
          </p:cNvPr>
          <p:cNvSpPr txBox="1">
            <a:spLocks/>
          </p:cNvSpPr>
          <p:nvPr/>
        </p:nvSpPr>
        <p:spPr>
          <a:xfrm>
            <a:off x="5799134" y="5693771"/>
            <a:ext cx="1337162" cy="533400"/>
          </a:xfrm>
          <a:prstGeom prst="rect">
            <a:avLst/>
          </a:prstGeom>
          <a:solidFill>
            <a:schemeClr val="bg1"/>
          </a:solidFill>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400" dirty="0" err="1"/>
              <a:t>Reaktiv</a:t>
            </a:r>
            <a:endParaRPr lang="en-US" sz="2400" dirty="0"/>
          </a:p>
        </p:txBody>
      </p:sp>
      <p:sp>
        <p:nvSpPr>
          <p:cNvPr id="7" name="Title 1">
            <a:extLst>
              <a:ext uri="{FF2B5EF4-FFF2-40B4-BE49-F238E27FC236}">
                <a16:creationId xmlns:a16="http://schemas.microsoft.com/office/drawing/2014/main" id="{3ADD185D-ADD1-7E4E-824A-7ECC0F205B98}"/>
              </a:ext>
            </a:extLst>
          </p:cNvPr>
          <p:cNvSpPr txBox="1">
            <a:spLocks/>
          </p:cNvSpPr>
          <p:nvPr/>
        </p:nvSpPr>
        <p:spPr>
          <a:xfrm>
            <a:off x="2857375" y="2623931"/>
            <a:ext cx="573741" cy="1360522"/>
          </a:xfrm>
          <a:prstGeom prst="rect">
            <a:avLst/>
          </a:prstGeom>
          <a:solidFill>
            <a:schemeClr val="bg1"/>
          </a:solidFill>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400" dirty="0" err="1"/>
              <a:t>Kreativ</a:t>
            </a:r>
            <a:endParaRPr lang="en-US" sz="2400" dirty="0"/>
          </a:p>
        </p:txBody>
      </p:sp>
    </p:spTree>
    <p:extLst>
      <p:ext uri="{BB962C8B-B14F-4D97-AF65-F5344CB8AC3E}">
        <p14:creationId xmlns:p14="http://schemas.microsoft.com/office/powerpoint/2010/main" val="1940656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C68A1B5E-AAFC-ED4D-8AD3-FCE8D77EDD32}"/>
              </a:ext>
            </a:extLst>
          </p:cNvPr>
          <p:cNvPicPr>
            <a:picLocks noChangeAspect="1"/>
          </p:cNvPicPr>
          <p:nvPr/>
        </p:nvPicPr>
        <p:blipFill>
          <a:blip r:embed="rId3" cstate="print">
            <a:duotone>
              <a:prstClr val="black"/>
              <a:schemeClr val="accent4">
                <a:tint val="45000"/>
                <a:satMod val="400000"/>
              </a:schemeClr>
            </a:duotone>
            <a:alphaModFix/>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a:ext>
            </a:extLst>
          </a:blip>
          <a:stretch>
            <a:fillRect/>
          </a:stretch>
        </p:blipFill>
        <p:spPr>
          <a:xfrm>
            <a:off x="6196503" y="1171390"/>
            <a:ext cx="2099398" cy="3992298"/>
          </a:xfrm>
          <a:prstGeom prst="rect">
            <a:avLst/>
          </a:prstGeom>
        </p:spPr>
      </p:pic>
      <p:pic>
        <p:nvPicPr>
          <p:cNvPr id="11" name="Picture 10" descr="A close up of a logo&#10;&#10;Description automatically generated">
            <a:extLst>
              <a:ext uri="{FF2B5EF4-FFF2-40B4-BE49-F238E27FC236}">
                <a16:creationId xmlns:a16="http://schemas.microsoft.com/office/drawing/2014/main" id="{B94F5C08-B5DD-CA47-86C3-CE2D58C9AE54}"/>
              </a:ext>
            </a:extLst>
          </p:cNvPr>
          <p:cNvPicPr>
            <a:picLocks noChangeAspect="1"/>
          </p:cNvPicPr>
          <p:nvPr/>
        </p:nvPicPr>
        <p:blipFill>
          <a:blip r:embed="rId5" cstate="print">
            <a:duotone>
              <a:prstClr val="black"/>
              <a:schemeClr val="accent1">
                <a:tint val="45000"/>
                <a:satMod val="400000"/>
              </a:schemeClr>
            </a:duotone>
            <a:alphaModFix amt="85000"/>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a:ext>
            </a:extLst>
          </a:blip>
          <a:stretch>
            <a:fillRect/>
          </a:stretch>
        </p:blipFill>
        <p:spPr>
          <a:xfrm>
            <a:off x="3888007" y="1171390"/>
            <a:ext cx="2099398" cy="3992298"/>
          </a:xfrm>
          <a:prstGeom prst="rect">
            <a:avLst/>
          </a:prstGeom>
        </p:spPr>
      </p:pic>
      <p:pic>
        <p:nvPicPr>
          <p:cNvPr id="18" name="Picture 17">
            <a:extLst>
              <a:ext uri="{FF2B5EF4-FFF2-40B4-BE49-F238E27FC236}">
                <a16:creationId xmlns:a16="http://schemas.microsoft.com/office/drawing/2014/main" id="{67B672C3-CF20-424C-A9F1-A83FFABCA98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21555" y="1070000"/>
            <a:ext cx="3540799" cy="4400216"/>
          </a:xfrm>
          <a:prstGeom prst="rect">
            <a:avLst/>
          </a:prstGeom>
        </p:spPr>
      </p:pic>
      <p:sp>
        <p:nvSpPr>
          <p:cNvPr id="2" name="Title 1">
            <a:extLst>
              <a:ext uri="{FF2B5EF4-FFF2-40B4-BE49-F238E27FC236}">
                <a16:creationId xmlns:a16="http://schemas.microsoft.com/office/drawing/2014/main" id="{8B23C60C-F88D-804B-8F39-BCF360BF1299}"/>
              </a:ext>
            </a:extLst>
          </p:cNvPr>
          <p:cNvSpPr>
            <a:spLocks noGrp="1"/>
          </p:cNvSpPr>
          <p:nvPr>
            <p:ph type="title"/>
          </p:nvPr>
        </p:nvSpPr>
        <p:spPr/>
        <p:txBody>
          <a:bodyPr/>
          <a:lstStyle/>
          <a:p>
            <a:pPr algn="l"/>
            <a:r>
              <a:rPr lang="en-US" dirty="0" err="1"/>
              <a:t>Nachbarn-Dimensionen</a:t>
            </a:r>
            <a:endParaRPr lang="en-US" dirty="0"/>
          </a:p>
        </p:txBody>
      </p:sp>
      <p:sp>
        <p:nvSpPr>
          <p:cNvPr id="4" name="Slide Number Placeholder 3">
            <a:extLst>
              <a:ext uri="{FF2B5EF4-FFF2-40B4-BE49-F238E27FC236}">
                <a16:creationId xmlns:a16="http://schemas.microsoft.com/office/drawing/2014/main" id="{3D898B9F-0F6E-CD4B-B3E5-95686EF8DAA1}"/>
              </a:ext>
            </a:extLst>
          </p:cNvPr>
          <p:cNvSpPr>
            <a:spLocks noGrp="1"/>
          </p:cNvSpPr>
          <p:nvPr>
            <p:ph type="sldNum" sz="quarter" idx="11"/>
          </p:nvPr>
        </p:nvSpPr>
        <p:spPr/>
        <p:txBody>
          <a:bodyPr/>
          <a:lstStyle/>
          <a:p>
            <a:fld id="{4E547FC5-224D-4B2B-AB96-D4331BB3CBEC}" type="slidenum">
              <a:rPr lang="en-US" smtClean="0"/>
              <a:pPr/>
              <a:t>29</a:t>
            </a:fld>
            <a:endParaRPr lang="en-US" dirty="0"/>
          </a:p>
        </p:txBody>
      </p:sp>
      <p:sp>
        <p:nvSpPr>
          <p:cNvPr id="3" name="Footer Placeholder 2">
            <a:extLst>
              <a:ext uri="{FF2B5EF4-FFF2-40B4-BE49-F238E27FC236}">
                <a16:creationId xmlns:a16="http://schemas.microsoft.com/office/drawing/2014/main" id="{B050BDE9-4A4F-9A4E-BA26-0D649335A2F5}"/>
              </a:ext>
            </a:extLst>
          </p:cNvPr>
          <p:cNvSpPr>
            <a:spLocks noGrp="1"/>
          </p:cNvSpPr>
          <p:nvPr>
            <p:ph type="ftr" sz="quarter" idx="10"/>
          </p:nvPr>
        </p:nvSpPr>
        <p:spPr/>
        <p:txBody>
          <a:bodyPr/>
          <a:lstStyle/>
          <a:p>
            <a:r>
              <a:rPr lang="en-US" dirty="0"/>
              <a:t>© Leadership Circle | All Rights Reserved</a:t>
            </a:r>
          </a:p>
        </p:txBody>
      </p:sp>
      <p:pic>
        <p:nvPicPr>
          <p:cNvPr id="7" name="Imagen 6">
            <a:extLst>
              <a:ext uri="{FF2B5EF4-FFF2-40B4-BE49-F238E27FC236}">
                <a16:creationId xmlns:a16="http://schemas.microsoft.com/office/drawing/2014/main" id="{20153A11-7528-3A30-4CC1-6B2922D3BC42}"/>
              </a:ext>
            </a:extLst>
          </p:cNvPr>
          <p:cNvPicPr>
            <a:picLocks noChangeAspect="1"/>
          </p:cNvPicPr>
          <p:nvPr/>
        </p:nvPicPr>
        <p:blipFill rotWithShape="1">
          <a:blip r:embed="rId8">
            <a:extLst>
              <a:ext uri="{28A0092B-C50C-407E-A947-70E740481C1C}">
                <a14:useLocalDpi xmlns:a14="http://schemas.microsoft.com/office/drawing/2010/main"/>
              </a:ext>
            </a:extLst>
          </a:blip>
          <a:srcRect l="21783" t="21630" r="10258" b="9656"/>
          <a:stretch/>
        </p:blipFill>
        <p:spPr>
          <a:xfrm>
            <a:off x="3443288" y="657225"/>
            <a:ext cx="5300662" cy="5300664"/>
          </a:xfrm>
          <a:prstGeom prst="ellipse">
            <a:avLst/>
          </a:prstGeom>
        </p:spPr>
      </p:pic>
    </p:spTree>
    <p:extLst>
      <p:ext uri="{BB962C8B-B14F-4D97-AF65-F5344CB8AC3E}">
        <p14:creationId xmlns:p14="http://schemas.microsoft.com/office/powerpoint/2010/main" val="4076622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510857"/>
            <a:ext cx="5372746" cy="681355"/>
          </a:xfrm>
        </p:spPr>
        <p:txBody>
          <a:bodyPr vert="horz" lIns="91440" tIns="45720" rIns="81279" bIns="45720" rtlCol="0" anchor="t">
            <a:noAutofit/>
          </a:bodyPr>
          <a:lstStyle/>
          <a:p>
            <a:pPr marL="39688"/>
            <a:r>
              <a:rPr lang="en-US" altLang="en-US" sz="2800" dirty="0">
                <a:latin typeface="Helvetica" pitchFamily="2" charset="0"/>
              </a:rPr>
              <a:t>Das Leadership Circle Profile</a:t>
            </a:r>
          </a:p>
        </p:txBody>
      </p:sp>
      <p:sp>
        <p:nvSpPr>
          <p:cNvPr id="5125" name="Content Placeholder 32"/>
          <p:cNvSpPr>
            <a:spLocks noGrp="1"/>
          </p:cNvSpPr>
          <p:nvPr>
            <p:ph sz="quarter" idx="12"/>
          </p:nvPr>
        </p:nvSpPr>
        <p:spPr/>
        <p:txBody>
          <a:bodyPr>
            <a:normAutofit fontScale="92500" lnSpcReduction="10000"/>
          </a:bodyPr>
          <a:lstStyle/>
          <a:p>
            <a:pPr>
              <a:spcBef>
                <a:spcPct val="0"/>
              </a:spcBef>
              <a:spcAft>
                <a:spcPts val="1800"/>
              </a:spcAft>
              <a:buClr>
                <a:schemeClr val="tx1"/>
              </a:buClr>
            </a:pPr>
            <a:r>
              <a:rPr lang="de-DE" altLang="en-US" sz="2000" dirty="0"/>
              <a:t>Universelles</a:t>
            </a:r>
            <a:r>
              <a:rPr lang="en-US" altLang="en-US" sz="2000" dirty="0"/>
              <a:t> Leadership </a:t>
            </a:r>
            <a:r>
              <a:rPr lang="en-US" altLang="en-US" sz="2000" dirty="0" err="1"/>
              <a:t>Beratungsmodell</a:t>
            </a:r>
            <a:endParaRPr lang="en-US" altLang="en-US" sz="2000" dirty="0"/>
          </a:p>
          <a:p>
            <a:pPr>
              <a:spcBef>
                <a:spcPct val="0"/>
              </a:spcBef>
              <a:spcAft>
                <a:spcPts val="1800"/>
              </a:spcAft>
              <a:buClr>
                <a:schemeClr val="tx1"/>
              </a:buClr>
            </a:pPr>
            <a:r>
              <a:rPr lang="de-DE" altLang="en-US" sz="2000" dirty="0"/>
              <a:t>Das weltweit einzige vollständig integrierte Führungsmodell und -instrument</a:t>
            </a:r>
          </a:p>
          <a:p>
            <a:pPr>
              <a:spcBef>
                <a:spcPct val="0"/>
              </a:spcBef>
              <a:spcAft>
                <a:spcPts val="1800"/>
              </a:spcAft>
              <a:buClr>
                <a:schemeClr val="tx1"/>
              </a:buClr>
            </a:pPr>
            <a:r>
              <a:rPr lang="en-US" altLang="en-US" sz="2000" dirty="0" err="1"/>
              <a:t>Mehr</a:t>
            </a:r>
            <a:r>
              <a:rPr lang="en-US" altLang="en-US" sz="2000" dirty="0"/>
              <a:t> </a:t>
            </a:r>
            <a:r>
              <a:rPr lang="en-US" altLang="en-US" sz="2000" dirty="0" err="1"/>
              <a:t>als</a:t>
            </a:r>
            <a:r>
              <a:rPr lang="en-US" altLang="en-US" sz="2000" dirty="0"/>
              <a:t> 125.000 </a:t>
            </a:r>
            <a:r>
              <a:rPr lang="en-US" altLang="en-US" sz="2000" dirty="0" err="1"/>
              <a:t>Führungskräfte</a:t>
            </a:r>
            <a:r>
              <a:rPr lang="en-US" altLang="en-US" sz="2000" dirty="0"/>
              <a:t> </a:t>
            </a:r>
            <a:r>
              <a:rPr lang="en-US" altLang="en-US" sz="2000" dirty="0" err="1"/>
              <a:t>haben</a:t>
            </a:r>
            <a:r>
              <a:rPr lang="en-US" altLang="en-US" sz="2000" dirty="0"/>
              <a:t> das Leadership Circle Profile in </a:t>
            </a:r>
            <a:r>
              <a:rPr lang="en-US" altLang="en-US" sz="2000" dirty="0" err="1"/>
              <a:t>ihrer</a:t>
            </a:r>
            <a:r>
              <a:rPr lang="en-US" altLang="en-US" sz="2000" dirty="0"/>
              <a:t> </a:t>
            </a:r>
            <a:r>
              <a:rPr lang="en-US" altLang="en-US" sz="2000" dirty="0" err="1"/>
              <a:t>Entwicklung</a:t>
            </a:r>
            <a:r>
              <a:rPr lang="en-US" altLang="en-US" sz="2000" dirty="0"/>
              <a:t> </a:t>
            </a:r>
            <a:r>
              <a:rPr lang="en-US" altLang="en-US" sz="2000" dirty="0" err="1"/>
              <a:t>genutzt</a:t>
            </a:r>
            <a:endParaRPr lang="en-US" altLang="en-US" sz="2000" dirty="0"/>
          </a:p>
          <a:p>
            <a:pPr>
              <a:spcBef>
                <a:spcPct val="0"/>
              </a:spcBef>
              <a:spcAft>
                <a:spcPts val="1800"/>
              </a:spcAft>
              <a:buClr>
                <a:schemeClr val="tx1"/>
              </a:buClr>
            </a:pPr>
            <a:r>
              <a:rPr lang="en-US" altLang="en-US" sz="2000" dirty="0" err="1"/>
              <a:t>Mehr</a:t>
            </a:r>
            <a:r>
              <a:rPr lang="en-US" altLang="en-US" sz="2000" dirty="0"/>
              <a:t> </a:t>
            </a:r>
            <a:r>
              <a:rPr lang="en-US" altLang="en-US" sz="2000" dirty="0" err="1"/>
              <a:t>als</a:t>
            </a:r>
            <a:r>
              <a:rPr lang="en-US" altLang="en-US" sz="2000" dirty="0"/>
              <a:t> 14.000 </a:t>
            </a:r>
            <a:r>
              <a:rPr lang="en-US" altLang="en-US" sz="2000" dirty="0" err="1"/>
              <a:t>zertifizierte</a:t>
            </a:r>
            <a:r>
              <a:rPr lang="en-US" altLang="en-US" sz="2000" dirty="0"/>
              <a:t> </a:t>
            </a:r>
            <a:r>
              <a:rPr lang="en-US" altLang="en-US" sz="2000" dirty="0" err="1"/>
              <a:t>Anwender</a:t>
            </a:r>
            <a:r>
              <a:rPr lang="en-US" altLang="en-US" sz="2000" dirty="0"/>
              <a:t> </a:t>
            </a:r>
            <a:r>
              <a:rPr lang="en-US" altLang="en-US" sz="2000" dirty="0" err="1"/>
              <a:t>weltweit</a:t>
            </a:r>
            <a:endParaRPr lang="en-US" altLang="en-US" sz="2000" dirty="0"/>
          </a:p>
          <a:p>
            <a:pPr>
              <a:spcBef>
                <a:spcPct val="0"/>
              </a:spcBef>
              <a:spcAft>
                <a:spcPts val="1800"/>
              </a:spcAft>
              <a:buClr>
                <a:schemeClr val="tx1"/>
              </a:buClr>
            </a:pPr>
            <a:r>
              <a:rPr lang="de-DE" altLang="en-US" sz="2000" dirty="0"/>
              <a:t>Mit Erfahrung in über 1.400 Organisationen weltweit, darunter Fortune 500-Unternehmen, gemeinnützige Organisationen und Unternehmen aller Branchen</a:t>
            </a:r>
            <a:endParaRPr lang="en-US" altLang="en-US" sz="2000" dirty="0"/>
          </a:p>
        </p:txBody>
      </p:sp>
      <p:sp>
        <p:nvSpPr>
          <p:cNvPr id="5123"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Calibri" pitchFamily="34" charset="0"/>
                <a:cs typeface="Arial" pitchFamily="34" charset="0"/>
              </a:rPr>
              <a:t>   </a:t>
            </a:r>
          </a:p>
        </p:txBody>
      </p:sp>
      <p:sp>
        <p:nvSpPr>
          <p:cNvPr id="2" name="Footer Placeholder 1">
            <a:extLst>
              <a:ext uri="{FF2B5EF4-FFF2-40B4-BE49-F238E27FC236}">
                <a16:creationId xmlns:a16="http://schemas.microsoft.com/office/drawing/2014/main" id="{2EA3A5E4-E6AF-E28B-D77D-3595BE921746}"/>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12547F4B-6A62-3DDE-CAC0-6DEFD8CFCCE1}"/>
              </a:ext>
            </a:extLst>
          </p:cNvPr>
          <p:cNvSpPr>
            <a:spLocks noGrp="1"/>
          </p:cNvSpPr>
          <p:nvPr>
            <p:ph type="sldNum" sz="quarter" idx="11"/>
          </p:nvPr>
        </p:nvSpPr>
        <p:spPr/>
        <p:txBody>
          <a:bodyPr/>
          <a:lstStyle/>
          <a:p>
            <a:fld id="{4E547FC5-224D-4B2B-AB96-D4331BB3CBEC}" type="slidenum">
              <a:rPr lang="en-US" smtClean="0"/>
              <a:pPr/>
              <a:t>3</a:t>
            </a:fld>
            <a:endParaRPr lang="en-US" dirty="0"/>
          </a:p>
        </p:txBody>
      </p:sp>
    </p:spTree>
    <p:custDataLst>
      <p:tags r:id="rId1"/>
    </p:custDataLst>
    <p:extLst>
      <p:ext uri="{BB962C8B-B14F-4D97-AF65-F5344CB8AC3E}">
        <p14:creationId xmlns:p14="http://schemas.microsoft.com/office/powerpoint/2010/main" val="248450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en-US" dirty="0" err="1"/>
              <a:t>Gegenüber</a:t>
            </a:r>
            <a:r>
              <a:rPr lang="en-US" dirty="0"/>
              <a:t>: </a:t>
            </a:r>
            <a:r>
              <a:rPr lang="en-US" dirty="0" err="1"/>
              <a:t>Kontrollierend</a:t>
            </a:r>
            <a:r>
              <a:rPr lang="en-US" dirty="0"/>
              <a:t> &amp; </a:t>
            </a:r>
            <a:r>
              <a:rPr lang="de-DE" dirty="0"/>
              <a:t>In Beziehung sein</a:t>
            </a:r>
            <a:endParaRPr lang="en-US" dirty="0"/>
          </a:p>
        </p:txBody>
      </p:sp>
      <p:sp>
        <p:nvSpPr>
          <p:cNvPr id="6" name="Slide Number Placeholder 5">
            <a:extLst>
              <a:ext uri="{FF2B5EF4-FFF2-40B4-BE49-F238E27FC236}">
                <a16:creationId xmlns:a16="http://schemas.microsoft.com/office/drawing/2014/main" id="{7293BF5D-CF69-5C4B-9F00-17FDA1D854EE}"/>
              </a:ext>
            </a:extLst>
          </p:cNvPr>
          <p:cNvSpPr>
            <a:spLocks noGrp="1"/>
          </p:cNvSpPr>
          <p:nvPr>
            <p:ph type="sldNum" sz="quarter" idx="11"/>
          </p:nvPr>
        </p:nvSpPr>
        <p:spPr/>
        <p:txBody>
          <a:bodyPr/>
          <a:lstStyle/>
          <a:p>
            <a:fld id="{4E547FC5-224D-4B2B-AB96-D4331BB3CBEC}" type="slidenum">
              <a:rPr lang="en-US" smtClean="0"/>
              <a:pPr/>
              <a:t>30</a:t>
            </a:fld>
            <a:endParaRPr lang="en-US" dirty="0"/>
          </a:p>
        </p:txBody>
      </p:sp>
      <p:sp>
        <p:nvSpPr>
          <p:cNvPr id="5" name="Footer Placeholder 4">
            <a:extLst>
              <a:ext uri="{FF2B5EF4-FFF2-40B4-BE49-F238E27FC236}">
                <a16:creationId xmlns:a16="http://schemas.microsoft.com/office/drawing/2014/main" id="{DC7BAAAE-2464-364E-9529-CDA08100FBF6}"/>
              </a:ext>
            </a:extLst>
          </p:cNvPr>
          <p:cNvSpPr>
            <a:spLocks noGrp="1"/>
          </p:cNvSpPr>
          <p:nvPr>
            <p:ph type="ftr" sz="quarter" idx="10"/>
          </p:nvPr>
        </p:nvSpPr>
        <p:spPr/>
        <p:txBody>
          <a:bodyPr/>
          <a:lstStyle/>
          <a:p>
            <a:r>
              <a:rPr lang="en-US" dirty="0"/>
              <a:t>© Leadership Circle | All Rights Reserved</a:t>
            </a:r>
          </a:p>
        </p:txBody>
      </p:sp>
      <p:sp>
        <p:nvSpPr>
          <p:cNvPr id="8" name="Title 1">
            <a:extLst>
              <a:ext uri="{FF2B5EF4-FFF2-40B4-BE49-F238E27FC236}">
                <a16:creationId xmlns:a16="http://schemas.microsoft.com/office/drawing/2014/main" id="{9050FF25-5A16-3948-BD8D-01D1032A493F}"/>
              </a:ext>
            </a:extLst>
          </p:cNvPr>
          <p:cNvSpPr txBox="1">
            <a:spLocks/>
          </p:cNvSpPr>
          <p:nvPr/>
        </p:nvSpPr>
        <p:spPr>
          <a:xfrm>
            <a:off x="6016080" y="1808135"/>
            <a:ext cx="573741" cy="3285640"/>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a:t>In </a:t>
            </a:r>
            <a:r>
              <a:rPr lang="en-US" sz="2000" dirty="0" err="1"/>
              <a:t>Beziehung</a:t>
            </a:r>
            <a:r>
              <a:rPr lang="en-US" sz="2000" dirty="0"/>
              <a:t> sein</a:t>
            </a:r>
          </a:p>
        </p:txBody>
      </p:sp>
      <p:pic>
        <p:nvPicPr>
          <p:cNvPr id="9" name="图片 9">
            <a:extLst>
              <a:ext uri="{FF2B5EF4-FFF2-40B4-BE49-F238E27FC236}">
                <a16:creationId xmlns:a16="http://schemas.microsoft.com/office/drawing/2014/main" id="{0AC4E798-C5F5-4D43-A1E1-F404D58321D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86949" y="1236021"/>
            <a:ext cx="5232400" cy="4203700"/>
          </a:xfrm>
          <a:prstGeom prst="rect">
            <a:avLst/>
          </a:prstGeom>
        </p:spPr>
      </p:pic>
      <p:sp>
        <p:nvSpPr>
          <p:cNvPr id="10" name="Title 1">
            <a:extLst>
              <a:ext uri="{FF2B5EF4-FFF2-40B4-BE49-F238E27FC236}">
                <a16:creationId xmlns:a16="http://schemas.microsoft.com/office/drawing/2014/main" id="{08D6F1E6-B068-FF44-BCC5-1DB6DA35550F}"/>
              </a:ext>
            </a:extLst>
          </p:cNvPr>
          <p:cNvSpPr txBox="1">
            <a:spLocks/>
          </p:cNvSpPr>
          <p:nvPr/>
        </p:nvSpPr>
        <p:spPr>
          <a:xfrm>
            <a:off x="6943242" y="5486989"/>
            <a:ext cx="437052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err="1"/>
              <a:t>Kontrollierend</a:t>
            </a:r>
            <a:endParaRPr lang="en-US" sz="2000" dirty="0"/>
          </a:p>
        </p:txBody>
      </p:sp>
      <p:pic>
        <p:nvPicPr>
          <p:cNvPr id="11" name="Imagen 10" descr="Gráfico, Gráfico radial&#10;&#10;Descripción generada automáticamente">
            <a:extLst>
              <a:ext uri="{FF2B5EF4-FFF2-40B4-BE49-F238E27FC236}">
                <a16:creationId xmlns:a16="http://schemas.microsoft.com/office/drawing/2014/main" id="{F82F8D5E-A5C1-2246-8770-976DA1CBBC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2130" y="767991"/>
            <a:ext cx="5388516" cy="5511917"/>
          </a:xfrm>
          <a:prstGeom prst="rect">
            <a:avLst/>
          </a:prstGeom>
        </p:spPr>
      </p:pic>
    </p:spTree>
    <p:extLst>
      <p:ext uri="{BB962C8B-B14F-4D97-AF65-F5344CB8AC3E}">
        <p14:creationId xmlns:p14="http://schemas.microsoft.com/office/powerpoint/2010/main" val="330899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en-US" dirty="0" err="1"/>
              <a:t>Gegenüber</a:t>
            </a:r>
            <a:r>
              <a:rPr lang="en-US" dirty="0"/>
              <a:t>: </a:t>
            </a:r>
            <a:r>
              <a:rPr lang="en-US" dirty="0" err="1"/>
              <a:t>Leisten</a:t>
            </a:r>
            <a:r>
              <a:rPr lang="en-US" dirty="0"/>
              <a:t> und </a:t>
            </a:r>
            <a:r>
              <a:rPr lang="en-US" dirty="0" err="1"/>
              <a:t>erreichen</a:t>
            </a:r>
            <a:r>
              <a:rPr lang="en-US" dirty="0"/>
              <a:t> &amp; </a:t>
            </a:r>
            <a:r>
              <a:rPr lang="en-US" dirty="0" err="1"/>
              <a:t>Sich</a:t>
            </a:r>
            <a:r>
              <a:rPr lang="en-US" dirty="0"/>
              <a:t> </a:t>
            </a:r>
            <a:r>
              <a:rPr lang="en-US" dirty="0" err="1"/>
              <a:t>anpassend</a:t>
            </a:r>
            <a:endParaRPr lang="en-US" dirty="0"/>
          </a:p>
        </p:txBody>
      </p:sp>
      <p:sp>
        <p:nvSpPr>
          <p:cNvPr id="4" name="Slide Number Placeholder 3">
            <a:extLst>
              <a:ext uri="{FF2B5EF4-FFF2-40B4-BE49-F238E27FC236}">
                <a16:creationId xmlns:a16="http://schemas.microsoft.com/office/drawing/2014/main" id="{74F63145-DD0E-4049-9B82-4701AAAD179F}"/>
              </a:ext>
            </a:extLst>
          </p:cNvPr>
          <p:cNvSpPr>
            <a:spLocks noGrp="1"/>
          </p:cNvSpPr>
          <p:nvPr>
            <p:ph type="sldNum" sz="quarter" idx="11"/>
          </p:nvPr>
        </p:nvSpPr>
        <p:spPr/>
        <p:txBody>
          <a:bodyPr/>
          <a:lstStyle/>
          <a:p>
            <a:fld id="{4E547FC5-224D-4B2B-AB96-D4331BB3CBEC}" type="slidenum">
              <a:rPr lang="en-US" smtClean="0"/>
              <a:pPr/>
              <a:t>31</a:t>
            </a:fld>
            <a:endParaRPr lang="en-US" dirty="0"/>
          </a:p>
        </p:txBody>
      </p:sp>
      <p:sp>
        <p:nvSpPr>
          <p:cNvPr id="3" name="Footer Placeholder 2">
            <a:extLst>
              <a:ext uri="{FF2B5EF4-FFF2-40B4-BE49-F238E27FC236}">
                <a16:creationId xmlns:a16="http://schemas.microsoft.com/office/drawing/2014/main" id="{6E2B9727-B831-8B47-A35A-CA34462D9E38}"/>
              </a:ext>
            </a:extLst>
          </p:cNvPr>
          <p:cNvSpPr>
            <a:spLocks noGrp="1"/>
          </p:cNvSpPr>
          <p:nvPr>
            <p:ph type="ftr" sz="quarter" idx="10"/>
          </p:nvPr>
        </p:nvSpPr>
        <p:spPr/>
        <p:txBody>
          <a:bodyPr/>
          <a:lstStyle/>
          <a:p>
            <a:r>
              <a:rPr lang="en-US" dirty="0"/>
              <a:t>© Leadership Circle | All Rights Reserved</a:t>
            </a:r>
          </a:p>
        </p:txBody>
      </p:sp>
      <p:sp>
        <p:nvSpPr>
          <p:cNvPr id="8" name="Title 1">
            <a:extLst>
              <a:ext uri="{FF2B5EF4-FFF2-40B4-BE49-F238E27FC236}">
                <a16:creationId xmlns:a16="http://schemas.microsoft.com/office/drawing/2014/main" id="{7AF953BA-74F2-B94D-A544-CD6DCCB5908B}"/>
              </a:ext>
            </a:extLst>
          </p:cNvPr>
          <p:cNvSpPr txBox="1">
            <a:spLocks/>
          </p:cNvSpPr>
          <p:nvPr/>
        </p:nvSpPr>
        <p:spPr>
          <a:xfrm>
            <a:off x="6943242" y="5539996"/>
            <a:ext cx="437052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err="1"/>
              <a:t>Sich</a:t>
            </a:r>
            <a:r>
              <a:rPr lang="en-US" sz="2000" dirty="0"/>
              <a:t> </a:t>
            </a:r>
            <a:r>
              <a:rPr lang="en-US" sz="2000" dirty="0" err="1"/>
              <a:t>anpassend</a:t>
            </a:r>
            <a:endParaRPr lang="en-US" sz="2000" dirty="0"/>
          </a:p>
        </p:txBody>
      </p:sp>
      <p:sp>
        <p:nvSpPr>
          <p:cNvPr id="10" name="Title 1">
            <a:extLst>
              <a:ext uri="{FF2B5EF4-FFF2-40B4-BE49-F238E27FC236}">
                <a16:creationId xmlns:a16="http://schemas.microsoft.com/office/drawing/2014/main" id="{D748D01C-2A76-3941-AC59-CA4D09093E2B}"/>
              </a:ext>
            </a:extLst>
          </p:cNvPr>
          <p:cNvSpPr txBox="1">
            <a:spLocks/>
          </p:cNvSpPr>
          <p:nvPr/>
        </p:nvSpPr>
        <p:spPr>
          <a:xfrm>
            <a:off x="6016080" y="1861142"/>
            <a:ext cx="573741" cy="3285640"/>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err="1"/>
              <a:t>Leisten</a:t>
            </a:r>
            <a:r>
              <a:rPr lang="en-US" sz="2000" dirty="0"/>
              <a:t> und </a:t>
            </a:r>
            <a:r>
              <a:rPr lang="en-US" sz="2000" dirty="0" err="1"/>
              <a:t>erreichen</a:t>
            </a:r>
            <a:endParaRPr lang="en-US" sz="2000" dirty="0"/>
          </a:p>
        </p:txBody>
      </p:sp>
      <p:pic>
        <p:nvPicPr>
          <p:cNvPr id="11" name="图片 3" descr="散点图&#10;&#10;描述已自动生成">
            <a:extLst>
              <a:ext uri="{FF2B5EF4-FFF2-40B4-BE49-F238E27FC236}">
                <a16:creationId xmlns:a16="http://schemas.microsoft.com/office/drawing/2014/main" id="{5B778853-6F7C-9D4A-A53E-4D154F5CAE3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6756" y="1500216"/>
            <a:ext cx="5105400" cy="4114800"/>
          </a:xfrm>
          <a:prstGeom prst="rect">
            <a:avLst/>
          </a:prstGeom>
        </p:spPr>
      </p:pic>
      <p:pic>
        <p:nvPicPr>
          <p:cNvPr id="13" name="Imagen 12" descr="Gráfico, Gráfico radial&#10;&#10;Descripción generada automáticamente">
            <a:extLst>
              <a:ext uri="{FF2B5EF4-FFF2-40B4-BE49-F238E27FC236}">
                <a16:creationId xmlns:a16="http://schemas.microsoft.com/office/drawing/2014/main" id="{883ECBC8-D498-DB49-A12D-EE493050336B}"/>
              </a:ext>
            </a:extLst>
          </p:cNvPr>
          <p:cNvPicPr>
            <a:picLocks noChangeAspect="1"/>
          </p:cNvPicPr>
          <p:nvPr/>
        </p:nvPicPr>
        <p:blipFill rotWithShape="1">
          <a:blip r:embed="rId4">
            <a:extLst>
              <a:ext uri="{28A0092B-C50C-407E-A947-70E740481C1C}">
                <a14:useLocalDpi xmlns:a14="http://schemas.microsoft.com/office/drawing/2010/main"/>
              </a:ext>
            </a:extLst>
          </a:blip>
          <a:srcRect l="3919" t="6028" r="40094" b="2812"/>
          <a:stretch/>
        </p:blipFill>
        <p:spPr>
          <a:xfrm>
            <a:off x="761999" y="1113692"/>
            <a:ext cx="4983245" cy="5072688"/>
          </a:xfrm>
          <a:prstGeom prst="rect">
            <a:avLst/>
          </a:prstGeom>
        </p:spPr>
      </p:pic>
    </p:spTree>
    <p:extLst>
      <p:ext uri="{BB962C8B-B14F-4D97-AF65-F5344CB8AC3E}">
        <p14:creationId xmlns:p14="http://schemas.microsoft.com/office/powerpoint/2010/main" val="2817688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621E2-C9AD-894C-AB26-9DB660BFDF98}"/>
              </a:ext>
            </a:extLst>
          </p:cNvPr>
          <p:cNvSpPr>
            <a:spLocks noGrp="1"/>
          </p:cNvSpPr>
          <p:nvPr>
            <p:ph type="title"/>
          </p:nvPr>
        </p:nvSpPr>
        <p:spPr/>
        <p:txBody>
          <a:bodyPr/>
          <a:lstStyle/>
          <a:p>
            <a:pPr algn="l"/>
            <a:r>
              <a:rPr lang="en-US" dirty="0" err="1"/>
              <a:t>Gegenüber</a:t>
            </a:r>
            <a:r>
              <a:rPr lang="en-US" dirty="0"/>
              <a:t> : </a:t>
            </a:r>
            <a:r>
              <a:rPr lang="en-US" dirty="0" err="1"/>
              <a:t>Sich</a:t>
            </a:r>
            <a:r>
              <a:rPr lang="en-US" dirty="0"/>
              <a:t> </a:t>
            </a:r>
            <a:r>
              <a:rPr lang="en-US" dirty="0" err="1"/>
              <a:t>selbst</a:t>
            </a:r>
            <a:r>
              <a:rPr lang="en-US" dirty="0"/>
              <a:t> </a:t>
            </a:r>
            <a:r>
              <a:rPr lang="en-US" dirty="0" err="1"/>
              <a:t>schützend</a:t>
            </a:r>
            <a:r>
              <a:rPr lang="en-US" dirty="0"/>
              <a:t> &amp; </a:t>
            </a:r>
            <a:r>
              <a:rPr lang="en-US" dirty="0" err="1"/>
              <a:t>Eigenwahrnehmung</a:t>
            </a:r>
            <a:endParaRPr lang="en-US" dirty="0"/>
          </a:p>
        </p:txBody>
      </p:sp>
      <p:sp>
        <p:nvSpPr>
          <p:cNvPr id="4" name="Slide Number Placeholder 3">
            <a:extLst>
              <a:ext uri="{FF2B5EF4-FFF2-40B4-BE49-F238E27FC236}">
                <a16:creationId xmlns:a16="http://schemas.microsoft.com/office/drawing/2014/main" id="{ACC9EE1D-23F9-D54F-B73E-B4D0658BEDEE}"/>
              </a:ext>
            </a:extLst>
          </p:cNvPr>
          <p:cNvSpPr>
            <a:spLocks noGrp="1"/>
          </p:cNvSpPr>
          <p:nvPr>
            <p:ph type="sldNum" sz="quarter" idx="11"/>
          </p:nvPr>
        </p:nvSpPr>
        <p:spPr/>
        <p:txBody>
          <a:bodyPr/>
          <a:lstStyle/>
          <a:p>
            <a:fld id="{4E547FC5-224D-4B2B-AB96-D4331BB3CBEC}" type="slidenum">
              <a:rPr lang="en-US" smtClean="0"/>
              <a:pPr/>
              <a:t>32</a:t>
            </a:fld>
            <a:endParaRPr lang="en-US" dirty="0"/>
          </a:p>
        </p:txBody>
      </p:sp>
      <p:sp>
        <p:nvSpPr>
          <p:cNvPr id="3" name="Footer Placeholder 2">
            <a:extLst>
              <a:ext uri="{FF2B5EF4-FFF2-40B4-BE49-F238E27FC236}">
                <a16:creationId xmlns:a16="http://schemas.microsoft.com/office/drawing/2014/main" id="{77974EF9-8509-984C-AC14-1155A0FD384D}"/>
              </a:ext>
            </a:extLst>
          </p:cNvPr>
          <p:cNvSpPr>
            <a:spLocks noGrp="1"/>
          </p:cNvSpPr>
          <p:nvPr>
            <p:ph type="ftr" sz="quarter" idx="10"/>
          </p:nvPr>
        </p:nvSpPr>
        <p:spPr/>
        <p:txBody>
          <a:bodyPr/>
          <a:lstStyle/>
          <a:p>
            <a:r>
              <a:rPr lang="en-US" dirty="0"/>
              <a:t>© Leadership Circle | All Rights Reserved</a:t>
            </a:r>
          </a:p>
        </p:txBody>
      </p:sp>
      <p:sp>
        <p:nvSpPr>
          <p:cNvPr id="8" name="Title 1">
            <a:extLst>
              <a:ext uri="{FF2B5EF4-FFF2-40B4-BE49-F238E27FC236}">
                <a16:creationId xmlns:a16="http://schemas.microsoft.com/office/drawing/2014/main" id="{F19E3F26-451E-AA43-A091-0891F37A391E}"/>
              </a:ext>
            </a:extLst>
          </p:cNvPr>
          <p:cNvSpPr txBox="1">
            <a:spLocks/>
          </p:cNvSpPr>
          <p:nvPr/>
        </p:nvSpPr>
        <p:spPr>
          <a:xfrm>
            <a:off x="6943242" y="5659269"/>
            <a:ext cx="4370522" cy="533400"/>
          </a:xfrm>
          <a:prstGeom prst="rect">
            <a:avLst/>
          </a:prstGeom>
        </p:spPr>
        <p:txBody>
          <a:bodyPr vert="horz" lIns="91440" tIns="45720" rIns="91440" bIns="45720" rtlCol="0" anchor="t">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err="1"/>
              <a:t>Sich</a:t>
            </a:r>
            <a:r>
              <a:rPr lang="en-US" sz="2000" dirty="0"/>
              <a:t> </a:t>
            </a:r>
            <a:r>
              <a:rPr lang="en-US" sz="2000" dirty="0" err="1"/>
              <a:t>selbst</a:t>
            </a:r>
            <a:r>
              <a:rPr lang="en-US" sz="2000" dirty="0"/>
              <a:t> </a:t>
            </a:r>
            <a:r>
              <a:rPr lang="en-US" sz="2000" dirty="0" err="1"/>
              <a:t>schützend</a:t>
            </a:r>
            <a:endParaRPr lang="en-US" sz="2000" dirty="0"/>
          </a:p>
        </p:txBody>
      </p:sp>
      <p:sp>
        <p:nvSpPr>
          <p:cNvPr id="10" name="Title 1">
            <a:extLst>
              <a:ext uri="{FF2B5EF4-FFF2-40B4-BE49-F238E27FC236}">
                <a16:creationId xmlns:a16="http://schemas.microsoft.com/office/drawing/2014/main" id="{28DE29AB-2700-C646-B9C1-2EC6625B1040}"/>
              </a:ext>
            </a:extLst>
          </p:cNvPr>
          <p:cNvSpPr txBox="1">
            <a:spLocks/>
          </p:cNvSpPr>
          <p:nvPr/>
        </p:nvSpPr>
        <p:spPr>
          <a:xfrm>
            <a:off x="6016080" y="1980415"/>
            <a:ext cx="573741" cy="3285640"/>
          </a:xfrm>
          <a:prstGeom prst="rect">
            <a:avLst/>
          </a:prstGeom>
        </p:spPr>
        <p:txBody>
          <a:bodyPr vert="vert270" lIns="91440" tIns="45720" rIns="91440" bIns="45720" rtlCol="0" anchor="ctr" anchorCtr="0">
            <a:noAutofit/>
          </a:bodyPr>
          <a:lstStyle>
            <a:lvl1pPr algn="l" defTabSz="914400" rtl="0" eaLnBrk="1" latinLnBrk="0" hangingPunct="1">
              <a:spcBef>
                <a:spcPct val="0"/>
              </a:spcBef>
              <a:buNone/>
              <a:defRPr sz="3200" b="0" i="0" kern="1200">
                <a:solidFill>
                  <a:schemeClr val="tx1">
                    <a:lumMod val="50000"/>
                  </a:schemeClr>
                </a:solidFill>
                <a:latin typeface="Helvetica Light" panose="020B0403020202020204" pitchFamily="34" charset="0"/>
                <a:ea typeface="+mj-ea"/>
                <a:cs typeface="+mj-cs"/>
              </a:defRPr>
            </a:lvl1pPr>
          </a:lstStyle>
          <a:p>
            <a:pPr algn="ctr"/>
            <a:r>
              <a:rPr lang="en-US" sz="2000" dirty="0" err="1"/>
              <a:t>Eigenwahrnehmung</a:t>
            </a:r>
            <a:endParaRPr lang="en-US" sz="2000" dirty="0"/>
          </a:p>
        </p:txBody>
      </p:sp>
      <p:pic>
        <p:nvPicPr>
          <p:cNvPr id="11" name="图片 3" descr="图表, 散点图&#10;&#10;描述已自动生成">
            <a:extLst>
              <a:ext uri="{FF2B5EF4-FFF2-40B4-BE49-F238E27FC236}">
                <a16:creationId xmlns:a16="http://schemas.microsoft.com/office/drawing/2014/main" id="{5785942C-E71C-C34F-BA8A-A7D59E7CF5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5910" y="1561010"/>
            <a:ext cx="5003800" cy="4038600"/>
          </a:xfrm>
          <a:prstGeom prst="rect">
            <a:avLst/>
          </a:prstGeom>
        </p:spPr>
      </p:pic>
      <p:pic>
        <p:nvPicPr>
          <p:cNvPr id="6" name="Imagen 5" descr="Gráfico, Gráfico radial&#10;&#10;Descripción generada automáticamente">
            <a:extLst>
              <a:ext uri="{FF2B5EF4-FFF2-40B4-BE49-F238E27FC236}">
                <a16:creationId xmlns:a16="http://schemas.microsoft.com/office/drawing/2014/main" id="{C0639E2B-1AA8-2844-AFD2-2C548194F8EC}"/>
              </a:ext>
            </a:extLst>
          </p:cNvPr>
          <p:cNvPicPr>
            <a:picLocks noChangeAspect="1"/>
          </p:cNvPicPr>
          <p:nvPr/>
        </p:nvPicPr>
        <p:blipFill rotWithShape="1">
          <a:blip r:embed="rId4">
            <a:extLst>
              <a:ext uri="{28A0092B-C50C-407E-A947-70E740481C1C}">
                <a14:useLocalDpi xmlns:a14="http://schemas.microsoft.com/office/drawing/2010/main"/>
              </a:ext>
            </a:extLst>
          </a:blip>
          <a:srcRect l="7584" t="6201" r="2827" b="3559"/>
          <a:stretch/>
        </p:blipFill>
        <p:spPr>
          <a:xfrm>
            <a:off x="885082" y="1055076"/>
            <a:ext cx="4966876" cy="5117577"/>
          </a:xfrm>
          <a:prstGeom prst="rect">
            <a:avLst/>
          </a:prstGeom>
        </p:spPr>
      </p:pic>
    </p:spTree>
    <p:extLst>
      <p:ext uri="{BB962C8B-B14F-4D97-AF65-F5344CB8AC3E}">
        <p14:creationId xmlns:p14="http://schemas.microsoft.com/office/powerpoint/2010/main" val="8636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2463D-45CF-CE41-A70C-ADAA00F8FA58}"/>
              </a:ext>
            </a:extLst>
          </p:cNvPr>
          <p:cNvSpPr>
            <a:spLocks noGrp="1"/>
          </p:cNvSpPr>
          <p:nvPr>
            <p:ph type="title"/>
          </p:nvPr>
        </p:nvSpPr>
        <p:spPr>
          <a:xfrm>
            <a:off x="5638800" y="585905"/>
            <a:ext cx="6429139" cy="681355"/>
          </a:xfrm>
        </p:spPr>
        <p:txBody>
          <a:bodyPr/>
          <a:lstStyle/>
          <a:p>
            <a:r>
              <a:rPr lang="en-US" dirty="0" err="1">
                <a:ea typeface="ＭＳ Ｐゴシック" charset="-128"/>
              </a:rPr>
              <a:t>Korrelationen</a:t>
            </a:r>
            <a:r>
              <a:rPr lang="en-US" dirty="0">
                <a:ea typeface="ＭＳ Ｐゴシック" charset="-128"/>
              </a:rPr>
              <a:t> LCP </a:t>
            </a:r>
            <a:r>
              <a:rPr lang="en-US" dirty="0" err="1">
                <a:ea typeface="ＭＳ Ｐゴシック" charset="-128"/>
              </a:rPr>
              <a:t>Dimensionen</a:t>
            </a:r>
            <a:r>
              <a:rPr lang="en-US" dirty="0">
                <a:ea typeface="ＭＳ Ｐゴシック" charset="-128"/>
              </a:rPr>
              <a:t> &amp; </a:t>
            </a:r>
            <a:r>
              <a:rPr lang="en-US" dirty="0" err="1">
                <a:ea typeface="ＭＳ Ｐゴシック" charset="-128"/>
              </a:rPr>
              <a:t>Führungseffektivität</a:t>
            </a:r>
            <a:br>
              <a:rPr lang="en-US" dirty="0">
                <a:ea typeface="ＭＳ Ｐゴシック" charset="-128"/>
              </a:rPr>
            </a:br>
            <a:endParaRPr lang="en-US" dirty="0">
              <a:solidFill>
                <a:schemeClr val="tx1"/>
              </a:solidFill>
            </a:endParaRPr>
          </a:p>
        </p:txBody>
      </p:sp>
      <p:sp>
        <p:nvSpPr>
          <p:cNvPr id="20" name="Slide Number Placeholder 19">
            <a:extLst>
              <a:ext uri="{FF2B5EF4-FFF2-40B4-BE49-F238E27FC236}">
                <a16:creationId xmlns:a16="http://schemas.microsoft.com/office/drawing/2014/main" id="{F1AD8A23-9677-614A-B041-9BCFEE895F03}"/>
              </a:ext>
            </a:extLst>
          </p:cNvPr>
          <p:cNvSpPr>
            <a:spLocks noGrp="1"/>
          </p:cNvSpPr>
          <p:nvPr>
            <p:ph type="sldNum" sz="quarter" idx="11"/>
          </p:nvPr>
        </p:nvSpPr>
        <p:spPr/>
        <p:txBody>
          <a:bodyPr/>
          <a:lstStyle/>
          <a:p>
            <a:fld id="{4E547FC5-224D-4B2B-AB96-D4331BB3CBEC}" type="slidenum">
              <a:rPr lang="en-US" smtClean="0"/>
              <a:pPr/>
              <a:t>33</a:t>
            </a:fld>
            <a:endParaRPr lang="en-US" dirty="0"/>
          </a:p>
        </p:txBody>
      </p:sp>
      <p:sp>
        <p:nvSpPr>
          <p:cNvPr id="18" name="Footer Placeholder 17">
            <a:extLst>
              <a:ext uri="{FF2B5EF4-FFF2-40B4-BE49-F238E27FC236}">
                <a16:creationId xmlns:a16="http://schemas.microsoft.com/office/drawing/2014/main" id="{D93789DA-5893-6145-9205-067BA63FD974}"/>
              </a:ext>
            </a:extLst>
          </p:cNvPr>
          <p:cNvSpPr>
            <a:spLocks noGrp="1"/>
          </p:cNvSpPr>
          <p:nvPr>
            <p:ph type="ftr" sz="quarter" idx="10"/>
          </p:nvPr>
        </p:nvSpPr>
        <p:spPr/>
        <p:txBody>
          <a:bodyPr/>
          <a:lstStyle/>
          <a:p>
            <a:r>
              <a:rPr lang="en-US" dirty="0"/>
              <a:t>© Leadership Circle | All Rights Reserved</a:t>
            </a:r>
          </a:p>
        </p:txBody>
      </p:sp>
      <p:sp>
        <p:nvSpPr>
          <p:cNvPr id="22" name="Text Box 5">
            <a:extLst>
              <a:ext uri="{FF2B5EF4-FFF2-40B4-BE49-F238E27FC236}">
                <a16:creationId xmlns:a16="http://schemas.microsoft.com/office/drawing/2014/main" id="{55539B1F-D0FB-B146-855D-C6D2E16825C9}"/>
              </a:ext>
            </a:extLst>
          </p:cNvPr>
          <p:cNvSpPr txBox="1">
            <a:spLocks noChangeArrowheads="1"/>
          </p:cNvSpPr>
          <p:nvPr/>
        </p:nvSpPr>
        <p:spPr bwMode="auto">
          <a:xfrm>
            <a:off x="7550379" y="1664445"/>
            <a:ext cx="4247173"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en-US" dirty="0">
                <a:latin typeface="Helvetica" pitchFamily="2" charset="0"/>
                <a:cs typeface="Gotham Book" pitchFamily="2" charset="0"/>
              </a:rPr>
              <a:t>Ich bin </a:t>
            </a:r>
            <a:r>
              <a:rPr lang="en-US" dirty="0" err="1">
                <a:latin typeface="Helvetica" pitchFamily="2" charset="0"/>
                <a:cs typeface="Gotham Book" pitchFamily="2" charset="0"/>
              </a:rPr>
              <a:t>mit</a:t>
            </a:r>
            <a:r>
              <a:rPr lang="en-US" dirty="0">
                <a:latin typeface="Helvetica" pitchFamily="2" charset="0"/>
                <a:cs typeface="Gotham Book" pitchFamily="2" charset="0"/>
              </a:rPr>
              <a:t> der </a:t>
            </a:r>
            <a:r>
              <a:rPr lang="en-US" dirty="0" err="1">
                <a:latin typeface="Helvetica" pitchFamily="2" charset="0"/>
                <a:cs typeface="Gotham Book" pitchFamily="2" charset="0"/>
              </a:rPr>
              <a:t>Qualität</a:t>
            </a:r>
            <a:r>
              <a:rPr lang="en-US" dirty="0">
                <a:latin typeface="Helvetica" pitchFamily="2" charset="0"/>
                <a:cs typeface="Gotham Book" pitchFamily="2" charset="0"/>
              </a:rPr>
              <a:t> seiner/</a:t>
            </a:r>
            <a:r>
              <a:rPr lang="en-US" dirty="0" err="1">
                <a:latin typeface="Helvetica" pitchFamily="2" charset="0"/>
                <a:cs typeface="Gotham Book" pitchFamily="2" charset="0"/>
              </a:rPr>
              <a:t>ihrer</a:t>
            </a:r>
            <a:r>
              <a:rPr lang="en-US" dirty="0">
                <a:latin typeface="Helvetica" pitchFamily="2" charset="0"/>
                <a:cs typeface="Gotham Book" pitchFamily="2" charset="0"/>
              </a:rPr>
              <a:t> </a:t>
            </a:r>
            <a:r>
              <a:rPr lang="en-US" dirty="0" err="1">
                <a:latin typeface="Helvetica" pitchFamily="2" charset="0"/>
                <a:cs typeface="Gotham Book" pitchFamily="2" charset="0"/>
              </a:rPr>
              <a:t>Führung</a:t>
            </a:r>
            <a:r>
              <a:rPr lang="en-US" dirty="0">
                <a:latin typeface="Helvetica" pitchFamily="2" charset="0"/>
                <a:cs typeface="Gotham Book" pitchFamily="2" charset="0"/>
              </a:rPr>
              <a:t> </a:t>
            </a:r>
            <a:r>
              <a:rPr lang="en-US" dirty="0" err="1">
                <a:latin typeface="Helvetica" pitchFamily="2" charset="0"/>
                <a:cs typeface="Gotham Book" pitchFamily="2" charset="0"/>
              </a:rPr>
              <a:t>zufrieden</a:t>
            </a:r>
            <a:r>
              <a:rPr lang="en-US" dirty="0">
                <a:latin typeface="Helvetica" pitchFamily="2" charset="0"/>
                <a:cs typeface="Gotham Book" pitchFamily="2" charset="0"/>
              </a:rPr>
              <a:t>.</a:t>
            </a:r>
          </a:p>
        </p:txBody>
      </p:sp>
      <p:sp>
        <p:nvSpPr>
          <p:cNvPr id="23" name="Text Box 8">
            <a:extLst>
              <a:ext uri="{FF2B5EF4-FFF2-40B4-BE49-F238E27FC236}">
                <a16:creationId xmlns:a16="http://schemas.microsoft.com/office/drawing/2014/main" id="{57FA74BC-4DCF-5745-83A5-9882EFC7FF80}"/>
              </a:ext>
            </a:extLst>
          </p:cNvPr>
          <p:cNvSpPr txBox="1">
            <a:spLocks noChangeArrowheads="1"/>
          </p:cNvSpPr>
          <p:nvPr/>
        </p:nvSpPr>
        <p:spPr bwMode="auto">
          <a:xfrm>
            <a:off x="7550379" y="2540239"/>
            <a:ext cx="4247173"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dirty="0">
                <a:solidFill>
                  <a:srgbClr val="333333"/>
                </a:solidFill>
                <a:latin typeface="Helvetica" pitchFamily="2" charset="0"/>
                <a:cs typeface="Arial" pitchFamily="34" charset="0"/>
              </a:rPr>
              <a:t>Er/Sie ist die Art von Führungskraft, die sich andere zum Vorbild nehmen sollten.</a:t>
            </a:r>
            <a:endParaRPr lang="en-US" dirty="0">
              <a:solidFill>
                <a:srgbClr val="333333"/>
              </a:solidFill>
              <a:latin typeface="Helvetica" pitchFamily="2" charset="0"/>
              <a:cs typeface="Arial" pitchFamily="34" charset="0"/>
            </a:endParaRPr>
          </a:p>
        </p:txBody>
      </p:sp>
      <p:sp>
        <p:nvSpPr>
          <p:cNvPr id="24" name="Text Box 11">
            <a:extLst>
              <a:ext uri="{FF2B5EF4-FFF2-40B4-BE49-F238E27FC236}">
                <a16:creationId xmlns:a16="http://schemas.microsoft.com/office/drawing/2014/main" id="{A1EF04BD-8684-5A44-936F-98502F3A4A66}"/>
              </a:ext>
            </a:extLst>
          </p:cNvPr>
          <p:cNvSpPr txBox="1">
            <a:spLocks noChangeArrowheads="1"/>
          </p:cNvSpPr>
          <p:nvPr/>
        </p:nvSpPr>
        <p:spPr bwMode="auto">
          <a:xfrm>
            <a:off x="7550379" y="4315666"/>
            <a:ext cx="4517560"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dirty="0">
                <a:solidFill>
                  <a:srgbClr val="333333"/>
                </a:solidFill>
                <a:latin typeface="Helvetica" pitchFamily="2" charset="0"/>
                <a:cs typeface="Arial" pitchFamily="34" charset="0"/>
              </a:rPr>
              <a:t>Seine/Ihre Führung verhilft dieser Organisation zum Erfolg.</a:t>
            </a:r>
            <a:endParaRPr lang="en-US" dirty="0">
              <a:solidFill>
                <a:srgbClr val="333333"/>
              </a:solidFill>
              <a:latin typeface="Helvetica" pitchFamily="2" charset="0"/>
              <a:cs typeface="Arial" pitchFamily="34" charset="0"/>
            </a:endParaRPr>
          </a:p>
        </p:txBody>
      </p:sp>
      <p:sp>
        <p:nvSpPr>
          <p:cNvPr id="25" name="Text Box 17">
            <a:extLst>
              <a:ext uri="{FF2B5EF4-FFF2-40B4-BE49-F238E27FC236}">
                <a16:creationId xmlns:a16="http://schemas.microsoft.com/office/drawing/2014/main" id="{8800AD5E-75A2-FB4B-892A-05233C8FBB99}"/>
              </a:ext>
            </a:extLst>
          </p:cNvPr>
          <p:cNvSpPr txBox="1">
            <a:spLocks noChangeArrowheads="1"/>
          </p:cNvSpPr>
          <p:nvPr/>
        </p:nvSpPr>
        <p:spPr bwMode="auto">
          <a:xfrm>
            <a:off x="7550379" y="3416034"/>
            <a:ext cx="4247173"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dirty="0">
                <a:solidFill>
                  <a:srgbClr val="333333"/>
                </a:solidFill>
                <a:latin typeface="Helvetica" pitchFamily="2" charset="0"/>
                <a:cs typeface="Arial" pitchFamily="34" charset="0"/>
              </a:rPr>
              <a:t>Er/Sie ist ein gutes Beispiel für eine ideale Führungskraft.</a:t>
            </a:r>
            <a:endParaRPr lang="en-US" dirty="0">
              <a:solidFill>
                <a:srgbClr val="333333"/>
              </a:solidFill>
              <a:latin typeface="Helvetica" pitchFamily="2" charset="0"/>
              <a:cs typeface="Arial" pitchFamily="34" charset="0"/>
            </a:endParaRPr>
          </a:p>
        </p:txBody>
      </p:sp>
      <p:sp>
        <p:nvSpPr>
          <p:cNvPr id="26" name="Text Box 29">
            <a:extLst>
              <a:ext uri="{FF2B5EF4-FFF2-40B4-BE49-F238E27FC236}">
                <a16:creationId xmlns:a16="http://schemas.microsoft.com/office/drawing/2014/main" id="{84968497-C5C5-3A44-A8E5-5F8C4D3FD22C}"/>
              </a:ext>
            </a:extLst>
          </p:cNvPr>
          <p:cNvSpPr txBox="1">
            <a:spLocks noChangeArrowheads="1"/>
          </p:cNvSpPr>
          <p:nvPr/>
        </p:nvSpPr>
        <p:spPr bwMode="auto">
          <a:xfrm>
            <a:off x="7550379" y="5194830"/>
            <a:ext cx="4075108" cy="580621"/>
          </a:xfrm>
          <a:prstGeom prst="rect">
            <a:avLst/>
          </a:prstGeom>
          <a:noFill/>
          <a:ln w="9525" algn="ctr">
            <a:noFill/>
            <a:miter lim="800000"/>
            <a:headEnd/>
            <a:tailEnd/>
          </a:ln>
          <a:effectLst/>
        </p:spPr>
        <p:txBody>
          <a:bodyPr wrap="square" lIns="53795" tIns="26899" rIns="53795" bIns="26899" anchor="ctr">
            <a:spAutoFit/>
          </a:bodyPr>
          <a:lstStyle/>
          <a:p>
            <a:pPr eaLnBrk="0" hangingPunct="0">
              <a:lnSpc>
                <a:spcPct val="95000"/>
              </a:lnSpc>
              <a:buClr>
                <a:schemeClr val="folHlink"/>
              </a:buClr>
              <a:buSzPct val="70000"/>
              <a:defRPr/>
            </a:pPr>
            <a:r>
              <a:rPr lang="de-DE" dirty="0">
                <a:solidFill>
                  <a:srgbClr val="333333"/>
                </a:solidFill>
                <a:latin typeface="Helvetica" pitchFamily="2" charset="0"/>
                <a:cs typeface="Arial" pitchFamily="34" charset="0"/>
              </a:rPr>
              <a:t>Insgesamt ist seine/ihre Führung sehr effektiv.</a:t>
            </a:r>
            <a:endParaRPr lang="en-US" dirty="0">
              <a:solidFill>
                <a:srgbClr val="333333"/>
              </a:solidFill>
              <a:latin typeface="Helvetica" pitchFamily="2" charset="0"/>
              <a:cs typeface="Arial" pitchFamily="34" charset="0"/>
            </a:endParaRPr>
          </a:p>
        </p:txBody>
      </p:sp>
      <p:pic>
        <p:nvPicPr>
          <p:cNvPr id="8" name="Imagen 7" descr="Gráfico, Gráfico radial&#10;&#10;Descripción generada automáticamente">
            <a:extLst>
              <a:ext uri="{FF2B5EF4-FFF2-40B4-BE49-F238E27FC236}">
                <a16:creationId xmlns:a16="http://schemas.microsoft.com/office/drawing/2014/main" id="{F7C29248-E4C7-4046-B9D0-ED355A449A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6513" y="585905"/>
            <a:ext cx="5666112" cy="5701581"/>
          </a:xfrm>
          <a:prstGeom prst="rect">
            <a:avLst/>
          </a:prstGeom>
        </p:spPr>
      </p:pic>
      <p:pic>
        <p:nvPicPr>
          <p:cNvPr id="3" name="Graphic 3">
            <a:extLst>
              <a:ext uri="{FF2B5EF4-FFF2-40B4-BE49-F238E27FC236}">
                <a16:creationId xmlns:a16="http://schemas.microsoft.com/office/drawing/2014/main" id="{E2DB821B-845C-8778-3B76-F7A889F88A5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92753" y="1664445"/>
            <a:ext cx="468099" cy="510653"/>
          </a:xfrm>
          <a:prstGeom prst="rect">
            <a:avLst/>
          </a:prstGeom>
        </p:spPr>
      </p:pic>
      <p:pic>
        <p:nvPicPr>
          <p:cNvPr id="4" name="Graphic 3">
            <a:extLst>
              <a:ext uri="{FF2B5EF4-FFF2-40B4-BE49-F238E27FC236}">
                <a16:creationId xmlns:a16="http://schemas.microsoft.com/office/drawing/2014/main" id="{D0F2DC01-622A-9271-A8CF-23EDD1831C3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06281" y="2522849"/>
            <a:ext cx="468099" cy="510653"/>
          </a:xfrm>
          <a:prstGeom prst="rect">
            <a:avLst/>
          </a:prstGeom>
        </p:spPr>
      </p:pic>
      <p:pic>
        <p:nvPicPr>
          <p:cNvPr id="5" name="Graphic 3">
            <a:extLst>
              <a:ext uri="{FF2B5EF4-FFF2-40B4-BE49-F238E27FC236}">
                <a16:creationId xmlns:a16="http://schemas.microsoft.com/office/drawing/2014/main" id="{9C96882D-D3E3-F621-3BDF-B49B75A497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792753" y="3353075"/>
            <a:ext cx="468099" cy="510653"/>
          </a:xfrm>
          <a:prstGeom prst="rect">
            <a:avLst/>
          </a:prstGeom>
        </p:spPr>
      </p:pic>
      <p:pic>
        <p:nvPicPr>
          <p:cNvPr id="6" name="Graphic 3">
            <a:extLst>
              <a:ext uri="{FF2B5EF4-FFF2-40B4-BE49-F238E27FC236}">
                <a16:creationId xmlns:a16="http://schemas.microsoft.com/office/drawing/2014/main" id="{B704AEBA-70A4-BD0C-E042-947165D5D9E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06281" y="4201740"/>
            <a:ext cx="468099" cy="510653"/>
          </a:xfrm>
          <a:prstGeom prst="rect">
            <a:avLst/>
          </a:prstGeom>
        </p:spPr>
      </p:pic>
      <p:pic>
        <p:nvPicPr>
          <p:cNvPr id="7" name="Graphic 3">
            <a:extLst>
              <a:ext uri="{FF2B5EF4-FFF2-40B4-BE49-F238E27FC236}">
                <a16:creationId xmlns:a16="http://schemas.microsoft.com/office/drawing/2014/main" id="{510B4647-CB75-9523-7DB5-84ECB4E7B5E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806281" y="5060144"/>
            <a:ext cx="468099" cy="510653"/>
          </a:xfrm>
          <a:prstGeom prst="rect">
            <a:avLst/>
          </a:prstGeom>
        </p:spPr>
      </p:pic>
    </p:spTree>
    <p:extLst>
      <p:ext uri="{BB962C8B-B14F-4D97-AF65-F5344CB8AC3E}">
        <p14:creationId xmlns:p14="http://schemas.microsoft.com/office/powerpoint/2010/main" val="165550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Tabla&#10;&#10;Descripción generada automáticamente">
            <a:extLst>
              <a:ext uri="{FF2B5EF4-FFF2-40B4-BE49-F238E27FC236}">
                <a16:creationId xmlns:a16="http://schemas.microsoft.com/office/drawing/2014/main" id="{4BF50C4C-666C-4B3F-AC15-5FDF5D1F2867}"/>
              </a:ext>
            </a:extLst>
          </p:cNvPr>
          <p:cNvPicPr>
            <a:picLocks noChangeAspect="1"/>
          </p:cNvPicPr>
          <p:nvPr/>
        </p:nvPicPr>
        <p:blipFill rotWithShape="1">
          <a:blip r:embed="rId2">
            <a:extLst>
              <a:ext uri="{28A0092B-C50C-407E-A947-70E740481C1C}">
                <a14:useLocalDpi xmlns:a14="http://schemas.microsoft.com/office/drawing/2010/main"/>
              </a:ext>
            </a:extLst>
          </a:blip>
          <a:srcRect t="14865"/>
          <a:stretch/>
        </p:blipFill>
        <p:spPr>
          <a:xfrm>
            <a:off x="533057" y="76200"/>
            <a:ext cx="10241875" cy="6781800"/>
          </a:xfrm>
          <a:prstGeom prst="rect">
            <a:avLst/>
          </a:prstGeom>
        </p:spPr>
      </p:pic>
      <p:sp>
        <p:nvSpPr>
          <p:cNvPr id="8" name="Rectángulo 7">
            <a:extLst>
              <a:ext uri="{FF2B5EF4-FFF2-40B4-BE49-F238E27FC236}">
                <a16:creationId xmlns:a16="http://schemas.microsoft.com/office/drawing/2014/main" id="{CD1447EA-972C-9561-16D9-65C2A7ED4268}"/>
              </a:ext>
            </a:extLst>
          </p:cNvPr>
          <p:cNvSpPr/>
          <p:nvPr/>
        </p:nvSpPr>
        <p:spPr>
          <a:xfrm>
            <a:off x="5756374" y="4634426"/>
            <a:ext cx="4779818" cy="19673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5800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CAA58-EC8A-BD42-A100-E1CAAEE4BC8E}"/>
              </a:ext>
            </a:extLst>
          </p:cNvPr>
          <p:cNvSpPr>
            <a:spLocks noGrp="1"/>
          </p:cNvSpPr>
          <p:nvPr>
            <p:ph type="title"/>
          </p:nvPr>
        </p:nvSpPr>
        <p:spPr>
          <a:xfrm>
            <a:off x="609600" y="345351"/>
            <a:ext cx="10972800" cy="681355"/>
          </a:xfrm>
        </p:spPr>
        <p:txBody>
          <a:bodyPr/>
          <a:lstStyle/>
          <a:p>
            <a:pPr algn="ctr"/>
            <a:r>
              <a:rPr lang="en-US" dirty="0">
                <a:solidFill>
                  <a:schemeClr val="tx1"/>
                </a:solidFill>
              </a:rPr>
              <a:t>Business Performance Index</a:t>
            </a:r>
          </a:p>
        </p:txBody>
      </p:sp>
      <p:sp>
        <p:nvSpPr>
          <p:cNvPr id="23" name="Slide Number Placeholder 22">
            <a:extLst>
              <a:ext uri="{FF2B5EF4-FFF2-40B4-BE49-F238E27FC236}">
                <a16:creationId xmlns:a16="http://schemas.microsoft.com/office/drawing/2014/main" id="{656B8276-5C0C-AD4A-9793-028EC422C401}"/>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endParaRPr>
          </a:p>
        </p:txBody>
      </p:sp>
      <p:sp>
        <p:nvSpPr>
          <p:cNvPr id="22" name="Footer Placeholder 21">
            <a:extLst>
              <a:ext uri="{FF2B5EF4-FFF2-40B4-BE49-F238E27FC236}">
                <a16:creationId xmlns:a16="http://schemas.microsoft.com/office/drawing/2014/main" id="{82785A73-D9E3-C04C-8DA8-1DD1E8B9B6A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rPr>
              <a:t>© Leadership Circle | All Rights Reserved</a:t>
            </a:r>
          </a:p>
        </p:txBody>
      </p:sp>
      <p:sp>
        <p:nvSpPr>
          <p:cNvPr id="3" name="Content Placeholder 2">
            <a:extLst>
              <a:ext uri="{FF2B5EF4-FFF2-40B4-BE49-F238E27FC236}">
                <a16:creationId xmlns:a16="http://schemas.microsoft.com/office/drawing/2014/main" id="{F23ABB79-C1BF-DB48-AE3A-26FE145F5127}"/>
              </a:ext>
            </a:extLst>
          </p:cNvPr>
          <p:cNvSpPr txBox="1">
            <a:spLocks/>
          </p:cNvSpPr>
          <p:nvPr/>
        </p:nvSpPr>
        <p:spPr>
          <a:xfrm>
            <a:off x="1916450" y="1087982"/>
            <a:ext cx="8359100" cy="378570"/>
          </a:xfrm>
          <a:prstGeom prst="rect">
            <a:avLst/>
          </a:prstGeom>
        </p:spPr>
        <p:txBody>
          <a:bodyPr lIns="45363" tIns="22682" rIns="45363" bIns="22682"/>
          <a:lstStyle>
            <a:lvl1pPr marL="382059" indent="-382059" algn="l" defTabSz="1018824" rtl="0" eaLnBrk="1" latinLnBrk="0" hangingPunct="1">
              <a:spcBef>
                <a:spcPct val="20000"/>
              </a:spcBef>
              <a:buFont typeface="Arial" panose="020B0604020202020204" pitchFamily="34" charset="0"/>
              <a:buChar char="•"/>
              <a:defRPr sz="3600" kern="1200">
                <a:solidFill>
                  <a:schemeClr val="tx1">
                    <a:lumMod val="50000"/>
                  </a:schemeClr>
                </a:solidFill>
                <a:latin typeface="Corbel" panose="020B0503020204020204" pitchFamily="34" charset="0"/>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lumMod val="50000"/>
                  </a:schemeClr>
                </a:solidFill>
                <a:latin typeface="Corbel" panose="020B0503020204020204" pitchFamily="34" charset="0"/>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lumMod val="50000"/>
                  </a:schemeClr>
                </a:solidFill>
                <a:latin typeface="Corbel" panose="020B0503020204020204" pitchFamily="34" charset="0"/>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lumMod val="50000"/>
                  </a:schemeClr>
                </a:solidFill>
                <a:latin typeface="Corbel" panose="020B0503020204020204" pitchFamily="34" charset="0"/>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lumMod val="50000"/>
                  </a:schemeClr>
                </a:solidFill>
                <a:latin typeface="Corbel" panose="020B0503020204020204" pitchFamily="34" charset="0"/>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marR="0" lvl="0" indent="0" algn="ctr" defTabSz="1018824"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1800" b="0" i="0" u="none" strike="noStrike" kern="1200" cap="none" spc="0" normalizeH="0" baseline="0" noProof="0">
                <a:ln>
                  <a:noFill/>
                </a:ln>
                <a:solidFill>
                  <a:srgbClr val="414041"/>
                </a:solidFill>
                <a:effectLst/>
                <a:uLnTx/>
                <a:uFillTx/>
                <a:latin typeface="Helvetica" pitchFamily="2" charset="0"/>
                <a:ea typeface="Helvetica" charset="0"/>
                <a:cs typeface="Gotham Book" pitchFamily="2" charset="0"/>
              </a:rPr>
              <a:t>Studie auf Basis von 486 Organisationen und Organisationseinheiten.</a:t>
            </a:r>
          </a:p>
          <a:p>
            <a:pPr marL="0" marR="0" lvl="0" indent="0" algn="ctr" defTabSz="1018824"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de-DE" sz="1800" b="0" i="0" u="none" strike="noStrike" kern="1200" cap="none" spc="0" normalizeH="0" baseline="0" noProof="0">
                <a:ln>
                  <a:noFill/>
                </a:ln>
                <a:solidFill>
                  <a:srgbClr val="414041"/>
                </a:solidFill>
                <a:effectLst/>
                <a:uLnTx/>
                <a:uFillTx/>
                <a:latin typeface="Helvetica" pitchFamily="2" charset="0"/>
                <a:ea typeface="Helvetica" charset="0"/>
                <a:cs typeface="Gotham Book" pitchFamily="2" charset="0"/>
              </a:rPr>
              <a:t>Für die Evaluation der Business Performance wurden sechs Kategorien herangezogen:</a:t>
            </a:r>
          </a:p>
        </p:txBody>
      </p:sp>
      <p:sp>
        <p:nvSpPr>
          <p:cNvPr id="5" name="TextBox 4">
            <a:extLst>
              <a:ext uri="{FF2B5EF4-FFF2-40B4-BE49-F238E27FC236}">
                <a16:creationId xmlns:a16="http://schemas.microsoft.com/office/drawing/2014/main" id="{983035C0-E953-8848-A353-5C7718F14D7F}"/>
              </a:ext>
            </a:extLst>
          </p:cNvPr>
          <p:cNvSpPr txBox="1"/>
          <p:nvPr/>
        </p:nvSpPr>
        <p:spPr>
          <a:xfrm>
            <a:off x="3498844" y="3138175"/>
            <a:ext cx="145450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14041"/>
                </a:solidFill>
                <a:effectLst/>
                <a:uLnTx/>
                <a:uFillTx/>
                <a:latin typeface="Helvetica" charset="0"/>
                <a:ea typeface="Helvetica" charset="0"/>
                <a:cs typeface="Helvetica" charset="0"/>
              </a:rPr>
              <a:t>Umsatz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14041"/>
                </a:solidFill>
                <a:effectLst/>
                <a:uLnTx/>
                <a:uFillTx/>
                <a:latin typeface="Helvetica" charset="0"/>
                <a:ea typeface="Helvetica" charset="0"/>
                <a:cs typeface="Helvetica" charset="0"/>
              </a:rPr>
              <a:t>Ertrag</a:t>
            </a:r>
          </a:p>
        </p:txBody>
      </p:sp>
      <p:pic>
        <p:nvPicPr>
          <p:cNvPr id="6" name="Picture 5">
            <a:extLst>
              <a:ext uri="{FF2B5EF4-FFF2-40B4-BE49-F238E27FC236}">
                <a16:creationId xmlns:a16="http://schemas.microsoft.com/office/drawing/2014/main" id="{ABDC35B6-F363-EB43-AA42-4AEEDD200267}"/>
              </a:ext>
            </a:extLst>
          </p:cNvPr>
          <p:cNvPicPr>
            <a:picLocks noChangeAspect="1"/>
          </p:cNvPicPr>
          <p:nvPr/>
        </p:nvPicPr>
        <p:blipFill>
          <a:blip r:embed="rId3">
            <a:biLevel thresh="50000"/>
          </a:blip>
          <a:stretch>
            <a:fillRect/>
          </a:stretch>
        </p:blipFill>
        <p:spPr>
          <a:xfrm>
            <a:off x="3760067" y="2136779"/>
            <a:ext cx="932062" cy="932062"/>
          </a:xfrm>
          <a:prstGeom prst="rect">
            <a:avLst/>
          </a:prstGeom>
        </p:spPr>
      </p:pic>
      <p:sp>
        <p:nvSpPr>
          <p:cNvPr id="8" name="TextBox 7">
            <a:extLst>
              <a:ext uri="{FF2B5EF4-FFF2-40B4-BE49-F238E27FC236}">
                <a16:creationId xmlns:a16="http://schemas.microsoft.com/office/drawing/2014/main" id="{D4A9813D-A92E-9F4F-B11F-C666EE777C37}"/>
              </a:ext>
            </a:extLst>
          </p:cNvPr>
          <p:cNvSpPr txBox="1"/>
          <p:nvPr/>
        </p:nvSpPr>
        <p:spPr>
          <a:xfrm>
            <a:off x="5492618" y="3111896"/>
            <a:ext cx="121208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414041"/>
                </a:solidFill>
                <a:effectLst/>
                <a:uLnTx/>
                <a:uFillTx/>
                <a:latin typeface="Helvetica" pitchFamily="2" charset="0"/>
                <a:ea typeface="Helvetica" charset="0"/>
                <a:cs typeface="Gotham Book" pitchFamily="2" charset="0"/>
              </a:rPr>
              <a:t>Markt Anteil</a:t>
            </a:r>
          </a:p>
        </p:txBody>
      </p:sp>
      <p:pic>
        <p:nvPicPr>
          <p:cNvPr id="9" name="Picture 8">
            <a:extLst>
              <a:ext uri="{FF2B5EF4-FFF2-40B4-BE49-F238E27FC236}">
                <a16:creationId xmlns:a16="http://schemas.microsoft.com/office/drawing/2014/main" id="{40AE4BE3-3F61-F34F-9E34-D0DAB297CDE9}"/>
              </a:ext>
            </a:extLst>
          </p:cNvPr>
          <p:cNvPicPr>
            <a:picLocks noChangeAspect="1"/>
          </p:cNvPicPr>
          <p:nvPr/>
        </p:nvPicPr>
        <p:blipFill>
          <a:blip r:embed="rId4">
            <a:biLevel thresh="50000"/>
          </a:blip>
          <a:stretch>
            <a:fillRect/>
          </a:stretch>
        </p:blipFill>
        <p:spPr>
          <a:xfrm>
            <a:off x="5632632" y="2143902"/>
            <a:ext cx="932062" cy="891536"/>
          </a:xfrm>
          <a:prstGeom prst="rect">
            <a:avLst/>
          </a:prstGeom>
        </p:spPr>
      </p:pic>
      <p:sp>
        <p:nvSpPr>
          <p:cNvPr id="11" name="TextBox 10">
            <a:extLst>
              <a:ext uri="{FF2B5EF4-FFF2-40B4-BE49-F238E27FC236}">
                <a16:creationId xmlns:a16="http://schemas.microsoft.com/office/drawing/2014/main" id="{BE2F7E33-4DF4-5549-88C2-10485A33F21B}"/>
              </a:ext>
            </a:extLst>
          </p:cNvPr>
          <p:cNvSpPr txBox="1"/>
          <p:nvPr/>
        </p:nvSpPr>
        <p:spPr>
          <a:xfrm>
            <a:off x="7210881" y="3127004"/>
            <a:ext cx="16267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414041"/>
                </a:solidFill>
                <a:effectLst/>
                <a:uLnTx/>
                <a:uFillTx/>
                <a:latin typeface="Helvetica" pitchFamily="2" charset="0"/>
                <a:ea typeface="Helvetica" charset="0"/>
                <a:cs typeface="Gotham Book" pitchFamily="2" charset="0"/>
              </a:rPr>
              <a:t>Rentabilität / ROA</a:t>
            </a:r>
          </a:p>
        </p:txBody>
      </p:sp>
      <p:pic>
        <p:nvPicPr>
          <p:cNvPr id="12" name="Picture 11">
            <a:extLst>
              <a:ext uri="{FF2B5EF4-FFF2-40B4-BE49-F238E27FC236}">
                <a16:creationId xmlns:a16="http://schemas.microsoft.com/office/drawing/2014/main" id="{2B44169A-BDB6-3240-B39C-91E2539C7EC5}"/>
              </a:ext>
            </a:extLst>
          </p:cNvPr>
          <p:cNvPicPr>
            <a:picLocks noChangeAspect="1"/>
          </p:cNvPicPr>
          <p:nvPr/>
        </p:nvPicPr>
        <p:blipFill>
          <a:blip r:embed="rId5">
            <a:biLevel thresh="50000"/>
          </a:blip>
          <a:stretch>
            <a:fillRect/>
          </a:stretch>
        </p:blipFill>
        <p:spPr>
          <a:xfrm>
            <a:off x="7485281" y="2212451"/>
            <a:ext cx="1077952" cy="826698"/>
          </a:xfrm>
          <a:prstGeom prst="rect">
            <a:avLst/>
          </a:prstGeom>
        </p:spPr>
      </p:pic>
      <p:sp>
        <p:nvSpPr>
          <p:cNvPr id="14" name="TextBox 13">
            <a:extLst>
              <a:ext uri="{FF2B5EF4-FFF2-40B4-BE49-F238E27FC236}">
                <a16:creationId xmlns:a16="http://schemas.microsoft.com/office/drawing/2014/main" id="{7BAB75FB-2838-7244-8871-4377B80DA95D}"/>
              </a:ext>
            </a:extLst>
          </p:cNvPr>
          <p:cNvSpPr txBox="1"/>
          <p:nvPr/>
        </p:nvSpPr>
        <p:spPr>
          <a:xfrm>
            <a:off x="5135184" y="4994142"/>
            <a:ext cx="192695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14041"/>
                </a:solidFill>
                <a:effectLst/>
                <a:uLnTx/>
                <a:uFillTx/>
                <a:latin typeface="Helvetica" pitchFamily="2" charset="0"/>
                <a:ea typeface="Helvetica" charset="0"/>
                <a:cs typeface="Gotham Book" pitchFamily="2" charset="0"/>
              </a:rPr>
              <a:t>Neue Produkt Entwicklung</a:t>
            </a:r>
          </a:p>
        </p:txBody>
      </p:sp>
      <p:pic>
        <p:nvPicPr>
          <p:cNvPr id="15" name="Picture 14">
            <a:extLst>
              <a:ext uri="{FF2B5EF4-FFF2-40B4-BE49-F238E27FC236}">
                <a16:creationId xmlns:a16="http://schemas.microsoft.com/office/drawing/2014/main" id="{0D45E9DD-0F2D-EC48-827E-DDEFA7136571}"/>
              </a:ext>
            </a:extLst>
          </p:cNvPr>
          <p:cNvPicPr>
            <a:picLocks noChangeAspect="1"/>
          </p:cNvPicPr>
          <p:nvPr/>
        </p:nvPicPr>
        <p:blipFill>
          <a:blip r:embed="rId6">
            <a:biLevel thresh="50000"/>
          </a:blip>
          <a:stretch>
            <a:fillRect/>
          </a:stretch>
        </p:blipFill>
        <p:spPr>
          <a:xfrm>
            <a:off x="5636683" y="3969934"/>
            <a:ext cx="923958" cy="907750"/>
          </a:xfrm>
          <a:prstGeom prst="rect">
            <a:avLst/>
          </a:prstGeom>
        </p:spPr>
      </p:pic>
      <p:sp>
        <p:nvSpPr>
          <p:cNvPr id="17" name="TextBox 16">
            <a:extLst>
              <a:ext uri="{FF2B5EF4-FFF2-40B4-BE49-F238E27FC236}">
                <a16:creationId xmlns:a16="http://schemas.microsoft.com/office/drawing/2014/main" id="{B08FA777-73CB-8140-8004-AA3590EB8870}"/>
              </a:ext>
            </a:extLst>
          </p:cNvPr>
          <p:cNvSpPr txBox="1"/>
          <p:nvPr/>
        </p:nvSpPr>
        <p:spPr>
          <a:xfrm>
            <a:off x="7089859" y="4994138"/>
            <a:ext cx="18687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14041"/>
                </a:solidFill>
                <a:effectLst/>
                <a:uLnTx/>
                <a:uFillTx/>
                <a:latin typeface="Helvetica" charset="0"/>
                <a:ea typeface="Helvetica" charset="0"/>
                <a:cs typeface="Helvetica" charset="0"/>
              </a:rPr>
              <a:t>Leistung insgesamt</a:t>
            </a:r>
          </a:p>
        </p:txBody>
      </p:sp>
      <p:pic>
        <p:nvPicPr>
          <p:cNvPr id="18" name="Picture 17">
            <a:extLst>
              <a:ext uri="{FF2B5EF4-FFF2-40B4-BE49-F238E27FC236}">
                <a16:creationId xmlns:a16="http://schemas.microsoft.com/office/drawing/2014/main" id="{E6E43BAA-B89C-0D40-99CC-94BEF8C8F243}"/>
              </a:ext>
            </a:extLst>
          </p:cNvPr>
          <p:cNvPicPr>
            <a:picLocks noChangeAspect="1"/>
          </p:cNvPicPr>
          <p:nvPr/>
        </p:nvPicPr>
        <p:blipFill>
          <a:blip r:embed="rId7">
            <a:biLevel thresh="50000"/>
          </a:blip>
          <a:stretch>
            <a:fillRect/>
          </a:stretch>
        </p:blipFill>
        <p:spPr>
          <a:xfrm>
            <a:off x="7602800" y="3949894"/>
            <a:ext cx="842910" cy="932060"/>
          </a:xfrm>
          <a:prstGeom prst="rect">
            <a:avLst/>
          </a:prstGeom>
        </p:spPr>
      </p:pic>
      <p:sp>
        <p:nvSpPr>
          <p:cNvPr id="20" name="TextBox 19">
            <a:extLst>
              <a:ext uri="{FF2B5EF4-FFF2-40B4-BE49-F238E27FC236}">
                <a16:creationId xmlns:a16="http://schemas.microsoft.com/office/drawing/2014/main" id="{1CFB2E07-B8EF-ED42-ADD6-C3B950203AD9}"/>
              </a:ext>
            </a:extLst>
          </p:cNvPr>
          <p:cNvSpPr txBox="1"/>
          <p:nvPr/>
        </p:nvSpPr>
        <p:spPr>
          <a:xfrm>
            <a:off x="3305773" y="4994141"/>
            <a:ext cx="18687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414041"/>
                </a:solidFill>
                <a:effectLst/>
                <a:uLnTx/>
                <a:uFillTx/>
                <a:latin typeface="Helvetica" charset="0"/>
                <a:ea typeface="Helvetica" charset="0"/>
                <a:cs typeface="Helvetica" charset="0"/>
              </a:rPr>
              <a:t>Produkt- &amp; Servicequalität</a:t>
            </a:r>
          </a:p>
        </p:txBody>
      </p:sp>
      <p:pic>
        <p:nvPicPr>
          <p:cNvPr id="21" name="Picture 20">
            <a:extLst>
              <a:ext uri="{FF2B5EF4-FFF2-40B4-BE49-F238E27FC236}">
                <a16:creationId xmlns:a16="http://schemas.microsoft.com/office/drawing/2014/main" id="{DC48A7A3-DC58-5247-91F9-092782058D00}"/>
              </a:ext>
            </a:extLst>
          </p:cNvPr>
          <p:cNvPicPr>
            <a:picLocks noChangeAspect="1"/>
          </p:cNvPicPr>
          <p:nvPr/>
        </p:nvPicPr>
        <p:blipFill>
          <a:blip r:embed="rId8">
            <a:biLevel thresh="50000"/>
          </a:blip>
          <a:stretch>
            <a:fillRect/>
          </a:stretch>
        </p:blipFill>
        <p:spPr>
          <a:xfrm>
            <a:off x="3806886" y="3973918"/>
            <a:ext cx="838422" cy="902916"/>
          </a:xfrm>
          <a:prstGeom prst="rect">
            <a:avLst/>
          </a:prstGeom>
        </p:spPr>
      </p:pic>
    </p:spTree>
    <p:extLst>
      <p:ext uri="{BB962C8B-B14F-4D97-AF65-F5344CB8AC3E}">
        <p14:creationId xmlns:p14="http://schemas.microsoft.com/office/powerpoint/2010/main" val="269125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A7C8A-7B1F-BE4C-B058-3307790DC3F6}"/>
              </a:ext>
            </a:extLst>
          </p:cNvPr>
          <p:cNvSpPr>
            <a:spLocks noGrp="1"/>
          </p:cNvSpPr>
          <p:nvPr>
            <p:ph type="title"/>
          </p:nvPr>
        </p:nvSpPr>
        <p:spPr/>
        <p:txBody>
          <a:bodyPr/>
          <a:lstStyle/>
          <a:p>
            <a:r>
              <a:rPr lang="en-US" dirty="0" err="1">
                <a:ea typeface="ＭＳ Ｐゴシック" charset="-128"/>
              </a:rPr>
              <a:t>Führungseffektivität</a:t>
            </a:r>
            <a:r>
              <a:rPr lang="en-US" dirty="0">
                <a:ea typeface="ＭＳ Ｐゴシック" charset="-128"/>
              </a:rPr>
              <a:t> &amp; Business Performance</a:t>
            </a:r>
            <a:endParaRPr lang="en-US" dirty="0"/>
          </a:p>
        </p:txBody>
      </p:sp>
      <p:sp>
        <p:nvSpPr>
          <p:cNvPr id="6" name="Slide Number Placeholder 5">
            <a:extLst>
              <a:ext uri="{FF2B5EF4-FFF2-40B4-BE49-F238E27FC236}">
                <a16:creationId xmlns:a16="http://schemas.microsoft.com/office/drawing/2014/main" id="{F1E05DB2-2BA5-FB42-A03E-E732AB107948}"/>
              </a:ext>
            </a:extLst>
          </p:cNvPr>
          <p:cNvSpPr>
            <a:spLocks noGrp="1"/>
          </p:cNvSpPr>
          <p:nvPr>
            <p:ph type="sldNum" sz="quarter" idx="11"/>
          </p:nvPr>
        </p:nvSpPr>
        <p:spPr/>
        <p:txBody>
          <a:bodyPr/>
          <a:lstStyle/>
          <a:p>
            <a:fld id="{4E547FC5-224D-4B2B-AB96-D4331BB3CBEC}" type="slidenum">
              <a:rPr lang="en-US" smtClean="0"/>
              <a:pPr/>
              <a:t>36</a:t>
            </a:fld>
            <a:endParaRPr lang="en-US" dirty="0"/>
          </a:p>
        </p:txBody>
      </p:sp>
      <p:sp>
        <p:nvSpPr>
          <p:cNvPr id="4" name="Footer Placeholder 3">
            <a:extLst>
              <a:ext uri="{FF2B5EF4-FFF2-40B4-BE49-F238E27FC236}">
                <a16:creationId xmlns:a16="http://schemas.microsoft.com/office/drawing/2014/main" id="{18E65A7C-9333-7542-AF08-B56166ABAD5A}"/>
              </a:ext>
            </a:extLst>
          </p:cNvPr>
          <p:cNvSpPr>
            <a:spLocks noGrp="1"/>
          </p:cNvSpPr>
          <p:nvPr>
            <p:ph type="ftr" sz="quarter" idx="10"/>
          </p:nvPr>
        </p:nvSpPr>
        <p:spPr/>
        <p:txBody>
          <a:bodyPr/>
          <a:lstStyle/>
          <a:p>
            <a:r>
              <a:rPr lang="en-US" dirty="0"/>
              <a:t>© Leadership Circle | All Rights Reserved</a:t>
            </a:r>
          </a:p>
        </p:txBody>
      </p:sp>
      <p:pic>
        <p:nvPicPr>
          <p:cNvPr id="5" name="Picture 4">
            <a:extLst>
              <a:ext uri="{FF2B5EF4-FFF2-40B4-BE49-F238E27FC236}">
                <a16:creationId xmlns:a16="http://schemas.microsoft.com/office/drawing/2014/main" id="{3C3D11AD-9A88-AA4C-B914-F69E58D0E24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139510" y="1222230"/>
            <a:ext cx="5910047" cy="4867098"/>
          </a:xfrm>
          <a:prstGeom prst="rect">
            <a:avLst/>
          </a:prstGeom>
        </p:spPr>
      </p:pic>
      <p:sp>
        <p:nvSpPr>
          <p:cNvPr id="3" name="Rectangle 2">
            <a:extLst>
              <a:ext uri="{FF2B5EF4-FFF2-40B4-BE49-F238E27FC236}">
                <a16:creationId xmlns:a16="http://schemas.microsoft.com/office/drawing/2014/main" id="{02CCF6B2-BE4D-C448-AEE5-598A5383D5F7}"/>
              </a:ext>
            </a:extLst>
          </p:cNvPr>
          <p:cNvSpPr/>
          <p:nvPr/>
        </p:nvSpPr>
        <p:spPr>
          <a:xfrm>
            <a:off x="9990575" y="4140916"/>
            <a:ext cx="1152395" cy="263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Helvetica" pitchFamily="2" charset="0"/>
            </a:endParaRPr>
          </a:p>
        </p:txBody>
      </p:sp>
      <p:sp>
        <p:nvSpPr>
          <p:cNvPr id="7" name="CuadroTexto 6">
            <a:extLst>
              <a:ext uri="{FF2B5EF4-FFF2-40B4-BE49-F238E27FC236}">
                <a16:creationId xmlns:a16="http://schemas.microsoft.com/office/drawing/2014/main" id="{A78C029E-DEF2-2941-A0B0-1CB0A63E04BF}"/>
              </a:ext>
            </a:extLst>
          </p:cNvPr>
          <p:cNvSpPr txBox="1"/>
          <p:nvPr/>
        </p:nvSpPr>
        <p:spPr>
          <a:xfrm>
            <a:off x="4227443" y="5593163"/>
            <a:ext cx="4011719" cy="461665"/>
          </a:xfrm>
          <a:prstGeom prst="rect">
            <a:avLst/>
          </a:prstGeom>
          <a:solidFill>
            <a:schemeClr val="bg1"/>
          </a:solidFill>
        </p:spPr>
        <p:txBody>
          <a:bodyPr wrap="square" rtlCol="0">
            <a:spAutoFit/>
          </a:bodyPr>
          <a:lstStyle/>
          <a:p>
            <a:pPr algn="ctr"/>
            <a:r>
              <a:rPr lang="en-US" sz="2400" dirty="0" err="1">
                <a:solidFill>
                  <a:srgbClr val="000000"/>
                </a:solidFill>
                <a:latin typeface="Corbel" panose="020B0503020204020204" pitchFamily="34" charset="0"/>
                <a:ea typeface="ＭＳ Ｐゴシック" charset="-128"/>
              </a:rPr>
              <a:t>Führungseffektivität</a:t>
            </a:r>
            <a:endParaRPr lang="es-ES_tradnl" sz="2000" dirty="0">
              <a:solidFill>
                <a:srgbClr val="000000"/>
              </a:solidFill>
              <a:latin typeface="Corbel" panose="020B0503020204020204" pitchFamily="34" charset="0"/>
            </a:endParaRPr>
          </a:p>
        </p:txBody>
      </p:sp>
    </p:spTree>
    <p:extLst>
      <p:ext uri="{BB962C8B-B14F-4D97-AF65-F5344CB8AC3E}">
        <p14:creationId xmlns:p14="http://schemas.microsoft.com/office/powerpoint/2010/main" val="203091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230D90C-98C4-8A49-9C06-07BAC339F6D9}"/>
              </a:ext>
            </a:extLst>
          </p:cNvPr>
          <p:cNvSpPr>
            <a:spLocks noGrp="1"/>
          </p:cNvSpPr>
          <p:nvPr>
            <p:ph type="title"/>
          </p:nvPr>
        </p:nvSpPr>
        <p:spPr/>
        <p:txBody>
          <a:bodyPr/>
          <a:lstStyle/>
          <a:p>
            <a:r>
              <a:rPr lang="en-US" dirty="0" err="1">
                <a:ea typeface="ＭＳ Ｐゴシック" charset="-128"/>
              </a:rPr>
              <a:t>Führungseffektivität</a:t>
            </a:r>
            <a:r>
              <a:rPr lang="en-US" dirty="0">
                <a:ea typeface="ＭＳ Ｐゴシック" charset="-128"/>
              </a:rPr>
              <a:t> </a:t>
            </a:r>
            <a:r>
              <a:rPr lang="en-US" dirty="0"/>
              <a:t>&amp; Business Performance</a:t>
            </a:r>
          </a:p>
        </p:txBody>
      </p:sp>
      <p:sp>
        <p:nvSpPr>
          <p:cNvPr id="11" name="Slide Number Placeholder 10">
            <a:extLst>
              <a:ext uri="{FF2B5EF4-FFF2-40B4-BE49-F238E27FC236}">
                <a16:creationId xmlns:a16="http://schemas.microsoft.com/office/drawing/2014/main" id="{5D7837B0-0607-7C48-958B-37E34E78BA2E}"/>
              </a:ext>
            </a:extLst>
          </p:cNvPr>
          <p:cNvSpPr>
            <a:spLocks noGrp="1"/>
          </p:cNvSpPr>
          <p:nvPr>
            <p:ph type="sldNum" sz="quarter" idx="11"/>
          </p:nvPr>
        </p:nvSpPr>
        <p:spPr/>
        <p:txBody>
          <a:bodyPr/>
          <a:lstStyle/>
          <a:p>
            <a:fld id="{4E547FC5-224D-4B2B-AB96-D4331BB3CBEC}" type="slidenum">
              <a:rPr lang="en-US" smtClean="0"/>
              <a:pPr/>
              <a:t>37</a:t>
            </a:fld>
            <a:endParaRPr lang="en-US" dirty="0"/>
          </a:p>
        </p:txBody>
      </p:sp>
      <p:sp>
        <p:nvSpPr>
          <p:cNvPr id="2" name="Footer Placeholder 1">
            <a:extLst>
              <a:ext uri="{FF2B5EF4-FFF2-40B4-BE49-F238E27FC236}">
                <a16:creationId xmlns:a16="http://schemas.microsoft.com/office/drawing/2014/main" id="{230C3CFD-A8A3-EA4E-87AF-8BBDBEBC2ECA}"/>
              </a:ext>
            </a:extLst>
          </p:cNvPr>
          <p:cNvSpPr>
            <a:spLocks noGrp="1"/>
          </p:cNvSpPr>
          <p:nvPr>
            <p:ph type="ftr" sz="quarter" idx="10"/>
          </p:nvPr>
        </p:nvSpPr>
        <p:spPr/>
        <p:txBody>
          <a:bodyPr/>
          <a:lstStyle/>
          <a:p>
            <a:r>
              <a:rPr lang="en-US" dirty="0"/>
              <a:t>© Leadership Circle | All Rights Reserved</a:t>
            </a:r>
          </a:p>
        </p:txBody>
      </p:sp>
      <p:sp>
        <p:nvSpPr>
          <p:cNvPr id="5" name="Text Box 9">
            <a:extLst>
              <a:ext uri="{FF2B5EF4-FFF2-40B4-BE49-F238E27FC236}">
                <a16:creationId xmlns:a16="http://schemas.microsoft.com/office/drawing/2014/main" id="{AF9B382D-A1B3-D34D-A6FE-889DC49D873F}"/>
              </a:ext>
            </a:extLst>
          </p:cNvPr>
          <p:cNvSpPr txBox="1">
            <a:spLocks noChangeArrowheads="1"/>
          </p:cNvSpPr>
          <p:nvPr/>
        </p:nvSpPr>
        <p:spPr bwMode="auto">
          <a:xfrm>
            <a:off x="8875410" y="1573080"/>
            <a:ext cx="1925112" cy="461665"/>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err="1">
                <a:solidFill>
                  <a:schemeClr val="accent1"/>
                </a:solidFill>
                <a:latin typeface="Helvetica" pitchFamily="2" charset="0"/>
                <a:ea typeface="Corbel" charset="0"/>
                <a:cs typeface="Gotham Medium" pitchFamily="2" charset="0"/>
              </a:rPr>
              <a:t>Beste</a:t>
            </a:r>
            <a:r>
              <a:rPr lang="en-US" sz="2400" b="1" dirty="0">
                <a:solidFill>
                  <a:schemeClr val="accent1"/>
                </a:solidFill>
                <a:latin typeface="Helvetica" pitchFamily="2" charset="0"/>
                <a:ea typeface="Corbel" charset="0"/>
                <a:cs typeface="Gotham Medium" pitchFamily="2" charset="0"/>
              </a:rPr>
              <a:t> 10%</a:t>
            </a:r>
            <a:endParaRPr lang="en-US" sz="2400" b="1" dirty="0">
              <a:solidFill>
                <a:schemeClr val="accent1"/>
              </a:solidFill>
              <a:latin typeface="Helvetica" pitchFamily="2" charset="0"/>
              <a:ea typeface="Corbel" charset="0"/>
              <a:cs typeface="Gotham Medium" pitchFamily="2" charset="0"/>
              <a:sym typeface="Times" pitchFamily="-20" charset="0"/>
            </a:endParaRPr>
          </a:p>
        </p:txBody>
      </p:sp>
      <p:sp>
        <p:nvSpPr>
          <p:cNvPr id="6" name="Text Box 9">
            <a:extLst>
              <a:ext uri="{FF2B5EF4-FFF2-40B4-BE49-F238E27FC236}">
                <a16:creationId xmlns:a16="http://schemas.microsoft.com/office/drawing/2014/main" id="{3BFC0D0D-11FB-E94B-A84F-6159A7389688}"/>
              </a:ext>
            </a:extLst>
          </p:cNvPr>
          <p:cNvSpPr txBox="1">
            <a:spLocks noChangeArrowheads="1"/>
          </p:cNvSpPr>
          <p:nvPr/>
        </p:nvSpPr>
        <p:spPr bwMode="auto">
          <a:xfrm>
            <a:off x="8703545" y="3576134"/>
            <a:ext cx="2227851" cy="830997"/>
          </a:xfrm>
          <a:prstGeom prst="rect">
            <a:avLst/>
          </a:prstGeom>
          <a:noFill/>
          <a:ln w="9525">
            <a:noFill/>
            <a:miter lim="800000"/>
            <a:headEnd/>
            <a:tailEnd/>
          </a:ln>
        </p:spPr>
        <p:txBody>
          <a:bodyPr wrap="square">
            <a:prstTxWarp prst="textNoShape">
              <a:avLst/>
            </a:prstTxWarp>
            <a:spAutoFit/>
          </a:bodyPr>
          <a:lstStyle/>
          <a:p>
            <a:pPr algn="ctr" fontAlgn="base">
              <a:spcBef>
                <a:spcPct val="0"/>
              </a:spcBef>
              <a:spcAft>
                <a:spcPct val="0"/>
              </a:spcAft>
            </a:pPr>
            <a:r>
              <a:rPr lang="en-US" sz="2400" b="1" dirty="0" err="1">
                <a:solidFill>
                  <a:schemeClr val="accent2"/>
                </a:solidFill>
                <a:latin typeface="Helvetica" pitchFamily="2" charset="0"/>
                <a:ea typeface="Corbel" charset="0"/>
                <a:cs typeface="Gotham Medium" pitchFamily="2" charset="0"/>
              </a:rPr>
              <a:t>Schlechteste</a:t>
            </a:r>
            <a:r>
              <a:rPr lang="en-US" sz="2400" b="1" dirty="0">
                <a:solidFill>
                  <a:schemeClr val="accent2"/>
                </a:solidFill>
                <a:latin typeface="Helvetica" pitchFamily="2" charset="0"/>
                <a:ea typeface="Corbel" charset="0"/>
                <a:cs typeface="Gotham Medium" pitchFamily="2" charset="0"/>
              </a:rPr>
              <a:t> 10%</a:t>
            </a:r>
            <a:endParaRPr lang="en-US" sz="2400" b="1" dirty="0">
              <a:solidFill>
                <a:schemeClr val="accent2"/>
              </a:solidFill>
              <a:latin typeface="Helvetica" pitchFamily="2" charset="0"/>
              <a:ea typeface="Corbel" charset="0"/>
              <a:cs typeface="Gotham Medium" pitchFamily="2" charset="0"/>
              <a:sym typeface="Times" pitchFamily="-20" charset="0"/>
            </a:endParaRPr>
          </a:p>
        </p:txBody>
      </p:sp>
      <p:sp>
        <p:nvSpPr>
          <p:cNvPr id="7" name="Rectangle 6">
            <a:extLst>
              <a:ext uri="{FF2B5EF4-FFF2-40B4-BE49-F238E27FC236}">
                <a16:creationId xmlns:a16="http://schemas.microsoft.com/office/drawing/2014/main" id="{0C877F5A-8319-A74F-9F2D-60537F5997A1}"/>
              </a:ext>
            </a:extLst>
          </p:cNvPr>
          <p:cNvSpPr/>
          <p:nvPr/>
        </p:nvSpPr>
        <p:spPr>
          <a:xfrm>
            <a:off x="4144237" y="1386149"/>
            <a:ext cx="4701448" cy="678422"/>
          </a:xfrm>
          <a:prstGeom prst="rect">
            <a:avLst/>
          </a:prstGeom>
          <a:gradFill flip="none" rotWithShape="1">
            <a:gsLst>
              <a:gs pos="0">
                <a:schemeClr val="accent1">
                  <a:alpha val="46330"/>
                </a:schemeClr>
              </a:gs>
              <a:gs pos="100000">
                <a:schemeClr val="accent1">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Helvetica" pitchFamily="2" charset="0"/>
            </a:endParaRPr>
          </a:p>
        </p:txBody>
      </p:sp>
      <p:sp>
        <p:nvSpPr>
          <p:cNvPr id="8" name="Rectangle 7">
            <a:extLst>
              <a:ext uri="{FF2B5EF4-FFF2-40B4-BE49-F238E27FC236}">
                <a16:creationId xmlns:a16="http://schemas.microsoft.com/office/drawing/2014/main" id="{C2E9FCBF-88DD-964D-BF38-BBEE381B9AE6}"/>
              </a:ext>
            </a:extLst>
          </p:cNvPr>
          <p:cNvSpPr/>
          <p:nvPr/>
        </p:nvSpPr>
        <p:spPr>
          <a:xfrm rot="10800000">
            <a:off x="4144236" y="3576133"/>
            <a:ext cx="4701448" cy="1645511"/>
          </a:xfrm>
          <a:prstGeom prst="rect">
            <a:avLst/>
          </a:prstGeom>
          <a:gradFill flip="none" rotWithShape="1">
            <a:gsLst>
              <a:gs pos="0">
                <a:schemeClr val="accent2">
                  <a:alpha val="60000"/>
                </a:schemeClr>
              </a:gs>
              <a:gs pos="100000">
                <a:schemeClr val="accent2">
                  <a:alpha val="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dirty="0">
              <a:solidFill>
                <a:prstClr val="white"/>
              </a:solidFill>
              <a:latin typeface="Helvetica" pitchFamily="2" charset="0"/>
            </a:endParaRPr>
          </a:p>
        </p:txBody>
      </p:sp>
      <p:cxnSp>
        <p:nvCxnSpPr>
          <p:cNvPr id="9" name="Straight Connector 8">
            <a:extLst>
              <a:ext uri="{FF2B5EF4-FFF2-40B4-BE49-F238E27FC236}">
                <a16:creationId xmlns:a16="http://schemas.microsoft.com/office/drawing/2014/main" id="{D6CE4AD8-8E26-834E-95E5-C6C9E40B0D2C}"/>
              </a:ext>
            </a:extLst>
          </p:cNvPr>
          <p:cNvCxnSpPr>
            <a:cxnSpLocks/>
          </p:cNvCxnSpPr>
          <p:nvPr/>
        </p:nvCxnSpPr>
        <p:spPr>
          <a:xfrm>
            <a:off x="4144236" y="2049775"/>
            <a:ext cx="6792094" cy="0"/>
          </a:xfrm>
          <a:prstGeom prst="line">
            <a:avLst/>
          </a:prstGeom>
          <a:ln w="47625" cap="rnd">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8FDD1EC-B780-9749-9455-8FF554419B85}"/>
              </a:ext>
            </a:extLst>
          </p:cNvPr>
          <p:cNvCxnSpPr>
            <a:cxnSpLocks/>
          </p:cNvCxnSpPr>
          <p:nvPr/>
        </p:nvCxnSpPr>
        <p:spPr>
          <a:xfrm>
            <a:off x="4144236" y="3579722"/>
            <a:ext cx="6792149" cy="0"/>
          </a:xfrm>
          <a:prstGeom prst="line">
            <a:avLst/>
          </a:prstGeom>
          <a:ln w="47625" cap="rnd">
            <a:solidFill>
              <a:srgbClr val="B50938"/>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5149B4DB-F7C1-8741-B6E0-861EFC453F8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140976" y="1222230"/>
            <a:ext cx="5910047" cy="4867098"/>
          </a:xfrm>
          <a:prstGeom prst="rect">
            <a:avLst/>
          </a:prstGeom>
        </p:spPr>
      </p:pic>
      <p:sp>
        <p:nvSpPr>
          <p:cNvPr id="12" name="CuadroTexto 11">
            <a:extLst>
              <a:ext uri="{FF2B5EF4-FFF2-40B4-BE49-F238E27FC236}">
                <a16:creationId xmlns:a16="http://schemas.microsoft.com/office/drawing/2014/main" id="{9E1AF9E4-1809-D842-9E70-340DB728D310}"/>
              </a:ext>
            </a:extLst>
          </p:cNvPr>
          <p:cNvSpPr txBox="1"/>
          <p:nvPr/>
        </p:nvSpPr>
        <p:spPr>
          <a:xfrm>
            <a:off x="4227443" y="5593163"/>
            <a:ext cx="4011719" cy="461665"/>
          </a:xfrm>
          <a:prstGeom prst="rect">
            <a:avLst/>
          </a:prstGeom>
          <a:solidFill>
            <a:schemeClr val="bg1"/>
          </a:solidFill>
        </p:spPr>
        <p:txBody>
          <a:bodyPr wrap="square" rtlCol="0">
            <a:spAutoFit/>
          </a:bodyPr>
          <a:lstStyle/>
          <a:p>
            <a:pPr algn="ctr"/>
            <a:r>
              <a:rPr lang="en-US" sz="2400" dirty="0" err="1">
                <a:solidFill>
                  <a:srgbClr val="000000"/>
                </a:solidFill>
                <a:latin typeface="Corbel" panose="020B0503020204020204" pitchFamily="34" charset="0"/>
                <a:ea typeface="ＭＳ Ｐゴシック" charset="-128"/>
              </a:rPr>
              <a:t>Führungseffektivität</a:t>
            </a:r>
            <a:endParaRPr lang="es-ES_tradnl" sz="2000" dirty="0">
              <a:solidFill>
                <a:srgbClr val="000000"/>
              </a:solidFill>
              <a:latin typeface="Corbel" panose="020B0503020204020204" pitchFamily="34" charset="0"/>
            </a:endParaRPr>
          </a:p>
        </p:txBody>
      </p:sp>
    </p:spTree>
    <p:extLst>
      <p:ext uri="{BB962C8B-B14F-4D97-AF65-F5344CB8AC3E}">
        <p14:creationId xmlns:p14="http://schemas.microsoft.com/office/powerpoint/2010/main" val="56216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0AFABAB0-24B2-B935-A3EE-0B3321546D7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6922" y="0"/>
            <a:ext cx="10323949" cy="6680202"/>
          </a:xfrm>
          <a:prstGeom prst="rect">
            <a:avLst/>
          </a:prstGeom>
        </p:spPr>
      </p:pic>
      <p:sp>
        <p:nvSpPr>
          <p:cNvPr id="4" name="Title 1">
            <a:extLst>
              <a:ext uri="{FF2B5EF4-FFF2-40B4-BE49-F238E27FC236}">
                <a16:creationId xmlns:a16="http://schemas.microsoft.com/office/drawing/2014/main" id="{0338B164-FBE3-9B40-A07B-E2042046D04F}"/>
              </a:ext>
            </a:extLst>
          </p:cNvPr>
          <p:cNvSpPr txBox="1">
            <a:spLocks/>
          </p:cNvSpPr>
          <p:nvPr/>
        </p:nvSpPr>
        <p:spPr>
          <a:xfrm>
            <a:off x="1012406" y="1670383"/>
            <a:ext cx="3434466" cy="268023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pPr algn="l"/>
            <a:r>
              <a:rPr lang="de-DE" sz="2000" dirty="0">
                <a:latin typeface="Helvetica" pitchFamily="2" charset="0"/>
              </a:rPr>
              <a:t>Gesamtprofil der Führungskräfte, deren Unternehmen als</a:t>
            </a:r>
            <a:br>
              <a:rPr lang="en-US" altLang="ja-JP" sz="2000" dirty="0">
                <a:latin typeface="Helvetica" pitchFamily="2" charset="0"/>
              </a:rPr>
            </a:br>
            <a:r>
              <a:rPr lang="en-US" altLang="ja-JP" sz="3200" b="1" dirty="0">
                <a:latin typeface="Helvetica" pitchFamily="2" charset="0"/>
              </a:rPr>
              <a:t>am </a:t>
            </a:r>
            <a:r>
              <a:rPr lang="en-US" altLang="ja-JP" sz="3200" b="1" dirty="0" err="1">
                <a:latin typeface="Helvetica" pitchFamily="2" charset="0"/>
              </a:rPr>
              <a:t>höchsten</a:t>
            </a:r>
            <a:r>
              <a:rPr lang="en-US" altLang="ja-JP" sz="3200" b="1" dirty="0">
                <a:latin typeface="Helvetica" pitchFamily="2" charset="0"/>
              </a:rPr>
              <a:t> </a:t>
            </a:r>
            <a:r>
              <a:rPr lang="en-US" altLang="ja-JP" sz="3200" b="1" dirty="0" err="1">
                <a:latin typeface="Helvetica" pitchFamily="2" charset="0"/>
              </a:rPr>
              <a:t>leistungsfähig</a:t>
            </a:r>
            <a:endParaRPr lang="en-US" altLang="ja-JP" sz="3200" b="1" dirty="0">
              <a:latin typeface="Helvetica" pitchFamily="2" charset="0"/>
            </a:endParaRPr>
          </a:p>
          <a:p>
            <a:pPr algn="l"/>
            <a:r>
              <a:rPr lang="en-US" altLang="ja-JP" sz="2100" dirty="0" err="1">
                <a:latin typeface="Helvetica" pitchFamily="2" charset="0"/>
              </a:rPr>
              <a:t>bewertet</a:t>
            </a:r>
            <a:r>
              <a:rPr lang="en-US" altLang="ja-JP" sz="2100" dirty="0">
                <a:latin typeface="Helvetica" pitchFamily="2" charset="0"/>
              </a:rPr>
              <a:t> </a:t>
            </a:r>
            <a:r>
              <a:rPr lang="en-US" altLang="ja-JP" sz="2100" dirty="0" err="1">
                <a:latin typeface="Helvetica" pitchFamily="2" charset="0"/>
              </a:rPr>
              <a:t>wurden</a:t>
            </a:r>
            <a:endParaRPr lang="en-US" sz="2000" b="1" dirty="0">
              <a:latin typeface="Helvetica" pitchFamily="2" charset="0"/>
            </a:endParaRPr>
          </a:p>
        </p:txBody>
      </p:sp>
      <p:sp>
        <p:nvSpPr>
          <p:cNvPr id="5" name="Rectangle 3">
            <a:extLst>
              <a:ext uri="{FF2B5EF4-FFF2-40B4-BE49-F238E27FC236}">
                <a16:creationId xmlns:a16="http://schemas.microsoft.com/office/drawing/2014/main" id="{781DA427-1E23-844B-9BF6-51FA35C8C8A8}"/>
              </a:ext>
            </a:extLst>
          </p:cNvPr>
          <p:cNvSpPr txBox="1">
            <a:spLocks noChangeArrowheads="1"/>
          </p:cNvSpPr>
          <p:nvPr/>
        </p:nvSpPr>
        <p:spPr bwMode="auto">
          <a:xfrm>
            <a:off x="9967101" y="469089"/>
            <a:ext cx="1717968" cy="857250"/>
          </a:xfrm>
          <a:prstGeom prst="rect">
            <a:avLst/>
          </a:prstGeom>
          <a:noFill/>
          <a:ln w="9525">
            <a:noFill/>
            <a:miter lim="800000"/>
            <a:headEnd/>
            <a:tailEnd/>
          </a:ln>
        </p:spPr>
        <p:txBody>
          <a:bodyPr lIns="67250" tIns="33626" rIns="67250" bIns="33626" anchor="ctr"/>
          <a:lstStyle/>
          <a:p>
            <a:pPr algn="ctr">
              <a:defRPr/>
            </a:pPr>
            <a:r>
              <a:rPr lang="en-US" sz="2800" kern="0" dirty="0" err="1">
                <a:solidFill>
                  <a:schemeClr val="tx1">
                    <a:lumMod val="75000"/>
                  </a:schemeClr>
                </a:solidFill>
                <a:latin typeface="Helvetica" pitchFamily="2" charset="0"/>
                <a:ea typeface="Arial" pitchFamily="-80" charset="0"/>
                <a:cs typeface="Corbel Regular" charset="0"/>
              </a:rPr>
              <a:t>Beste</a:t>
            </a:r>
            <a:r>
              <a:rPr lang="en-US" sz="2800" kern="0" dirty="0">
                <a:solidFill>
                  <a:schemeClr val="tx1">
                    <a:lumMod val="75000"/>
                  </a:schemeClr>
                </a:solidFill>
                <a:latin typeface="Helvetica" pitchFamily="2" charset="0"/>
                <a:ea typeface="Arial" pitchFamily="-80" charset="0"/>
                <a:cs typeface="Corbel Regular" charset="0"/>
              </a:rPr>
              <a:t> 10%</a:t>
            </a:r>
          </a:p>
        </p:txBody>
      </p:sp>
      <p:sp>
        <p:nvSpPr>
          <p:cNvPr id="6" name="Slide Number Placeholder 5">
            <a:extLst>
              <a:ext uri="{FF2B5EF4-FFF2-40B4-BE49-F238E27FC236}">
                <a16:creationId xmlns:a16="http://schemas.microsoft.com/office/drawing/2014/main" id="{BF45C708-D477-3A4D-8AD6-B028BE4B517B}"/>
              </a:ext>
            </a:extLst>
          </p:cNvPr>
          <p:cNvSpPr>
            <a:spLocks noGrp="1"/>
          </p:cNvSpPr>
          <p:nvPr>
            <p:ph type="sldNum" sz="quarter" idx="11"/>
          </p:nvPr>
        </p:nvSpPr>
        <p:spPr/>
        <p:txBody>
          <a:bodyPr/>
          <a:lstStyle/>
          <a:p>
            <a:fld id="{4E547FC5-224D-4B2B-AB96-D4331BB3CBEC}" type="slidenum">
              <a:rPr lang="en-US" smtClean="0"/>
              <a:pPr/>
              <a:t>38</a:t>
            </a:fld>
            <a:endParaRPr lang="en-US" dirty="0"/>
          </a:p>
        </p:txBody>
      </p:sp>
      <p:sp>
        <p:nvSpPr>
          <p:cNvPr id="2" name="Footer Placeholder 1">
            <a:extLst>
              <a:ext uri="{FF2B5EF4-FFF2-40B4-BE49-F238E27FC236}">
                <a16:creationId xmlns:a16="http://schemas.microsoft.com/office/drawing/2014/main" id="{BF9971E3-374E-AD4D-9238-C3C2383F9720}"/>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37602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32EFD0F-2F55-55D9-AB2B-3EA28444F71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27652" y="-18289"/>
            <a:ext cx="10245435" cy="6629399"/>
          </a:xfrm>
          <a:prstGeom prst="rect">
            <a:avLst/>
          </a:prstGeom>
        </p:spPr>
      </p:pic>
      <p:sp>
        <p:nvSpPr>
          <p:cNvPr id="4" name="Title 1">
            <a:extLst>
              <a:ext uri="{FF2B5EF4-FFF2-40B4-BE49-F238E27FC236}">
                <a16:creationId xmlns:a16="http://schemas.microsoft.com/office/drawing/2014/main" id="{0338B164-FBE3-9B40-A07B-E2042046D04F}"/>
              </a:ext>
            </a:extLst>
          </p:cNvPr>
          <p:cNvSpPr txBox="1">
            <a:spLocks/>
          </p:cNvSpPr>
          <p:nvPr/>
        </p:nvSpPr>
        <p:spPr>
          <a:xfrm>
            <a:off x="1012406" y="1670383"/>
            <a:ext cx="3434466" cy="268023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b="0" i="0" kern="1200">
                <a:solidFill>
                  <a:schemeClr val="tx1"/>
                </a:solidFill>
                <a:latin typeface="Helvetica Light" panose="020B0403020202020204" pitchFamily="34" charset="0"/>
                <a:ea typeface="+mj-ea"/>
                <a:cs typeface="+mj-cs"/>
              </a:defRPr>
            </a:lvl1pPr>
          </a:lstStyle>
          <a:p>
            <a:pPr algn="l"/>
            <a:r>
              <a:rPr lang="de-DE" sz="2000" dirty="0">
                <a:latin typeface="Helvetica" pitchFamily="2" charset="0"/>
              </a:rPr>
              <a:t>Gesamtprofil der Führungskräfte, deren Unternehmen als</a:t>
            </a:r>
            <a:br>
              <a:rPr lang="en-US" altLang="ja-JP" sz="2000" dirty="0">
                <a:latin typeface="Helvetica" pitchFamily="2" charset="0"/>
              </a:rPr>
            </a:br>
            <a:r>
              <a:rPr lang="en-US" altLang="ja-JP" sz="3200" b="1" dirty="0">
                <a:latin typeface="Helvetica" pitchFamily="2" charset="0"/>
              </a:rPr>
              <a:t>am </a:t>
            </a:r>
            <a:r>
              <a:rPr lang="en-US" altLang="ja-JP" sz="3200" b="1" dirty="0" err="1">
                <a:latin typeface="Helvetica" pitchFamily="2" charset="0"/>
              </a:rPr>
              <a:t>niedrigsten</a:t>
            </a:r>
            <a:endParaRPr lang="en-US" altLang="ja-JP" sz="3200" b="1" dirty="0">
              <a:latin typeface="Helvetica" pitchFamily="2" charset="0"/>
            </a:endParaRPr>
          </a:p>
          <a:p>
            <a:pPr algn="l"/>
            <a:r>
              <a:rPr lang="en-US" altLang="ja-JP" sz="3200" b="1" dirty="0" err="1">
                <a:latin typeface="Helvetica" pitchFamily="2" charset="0"/>
              </a:rPr>
              <a:t>leistungsfähig</a:t>
            </a:r>
            <a:endParaRPr lang="en-US" altLang="ja-JP" sz="3200" b="1" dirty="0">
              <a:latin typeface="Helvetica" pitchFamily="2" charset="0"/>
            </a:endParaRPr>
          </a:p>
          <a:p>
            <a:pPr algn="l"/>
            <a:r>
              <a:rPr lang="en-US" altLang="ja-JP" sz="2100" dirty="0" err="1">
                <a:latin typeface="Helvetica" pitchFamily="2" charset="0"/>
              </a:rPr>
              <a:t>bewertet</a:t>
            </a:r>
            <a:r>
              <a:rPr lang="en-US" altLang="ja-JP" sz="2100" dirty="0">
                <a:latin typeface="Helvetica" pitchFamily="2" charset="0"/>
              </a:rPr>
              <a:t> </a:t>
            </a:r>
            <a:r>
              <a:rPr lang="en-US" altLang="ja-JP" sz="2100" dirty="0" err="1">
                <a:latin typeface="Helvetica" pitchFamily="2" charset="0"/>
              </a:rPr>
              <a:t>wurden</a:t>
            </a:r>
            <a:endParaRPr lang="en-US" sz="2100" dirty="0">
              <a:latin typeface="Helvetica" pitchFamily="2" charset="0"/>
            </a:endParaRPr>
          </a:p>
        </p:txBody>
      </p:sp>
      <p:sp>
        <p:nvSpPr>
          <p:cNvPr id="5" name="Rectangle 3">
            <a:extLst>
              <a:ext uri="{FF2B5EF4-FFF2-40B4-BE49-F238E27FC236}">
                <a16:creationId xmlns:a16="http://schemas.microsoft.com/office/drawing/2014/main" id="{781DA427-1E23-844B-9BF6-51FA35C8C8A8}"/>
              </a:ext>
            </a:extLst>
          </p:cNvPr>
          <p:cNvSpPr txBox="1">
            <a:spLocks noChangeArrowheads="1"/>
          </p:cNvSpPr>
          <p:nvPr/>
        </p:nvSpPr>
        <p:spPr bwMode="auto">
          <a:xfrm>
            <a:off x="9538636" y="469089"/>
            <a:ext cx="2377139" cy="857250"/>
          </a:xfrm>
          <a:prstGeom prst="rect">
            <a:avLst/>
          </a:prstGeom>
          <a:noFill/>
          <a:ln w="9525">
            <a:noFill/>
            <a:miter lim="800000"/>
            <a:headEnd/>
            <a:tailEnd/>
          </a:ln>
        </p:spPr>
        <p:txBody>
          <a:bodyPr lIns="67250" tIns="33626" rIns="67250" bIns="33626" anchor="ctr"/>
          <a:lstStyle/>
          <a:p>
            <a:pPr algn="ctr">
              <a:defRPr/>
            </a:pPr>
            <a:r>
              <a:rPr lang="en-US" sz="2800" kern="0" dirty="0" err="1">
                <a:solidFill>
                  <a:schemeClr val="tx1">
                    <a:lumMod val="75000"/>
                  </a:schemeClr>
                </a:solidFill>
                <a:latin typeface="Helvetica" pitchFamily="2" charset="0"/>
                <a:ea typeface="Arial" pitchFamily="-80" charset="0"/>
                <a:cs typeface="Corbel Regular" charset="0"/>
              </a:rPr>
              <a:t>Schlechteste</a:t>
            </a:r>
            <a:r>
              <a:rPr lang="en-US" sz="2800" kern="0" dirty="0">
                <a:solidFill>
                  <a:schemeClr val="tx1">
                    <a:lumMod val="75000"/>
                  </a:schemeClr>
                </a:solidFill>
                <a:latin typeface="Helvetica" pitchFamily="2" charset="0"/>
                <a:ea typeface="Arial" pitchFamily="-80" charset="0"/>
                <a:cs typeface="Corbel Regular" charset="0"/>
              </a:rPr>
              <a:t> 10%</a:t>
            </a:r>
          </a:p>
        </p:txBody>
      </p:sp>
      <p:sp>
        <p:nvSpPr>
          <p:cNvPr id="6" name="Slide Number Placeholder 5">
            <a:extLst>
              <a:ext uri="{FF2B5EF4-FFF2-40B4-BE49-F238E27FC236}">
                <a16:creationId xmlns:a16="http://schemas.microsoft.com/office/drawing/2014/main" id="{1FCC512C-528E-D84E-B90A-BB0BC2DE8366}"/>
              </a:ext>
            </a:extLst>
          </p:cNvPr>
          <p:cNvSpPr>
            <a:spLocks noGrp="1"/>
          </p:cNvSpPr>
          <p:nvPr>
            <p:ph type="sldNum" sz="quarter" idx="11"/>
          </p:nvPr>
        </p:nvSpPr>
        <p:spPr/>
        <p:txBody>
          <a:bodyPr/>
          <a:lstStyle/>
          <a:p>
            <a:fld id="{4E547FC5-224D-4B2B-AB96-D4331BB3CBEC}" type="slidenum">
              <a:rPr lang="en-US" smtClean="0"/>
              <a:pPr/>
              <a:t>39</a:t>
            </a:fld>
            <a:endParaRPr lang="en-US" dirty="0"/>
          </a:p>
        </p:txBody>
      </p:sp>
      <p:sp>
        <p:nvSpPr>
          <p:cNvPr id="2" name="Footer Placeholder 1">
            <a:extLst>
              <a:ext uri="{FF2B5EF4-FFF2-40B4-BE49-F238E27FC236}">
                <a16:creationId xmlns:a16="http://schemas.microsoft.com/office/drawing/2014/main" id="{FC5A1364-2936-084F-B1A9-71564D6C0C03}"/>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1718453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vert="horz" lIns="91440" tIns="45720" rIns="81279" bIns="45720" rtlCol="0" anchor="b">
            <a:noAutofit/>
          </a:bodyPr>
          <a:lstStyle/>
          <a:p>
            <a:pPr marL="39688"/>
            <a:r>
              <a:rPr lang="en-US" altLang="en-US" sz="2800" dirty="0">
                <a:latin typeface="Helvetica" pitchFamily="2" charset="0"/>
              </a:rPr>
              <a:t>360º Assessment Tool</a:t>
            </a:r>
          </a:p>
        </p:txBody>
      </p:sp>
      <p:sp>
        <p:nvSpPr>
          <p:cNvPr id="5" name="Content Placeholder 4"/>
          <p:cNvSpPr>
            <a:spLocks noGrp="1"/>
          </p:cNvSpPr>
          <p:nvPr>
            <p:ph sz="quarter" idx="12"/>
          </p:nvPr>
        </p:nvSpPr>
        <p:spPr>
          <a:xfrm>
            <a:off x="6374245" y="2082019"/>
            <a:ext cx="4929338" cy="3845170"/>
          </a:xfrm>
        </p:spPr>
        <p:txBody>
          <a:bodyPr>
            <a:normAutofit fontScale="92500"/>
          </a:bodyPr>
          <a:lstStyle/>
          <a:p>
            <a:r>
              <a:rPr lang="en-US" sz="2000" dirty="0" err="1"/>
              <a:t>Konzentriert</a:t>
            </a:r>
            <a:r>
              <a:rPr lang="en-US" sz="2000" dirty="0"/>
              <a:t> die </a:t>
            </a:r>
            <a:r>
              <a:rPr lang="en-US" sz="2000" dirty="0" err="1"/>
              <a:t>Entwicklung</a:t>
            </a:r>
            <a:r>
              <a:rPr lang="en-US" sz="2000" dirty="0"/>
              <a:t> auf </a:t>
            </a:r>
            <a:r>
              <a:rPr lang="en-US" sz="2000" dirty="0" err="1"/>
              <a:t>Schlüsselkompetenzen</a:t>
            </a:r>
            <a:endParaRPr lang="en-US" sz="2000" dirty="0"/>
          </a:p>
          <a:p>
            <a:r>
              <a:rPr lang="en-US" sz="2000" dirty="0" err="1"/>
              <a:t>Identifiziert</a:t>
            </a:r>
            <a:r>
              <a:rPr lang="en-US" sz="2000" dirty="0"/>
              <a:t> </a:t>
            </a:r>
            <a:r>
              <a:rPr lang="en-US" sz="2000" dirty="0" err="1"/>
              <a:t>Stärken</a:t>
            </a:r>
            <a:r>
              <a:rPr lang="en-US" sz="2000" dirty="0"/>
              <a:t>, um </a:t>
            </a:r>
            <a:r>
              <a:rPr lang="en-US" sz="2000" dirty="0" err="1"/>
              <a:t>darauf</a:t>
            </a:r>
            <a:r>
              <a:rPr lang="en-US" sz="2000" dirty="0"/>
              <a:t> </a:t>
            </a:r>
            <a:r>
              <a:rPr lang="en-US" sz="2000" dirty="0" err="1"/>
              <a:t>aufzubauen</a:t>
            </a:r>
            <a:endParaRPr lang="en-US" sz="2000" dirty="0"/>
          </a:p>
          <a:p>
            <a:r>
              <a:rPr lang="en-US" sz="2000" dirty="0" err="1"/>
              <a:t>Zeigt</a:t>
            </a:r>
            <a:r>
              <a:rPr lang="en-US" sz="2000" dirty="0"/>
              <a:t> die </a:t>
            </a:r>
            <a:r>
              <a:rPr lang="en-US" sz="2000" dirty="0" err="1"/>
              <a:t>Auswirkung</a:t>
            </a:r>
            <a:r>
              <a:rPr lang="en-US" sz="2000" dirty="0"/>
              <a:t> </a:t>
            </a:r>
            <a:r>
              <a:rPr lang="en-US" sz="2000" dirty="0" err="1"/>
              <a:t>Ihres</a:t>
            </a:r>
            <a:r>
              <a:rPr lang="en-US" sz="2000" dirty="0"/>
              <a:t> </a:t>
            </a:r>
            <a:r>
              <a:rPr lang="en-US" sz="2000" dirty="0" err="1"/>
              <a:t>Führungsstils</a:t>
            </a:r>
            <a:r>
              <a:rPr lang="en-US" sz="2000" dirty="0"/>
              <a:t> auf </a:t>
            </a:r>
            <a:r>
              <a:rPr lang="en-US" sz="2000" dirty="0" err="1"/>
              <a:t>andere</a:t>
            </a:r>
            <a:endParaRPr lang="en-US" sz="2000" dirty="0"/>
          </a:p>
          <a:p>
            <a:r>
              <a:rPr lang="de-DE" sz="2000" dirty="0"/>
              <a:t>Bringt Lücken in der Wahrnehmung zum Vorschein</a:t>
            </a:r>
            <a:endParaRPr lang="en-US" sz="2000" dirty="0"/>
          </a:p>
          <a:p>
            <a:r>
              <a:rPr lang="en-US" sz="2000" dirty="0" err="1"/>
              <a:t>Verknüpft</a:t>
            </a:r>
            <a:r>
              <a:rPr lang="en-US" sz="2000" dirty="0"/>
              <a:t> </a:t>
            </a:r>
            <a:r>
              <a:rPr lang="en-US" sz="2000" dirty="0" err="1"/>
              <a:t>Denken</a:t>
            </a:r>
            <a:r>
              <a:rPr lang="en-US" sz="2000" dirty="0"/>
              <a:t> und </a:t>
            </a:r>
            <a:r>
              <a:rPr lang="en-US" sz="2000" dirty="0" err="1"/>
              <a:t>Verhalten</a:t>
            </a:r>
            <a:endParaRPr lang="en-US" sz="2000" dirty="0"/>
          </a:p>
          <a:p>
            <a:r>
              <a:rPr lang="de-DE" sz="2000" dirty="0"/>
              <a:t>Reduziert die Gefahr von Entgleisungen</a:t>
            </a:r>
            <a:endParaRPr lang="en-US" sz="2000" dirty="0"/>
          </a:p>
        </p:txBody>
      </p:sp>
      <p:sp>
        <p:nvSpPr>
          <p:cNvPr id="6148" name="Rectangle 3"/>
          <p:cNvSpPr>
            <a:spLocks/>
          </p:cNvSpPr>
          <p:nvPr/>
        </p:nvSpPr>
        <p:spPr bwMode="auto">
          <a:xfrm>
            <a:off x="2209800" y="1422400"/>
            <a:ext cx="8153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lvl1pPr marL="39688" eaLnBrk="0" hangingPunct="0">
              <a:spcBef>
                <a:spcPct val="20000"/>
              </a:spcBef>
              <a:buChar char="•"/>
              <a:defRPr sz="2400" b="1">
                <a:solidFill>
                  <a:srgbClr val="687B27"/>
                </a:solidFill>
                <a:latin typeface="Helvetica Neue" charset="0"/>
                <a:ea typeface="MS PGothic" pitchFamily="34" charset="-128"/>
                <a:cs typeface="Helvetica Neue" charset="0"/>
              </a:defRPr>
            </a:lvl1pPr>
            <a:lvl2pPr marL="742950" indent="-285750" eaLnBrk="0" hangingPunct="0">
              <a:spcBef>
                <a:spcPct val="20000"/>
              </a:spcBef>
              <a:buChar char="–"/>
              <a:defRPr sz="2000" b="1">
                <a:solidFill>
                  <a:srgbClr val="5C5952"/>
                </a:solidFill>
                <a:latin typeface="Cambria" pitchFamily="18" charset="0"/>
                <a:ea typeface="MS PGothic" pitchFamily="34" charset="-128"/>
                <a:cs typeface="Arial" pitchFamily="34" charset="0"/>
              </a:defRPr>
            </a:lvl2pPr>
            <a:lvl3pPr marL="1143000" indent="-228600" eaLnBrk="0" hangingPunct="0">
              <a:spcBef>
                <a:spcPct val="20000"/>
              </a:spcBef>
              <a:buChar char="•"/>
              <a:defRPr b="1">
                <a:solidFill>
                  <a:srgbClr val="807D75"/>
                </a:solidFill>
                <a:latin typeface="Cambria" pitchFamily="18" charset="0"/>
                <a:ea typeface="Arial" pitchFamily="34" charset="0"/>
                <a:cs typeface="Arial" pitchFamily="34" charset="0"/>
              </a:defRPr>
            </a:lvl3pPr>
            <a:lvl4pPr marL="16002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4pPr>
            <a:lvl5pPr marL="2057400" indent="-228600" eaLnBrk="0" hangingPunct="0">
              <a:spcBef>
                <a:spcPct val="20000"/>
              </a:spcBef>
              <a:buChar char="»"/>
              <a:defRPr sz="1600" b="1">
                <a:solidFill>
                  <a:srgbClr val="807D75"/>
                </a:solidFill>
                <a:latin typeface="Cambria" pitchFamily="18" charset="0"/>
                <a:ea typeface="Arial" pitchFamily="34" charset="0"/>
                <a:cs typeface="Arial" pitchFamily="34" charset="0"/>
              </a:defRPr>
            </a:lvl5pPr>
            <a:lvl6pPr marL="25146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6pPr>
            <a:lvl7pPr marL="29718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7pPr>
            <a:lvl8pPr marL="34290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8pPr>
            <a:lvl9pPr marL="3886200" indent="-228600" eaLnBrk="0" fontAlgn="base" hangingPunct="0">
              <a:spcBef>
                <a:spcPct val="20000"/>
              </a:spcBef>
              <a:spcAft>
                <a:spcPct val="0"/>
              </a:spcAft>
              <a:buChar char="»"/>
              <a:defRPr sz="1600" b="1">
                <a:solidFill>
                  <a:srgbClr val="807D75"/>
                </a:solidFill>
                <a:latin typeface="Cambria" pitchFamily="18" charset="0"/>
                <a:ea typeface="Arial" pitchFamily="34" charset="0"/>
                <a:cs typeface="Arial" pitchFamily="34" charset="0"/>
              </a:defRPr>
            </a:lvl9pPr>
          </a:lstStyle>
          <a:p>
            <a:pPr eaLnBrk="1" hangingPunct="1">
              <a:spcBef>
                <a:spcPts val="575"/>
              </a:spcBef>
              <a:buClr>
                <a:srgbClr val="6C833B"/>
              </a:buClr>
              <a:buNone/>
            </a:pPr>
            <a:r>
              <a:rPr lang="en-US" altLang="en-US" sz="2000" b="0">
                <a:solidFill>
                  <a:srgbClr val="6C833B"/>
                </a:solidFill>
                <a:latin typeface="Helvetica" pitchFamily="2" charset="0"/>
                <a:cs typeface="Arial" pitchFamily="34" charset="0"/>
              </a:rPr>
              <a:t>   </a:t>
            </a:r>
          </a:p>
        </p:txBody>
      </p:sp>
      <p:sp>
        <p:nvSpPr>
          <p:cNvPr id="9" name="Rectangle 8"/>
          <p:cNvSpPr/>
          <p:nvPr/>
        </p:nvSpPr>
        <p:spPr>
          <a:xfrm>
            <a:off x="6374245" y="1500622"/>
            <a:ext cx="1175643" cy="400110"/>
          </a:xfrm>
          <a:prstGeom prst="rect">
            <a:avLst/>
          </a:prstGeom>
        </p:spPr>
        <p:txBody>
          <a:bodyPr wrap="none">
            <a:spAutoFit/>
          </a:bodyPr>
          <a:lstStyle/>
          <a:p>
            <a:pPr>
              <a:spcBef>
                <a:spcPts val="575"/>
              </a:spcBef>
              <a:buClr>
                <a:srgbClr val="6C833B"/>
              </a:buClr>
            </a:pPr>
            <a:r>
              <a:rPr lang="en-US" sz="2000" b="1" dirty="0">
                <a:latin typeface="Helvetica" pitchFamily="2" charset="0"/>
                <a:cs typeface="Arial" pitchFamily="34" charset="0"/>
              </a:rPr>
              <a:t> </a:t>
            </a:r>
            <a:r>
              <a:rPr lang="en-US" sz="2000" b="1" dirty="0" err="1">
                <a:latin typeface="Helvetica" pitchFamily="2" charset="0"/>
                <a:cs typeface="Arial" pitchFamily="34" charset="0"/>
              </a:rPr>
              <a:t>Vorteile</a:t>
            </a:r>
            <a:endParaRPr lang="en-US" sz="2000" b="1" dirty="0">
              <a:latin typeface="Helvetica" pitchFamily="2" charset="0"/>
              <a:cs typeface="Arial" pitchFamily="34" charset="0"/>
            </a:endParaRPr>
          </a:p>
        </p:txBody>
      </p:sp>
      <p:sp>
        <p:nvSpPr>
          <p:cNvPr id="14" name="Content Placeholder 4"/>
          <p:cNvSpPr txBox="1">
            <a:spLocks/>
          </p:cNvSpPr>
          <p:nvPr/>
        </p:nvSpPr>
        <p:spPr>
          <a:xfrm>
            <a:off x="1014262" y="2152680"/>
            <a:ext cx="4443262" cy="384517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Corbel" panose="020B0503020204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Corbel" panose="020B0503020204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Corbel" panose="020B0503020204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Corbel" panose="020B0503020204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spcAft>
                <a:spcPts val="1200"/>
              </a:spcAft>
            </a:pPr>
            <a:r>
              <a:rPr lang="en-US" sz="2000" dirty="0">
                <a:solidFill>
                  <a:srgbClr val="000000"/>
                </a:solidFill>
                <a:latin typeface="Helvetica" pitchFamily="2" charset="0"/>
                <a:cs typeface="Gotham Light" pitchFamily="2" charset="0"/>
              </a:rPr>
              <a:t>Eine </a:t>
            </a:r>
            <a:r>
              <a:rPr lang="en-US" sz="2000" dirty="0" err="1">
                <a:solidFill>
                  <a:srgbClr val="000000"/>
                </a:solidFill>
                <a:latin typeface="Helvetica" pitchFamily="2" charset="0"/>
                <a:cs typeface="Gotham Light" pitchFamily="2" charset="0"/>
              </a:rPr>
              <a:t>Bewertung</a:t>
            </a:r>
            <a:r>
              <a:rPr lang="en-US" sz="2000" dirty="0">
                <a:solidFill>
                  <a:srgbClr val="000000"/>
                </a:solidFill>
                <a:latin typeface="Helvetica" pitchFamily="2" charset="0"/>
                <a:cs typeface="Gotham Light" pitchFamily="2" charset="0"/>
              </a:rPr>
              <a:t> auf </a:t>
            </a:r>
            <a:r>
              <a:rPr lang="en-US" sz="2000" dirty="0" err="1">
                <a:solidFill>
                  <a:srgbClr val="000000"/>
                </a:solidFill>
                <a:latin typeface="Helvetica" pitchFamily="2" charset="0"/>
                <a:cs typeface="Gotham Light" pitchFamily="2" charset="0"/>
              </a:rPr>
              <a:t>Grundlage</a:t>
            </a:r>
            <a:r>
              <a:rPr lang="en-US" sz="2000" dirty="0">
                <a:solidFill>
                  <a:srgbClr val="000000"/>
                </a:solidFill>
                <a:latin typeface="Helvetica" pitchFamily="2" charset="0"/>
                <a:cs typeface="Gotham Light" pitchFamily="2" charset="0"/>
              </a:rPr>
              <a:t> von in der </a:t>
            </a:r>
            <a:r>
              <a:rPr lang="en-US" sz="2000" dirty="0" err="1">
                <a:solidFill>
                  <a:srgbClr val="000000"/>
                </a:solidFill>
                <a:latin typeface="Helvetica" pitchFamily="2" charset="0"/>
                <a:cs typeface="Gotham Light" pitchFamily="2" charset="0"/>
              </a:rPr>
              <a:t>Forschung</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nachgewiesenen</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Führungseigenschaften</a:t>
            </a:r>
            <a:r>
              <a:rPr lang="en-US" sz="2000" dirty="0">
                <a:solidFill>
                  <a:srgbClr val="000000"/>
                </a:solidFill>
                <a:latin typeface="Helvetica" pitchFamily="2" charset="0"/>
                <a:cs typeface="Gotham Light" pitchFamily="2" charset="0"/>
              </a:rPr>
              <a:t> und -</a:t>
            </a:r>
            <a:r>
              <a:rPr lang="en-US" sz="2000" dirty="0" err="1">
                <a:solidFill>
                  <a:srgbClr val="000000"/>
                </a:solidFill>
                <a:latin typeface="Helvetica" pitchFamily="2" charset="0"/>
                <a:cs typeface="Gotham Light" pitchFamily="2" charset="0"/>
              </a:rPr>
              <a:t>dimensionen</a:t>
            </a:r>
            <a:endParaRPr lang="en-US" sz="2000" dirty="0">
              <a:solidFill>
                <a:srgbClr val="000000"/>
              </a:solidFill>
              <a:latin typeface="Helvetica" pitchFamily="2" charset="0"/>
              <a:cs typeface="Gotham Light" pitchFamily="2" charset="0"/>
            </a:endParaRPr>
          </a:p>
          <a:p>
            <a:pPr>
              <a:spcBef>
                <a:spcPts val="0"/>
              </a:spcBef>
              <a:spcAft>
                <a:spcPts val="1200"/>
              </a:spcAft>
            </a:pPr>
            <a:r>
              <a:rPr lang="en-US" sz="2000" dirty="0">
                <a:solidFill>
                  <a:srgbClr val="000000"/>
                </a:solidFill>
                <a:latin typeface="Helvetica" pitchFamily="2" charset="0"/>
                <a:cs typeface="Gotham Light" pitchFamily="2" charset="0"/>
              </a:rPr>
              <a:t>Ein </a:t>
            </a:r>
            <a:r>
              <a:rPr lang="en-US" sz="2000" dirty="0" err="1">
                <a:solidFill>
                  <a:srgbClr val="000000"/>
                </a:solidFill>
                <a:latin typeface="Helvetica" pitchFamily="2" charset="0"/>
                <a:cs typeface="Gotham Light" pitchFamily="2" charset="0"/>
              </a:rPr>
              <a:t>Fragebogen</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sowohl</a:t>
            </a:r>
            <a:r>
              <a:rPr lang="en-US" sz="2000" dirty="0">
                <a:solidFill>
                  <a:srgbClr val="000000"/>
                </a:solidFill>
                <a:latin typeface="Helvetica" pitchFamily="2" charset="0"/>
                <a:cs typeface="Gotham Light" pitchFamily="2" charset="0"/>
              </a:rPr>
              <a:t> für die </a:t>
            </a:r>
            <a:r>
              <a:rPr lang="en-US" sz="2000" dirty="0" err="1">
                <a:solidFill>
                  <a:srgbClr val="000000"/>
                </a:solidFill>
                <a:latin typeface="Helvetica" pitchFamily="2" charset="0"/>
                <a:cs typeface="Gotham Light" pitchFamily="2" charset="0"/>
              </a:rPr>
              <a:t>Führungskraft</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sich</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selbst</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als</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auch</a:t>
            </a:r>
            <a:r>
              <a:rPr lang="en-US" sz="2000" dirty="0">
                <a:solidFill>
                  <a:srgbClr val="000000"/>
                </a:solidFill>
                <a:latin typeface="Helvetica" pitchFamily="2" charset="0"/>
                <a:cs typeface="Gotham Light" pitchFamily="2" charset="0"/>
              </a:rPr>
              <a:t> für </a:t>
            </a:r>
            <a:r>
              <a:rPr lang="en-US" sz="2000" dirty="0" err="1">
                <a:solidFill>
                  <a:srgbClr val="000000"/>
                </a:solidFill>
                <a:latin typeface="Helvetica" pitchFamily="2" charset="0"/>
                <a:cs typeface="Gotham Light" pitchFamily="2" charset="0"/>
              </a:rPr>
              <a:t>andere</a:t>
            </a:r>
            <a:r>
              <a:rPr lang="en-US" sz="2000" dirty="0">
                <a:solidFill>
                  <a:srgbClr val="000000"/>
                </a:solidFill>
                <a:latin typeface="Helvetica" pitchFamily="2" charset="0"/>
                <a:cs typeface="Gotham Light" pitchFamily="2" charset="0"/>
              </a:rPr>
              <a:t> (</a:t>
            </a:r>
            <a:r>
              <a:rPr lang="en-US" sz="2000" dirty="0" err="1">
                <a:solidFill>
                  <a:srgbClr val="000000"/>
                </a:solidFill>
                <a:latin typeface="Helvetica" pitchFamily="2" charset="0"/>
                <a:cs typeface="Gotham Light" pitchFamily="2" charset="0"/>
              </a:rPr>
              <a:t>Bewerter</a:t>
            </a:r>
            <a:r>
              <a:rPr lang="en-US" sz="2000" dirty="0">
                <a:solidFill>
                  <a:srgbClr val="000000"/>
                </a:solidFill>
                <a:latin typeface="Helvetica" pitchFamily="2" charset="0"/>
                <a:cs typeface="Gotham Light" pitchFamily="2" charset="0"/>
              </a:rPr>
              <a:t>)</a:t>
            </a:r>
          </a:p>
          <a:p>
            <a:pPr>
              <a:spcBef>
                <a:spcPts val="0"/>
              </a:spcBef>
              <a:spcAft>
                <a:spcPts val="1200"/>
              </a:spcAft>
            </a:pPr>
            <a:r>
              <a:rPr lang="en-US" sz="2000" dirty="0" err="1">
                <a:solidFill>
                  <a:srgbClr val="000000"/>
                </a:solidFill>
                <a:latin typeface="Helvetica" pitchFamily="2" charset="0"/>
                <a:cs typeface="Gotham Light" pitchFamily="2" charset="0"/>
              </a:rPr>
              <a:t>Vertrauliches</a:t>
            </a:r>
            <a:r>
              <a:rPr lang="en-US" sz="2000" dirty="0">
                <a:solidFill>
                  <a:srgbClr val="000000"/>
                </a:solidFill>
                <a:latin typeface="Helvetica" pitchFamily="2" charset="0"/>
                <a:cs typeface="Gotham Light" pitchFamily="2" charset="0"/>
              </a:rPr>
              <a:t> Feedback</a:t>
            </a:r>
          </a:p>
          <a:p>
            <a:pPr>
              <a:spcBef>
                <a:spcPts val="0"/>
              </a:spcBef>
              <a:spcAft>
                <a:spcPts val="1200"/>
              </a:spcAft>
            </a:pPr>
            <a:r>
              <a:rPr lang="en-US" sz="2000" dirty="0">
                <a:solidFill>
                  <a:srgbClr val="000000"/>
                </a:solidFill>
                <a:latin typeface="Helvetica" pitchFamily="2" charset="0"/>
                <a:cs typeface="Gotham Light" pitchFamily="2" charset="0"/>
              </a:rPr>
              <a:t>Eine </a:t>
            </a:r>
            <a:r>
              <a:rPr lang="en-US" sz="2000" dirty="0" err="1">
                <a:solidFill>
                  <a:srgbClr val="000000"/>
                </a:solidFill>
                <a:latin typeface="Helvetica" pitchFamily="2" charset="0"/>
                <a:cs typeface="Gotham Light" pitchFamily="2" charset="0"/>
              </a:rPr>
              <a:t>Grundlage</a:t>
            </a:r>
            <a:r>
              <a:rPr lang="en-US" sz="2000" dirty="0">
                <a:solidFill>
                  <a:srgbClr val="000000"/>
                </a:solidFill>
                <a:latin typeface="Helvetica" pitchFamily="2" charset="0"/>
                <a:cs typeface="Gotham Light" pitchFamily="2" charset="0"/>
              </a:rPr>
              <a:t> für </a:t>
            </a:r>
            <a:r>
              <a:rPr lang="en-US" sz="2000" dirty="0" err="1">
                <a:solidFill>
                  <a:srgbClr val="000000"/>
                </a:solidFill>
                <a:latin typeface="Helvetica" pitchFamily="2" charset="0"/>
                <a:cs typeface="Gotham Light" pitchFamily="2" charset="0"/>
              </a:rPr>
              <a:t>weiteres</a:t>
            </a:r>
            <a:r>
              <a:rPr lang="en-US" sz="2000" dirty="0">
                <a:solidFill>
                  <a:srgbClr val="000000"/>
                </a:solidFill>
                <a:latin typeface="Helvetica" pitchFamily="2" charset="0"/>
                <a:cs typeface="Gotham Light" pitchFamily="2" charset="0"/>
              </a:rPr>
              <a:t> Coaching und </a:t>
            </a:r>
            <a:r>
              <a:rPr lang="en-US" sz="2000" dirty="0" err="1">
                <a:solidFill>
                  <a:srgbClr val="000000"/>
                </a:solidFill>
                <a:latin typeface="Helvetica" pitchFamily="2" charset="0"/>
                <a:cs typeface="Gotham Light" pitchFamily="2" charset="0"/>
              </a:rPr>
              <a:t>Entwicklung</a:t>
            </a:r>
            <a:endParaRPr lang="en-US" sz="2000" dirty="0">
              <a:solidFill>
                <a:srgbClr val="000000"/>
              </a:solidFill>
              <a:latin typeface="Helvetica" pitchFamily="2" charset="0"/>
              <a:cs typeface="Gotham Light" pitchFamily="2" charset="0"/>
            </a:endParaRPr>
          </a:p>
        </p:txBody>
      </p:sp>
      <p:sp>
        <p:nvSpPr>
          <p:cNvPr id="10" name="Rectangle 9"/>
          <p:cNvSpPr/>
          <p:nvPr/>
        </p:nvSpPr>
        <p:spPr>
          <a:xfrm>
            <a:off x="1014262" y="1500622"/>
            <a:ext cx="3857403" cy="400110"/>
          </a:xfrm>
          <a:prstGeom prst="rect">
            <a:avLst/>
          </a:prstGeom>
        </p:spPr>
        <p:txBody>
          <a:bodyPr wrap="none">
            <a:spAutoFit/>
          </a:bodyPr>
          <a:lstStyle/>
          <a:p>
            <a:pPr>
              <a:spcBef>
                <a:spcPts val="575"/>
              </a:spcBef>
              <a:buClr>
                <a:srgbClr val="6C833B"/>
              </a:buClr>
            </a:pPr>
            <a:r>
              <a:rPr lang="en-US" altLang="en-US" sz="2000" b="1" dirty="0"/>
              <a:t>Was</a:t>
            </a:r>
            <a:r>
              <a:rPr lang="en-US" altLang="en-US" sz="2000" b="1" dirty="0">
                <a:latin typeface="Helvetica" pitchFamily="2" charset="0"/>
                <a:cs typeface="Arial" pitchFamily="34" charset="0"/>
              </a:rPr>
              <a:t> </a:t>
            </a:r>
            <a:r>
              <a:rPr lang="en-US" altLang="en-US" sz="2000" b="1" dirty="0" err="1"/>
              <a:t>ist</a:t>
            </a:r>
            <a:r>
              <a:rPr lang="en-US" altLang="en-US" sz="2000" b="1" dirty="0">
                <a:latin typeface="Helvetica" pitchFamily="2" charset="0"/>
                <a:cs typeface="Arial" pitchFamily="34" charset="0"/>
              </a:rPr>
              <a:t> </a:t>
            </a:r>
            <a:r>
              <a:rPr lang="en-US" altLang="en-US" sz="2000" b="1" dirty="0" err="1"/>
              <a:t>ein</a:t>
            </a:r>
            <a:r>
              <a:rPr lang="en-US" altLang="en-US" sz="2000" b="1" dirty="0">
                <a:latin typeface="Helvetica" pitchFamily="2" charset="0"/>
                <a:cs typeface="Arial" pitchFamily="34" charset="0"/>
              </a:rPr>
              <a:t> </a:t>
            </a:r>
            <a:r>
              <a:rPr lang="en-US" altLang="en-US" sz="2000" b="1" dirty="0">
                <a:latin typeface="Helvetica Textkörper"/>
              </a:rPr>
              <a:t>360º-Assessment</a:t>
            </a:r>
            <a:r>
              <a:rPr lang="en-US" altLang="en-US" sz="2000" b="1" dirty="0">
                <a:latin typeface="+mj-lt"/>
              </a:rPr>
              <a:t>?</a:t>
            </a:r>
          </a:p>
        </p:txBody>
      </p:sp>
      <p:sp>
        <p:nvSpPr>
          <p:cNvPr id="2" name="Footer Placeholder 1">
            <a:extLst>
              <a:ext uri="{FF2B5EF4-FFF2-40B4-BE49-F238E27FC236}">
                <a16:creationId xmlns:a16="http://schemas.microsoft.com/office/drawing/2014/main" id="{9D0CD36C-8B3E-98B4-444B-0187628763F5}"/>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C8F0836-787D-56A0-DC2D-FF2F3FCB9470}"/>
              </a:ext>
            </a:extLst>
          </p:cNvPr>
          <p:cNvSpPr>
            <a:spLocks noGrp="1"/>
          </p:cNvSpPr>
          <p:nvPr>
            <p:ph type="sldNum" sz="quarter" idx="11"/>
          </p:nvPr>
        </p:nvSpPr>
        <p:spPr/>
        <p:txBody>
          <a:bodyPr/>
          <a:lstStyle/>
          <a:p>
            <a:fld id="{4E547FC5-224D-4B2B-AB96-D4331BB3CBEC}" type="slidenum">
              <a:rPr lang="en-US" smtClean="0"/>
              <a:pPr/>
              <a:t>4</a:t>
            </a:fld>
            <a:endParaRPr lang="en-US" dirty="0"/>
          </a:p>
        </p:txBody>
      </p:sp>
    </p:spTree>
    <p:custDataLst>
      <p:tags r:id="rId1"/>
    </p:custDataLst>
    <p:extLst>
      <p:ext uri="{BB962C8B-B14F-4D97-AF65-F5344CB8AC3E}">
        <p14:creationId xmlns:p14="http://schemas.microsoft.com/office/powerpoint/2010/main" val="73503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a:extLst>
              <a:ext uri="{FF2B5EF4-FFF2-40B4-BE49-F238E27FC236}">
                <a16:creationId xmlns:a16="http://schemas.microsoft.com/office/drawing/2014/main" id="{BD2CC94E-843A-8841-95D8-A6C51986D975}"/>
              </a:ext>
            </a:extLst>
          </p:cNvPr>
          <p:cNvPicPr>
            <a:picLocks noChangeAspect="1"/>
          </p:cNvPicPr>
          <p:nvPr/>
        </p:nvPicPr>
        <p:blipFill>
          <a:blip r:embed="rId3">
            <a:extLst>
              <a:ext uri="{28A0092B-C50C-407E-A947-70E740481C1C}">
                <a14:useLocalDpi xmlns:a14="http://schemas.microsoft.com/office/drawing/2010/main"/>
              </a:ext>
            </a:extLst>
          </a:blip>
          <a:srcRect l="17870" r="17870"/>
          <a:stretch/>
        </p:blipFill>
        <p:spPr>
          <a:xfrm>
            <a:off x="282798" y="485374"/>
            <a:ext cx="5779862" cy="5820029"/>
          </a:xfrm>
          <a:prstGeom prst="rect">
            <a:avLst/>
          </a:prstGeom>
        </p:spPr>
      </p:pic>
      <p:pic>
        <p:nvPicPr>
          <p:cNvPr id="11" name="Picture 2">
            <a:extLst>
              <a:ext uri="{FF2B5EF4-FFF2-40B4-BE49-F238E27FC236}">
                <a16:creationId xmlns:a16="http://schemas.microsoft.com/office/drawing/2014/main" id="{288868A5-EB37-6E4A-A76F-030337D939C3}"/>
              </a:ext>
            </a:extLst>
          </p:cNvPr>
          <p:cNvPicPr>
            <a:picLocks noChangeAspect="1"/>
          </p:cNvPicPr>
          <p:nvPr/>
        </p:nvPicPr>
        <p:blipFill rotWithShape="1">
          <a:blip r:embed="rId4">
            <a:extLst>
              <a:ext uri="{28A0092B-C50C-407E-A947-70E740481C1C}">
                <a14:useLocalDpi xmlns:a14="http://schemas.microsoft.com/office/drawing/2010/main"/>
              </a:ext>
            </a:extLst>
          </a:blip>
          <a:srcRect l="17870" r="17870"/>
          <a:stretch/>
        </p:blipFill>
        <p:spPr>
          <a:xfrm>
            <a:off x="6241944" y="576749"/>
            <a:ext cx="5583522" cy="5622325"/>
          </a:xfrm>
          <a:prstGeom prst="rect">
            <a:avLst/>
          </a:prstGeom>
        </p:spPr>
      </p:pic>
      <p:sp>
        <p:nvSpPr>
          <p:cNvPr id="3" name="Slide Number Placeholder 2">
            <a:extLst>
              <a:ext uri="{FF2B5EF4-FFF2-40B4-BE49-F238E27FC236}">
                <a16:creationId xmlns:a16="http://schemas.microsoft.com/office/drawing/2014/main" id="{A5CD553B-2F60-174F-A3F8-B1DD6FB1CCD8}"/>
              </a:ext>
            </a:extLst>
          </p:cNvPr>
          <p:cNvSpPr>
            <a:spLocks noGrp="1"/>
          </p:cNvSpPr>
          <p:nvPr>
            <p:ph type="sldNum" sz="quarter" idx="11"/>
          </p:nvPr>
        </p:nvSpPr>
        <p:spPr/>
        <p:txBody>
          <a:bodyPr/>
          <a:lstStyle/>
          <a:p>
            <a:fld id="{4E547FC5-224D-4B2B-AB96-D4331BB3CBEC}" type="slidenum">
              <a:rPr lang="en-US" smtClean="0"/>
              <a:pPr/>
              <a:t>40</a:t>
            </a:fld>
            <a:endParaRPr lang="en-US" dirty="0"/>
          </a:p>
        </p:txBody>
      </p:sp>
      <p:sp>
        <p:nvSpPr>
          <p:cNvPr id="2" name="Footer Placeholder 1">
            <a:extLst>
              <a:ext uri="{FF2B5EF4-FFF2-40B4-BE49-F238E27FC236}">
                <a16:creationId xmlns:a16="http://schemas.microsoft.com/office/drawing/2014/main" id="{FBBE05CA-0E47-C142-8467-FD25FC17CDFC}"/>
              </a:ext>
            </a:extLst>
          </p:cNvPr>
          <p:cNvSpPr>
            <a:spLocks noGrp="1"/>
          </p:cNvSpPr>
          <p:nvPr>
            <p:ph type="ftr" sz="quarter" idx="10"/>
          </p:nvPr>
        </p:nvSpPr>
        <p:spPr/>
        <p:txBody>
          <a:bodyPr/>
          <a:lstStyle/>
          <a:p>
            <a:r>
              <a:rPr lang="en-US" dirty="0"/>
              <a:t>© Leadership Circle | All Rights Reserved</a:t>
            </a:r>
          </a:p>
        </p:txBody>
      </p:sp>
      <p:sp>
        <p:nvSpPr>
          <p:cNvPr id="7" name="Rectangle 3">
            <a:extLst>
              <a:ext uri="{FF2B5EF4-FFF2-40B4-BE49-F238E27FC236}">
                <a16:creationId xmlns:a16="http://schemas.microsoft.com/office/drawing/2014/main" id="{04004A5A-45EA-4B41-A4F7-0B7270226C52}"/>
              </a:ext>
            </a:extLst>
          </p:cNvPr>
          <p:cNvSpPr txBox="1">
            <a:spLocks noChangeArrowheads="1"/>
          </p:cNvSpPr>
          <p:nvPr/>
        </p:nvSpPr>
        <p:spPr bwMode="auto">
          <a:xfrm>
            <a:off x="10286782" y="790364"/>
            <a:ext cx="1717968" cy="857250"/>
          </a:xfrm>
          <a:prstGeom prst="rect">
            <a:avLst/>
          </a:prstGeom>
          <a:noFill/>
          <a:ln w="9525">
            <a:noFill/>
            <a:miter lim="800000"/>
            <a:headEnd/>
            <a:tailEnd/>
          </a:ln>
        </p:spPr>
        <p:txBody>
          <a:bodyPr lIns="67250" tIns="33626" rIns="67250" bIns="33626" anchor="ctr"/>
          <a:lstStyle/>
          <a:p>
            <a:pPr algn="ctr">
              <a:defRPr/>
            </a:pPr>
            <a:r>
              <a:rPr lang="en-US" sz="2000" kern="0" dirty="0" err="1">
                <a:solidFill>
                  <a:schemeClr val="tx1">
                    <a:lumMod val="75000"/>
                  </a:schemeClr>
                </a:solidFill>
                <a:latin typeface="Helvetica" pitchFamily="2" charset="0"/>
                <a:ea typeface="Arial" pitchFamily="-80" charset="0"/>
                <a:cs typeface="Corbel Regular" charset="0"/>
              </a:rPr>
              <a:t>Beste</a:t>
            </a:r>
            <a:endParaRPr lang="en-US" sz="2000" kern="0" dirty="0">
              <a:solidFill>
                <a:schemeClr val="tx1">
                  <a:lumMod val="75000"/>
                </a:schemeClr>
              </a:solidFill>
              <a:latin typeface="Helvetica" pitchFamily="2" charset="0"/>
              <a:ea typeface="Arial" pitchFamily="-80" charset="0"/>
              <a:cs typeface="Corbel Regular" charset="0"/>
            </a:endParaRPr>
          </a:p>
          <a:p>
            <a:pPr algn="ctr">
              <a:defRPr/>
            </a:pPr>
            <a:r>
              <a:rPr lang="en-US" sz="2000" kern="0" dirty="0">
                <a:solidFill>
                  <a:schemeClr val="tx1">
                    <a:lumMod val="75000"/>
                  </a:schemeClr>
                </a:solidFill>
                <a:latin typeface="Helvetica" pitchFamily="2" charset="0"/>
                <a:ea typeface="Arial" pitchFamily="-80" charset="0"/>
                <a:cs typeface="Corbel Regular" charset="0"/>
              </a:rPr>
              <a:t> 10%</a:t>
            </a:r>
          </a:p>
        </p:txBody>
      </p:sp>
      <p:sp>
        <p:nvSpPr>
          <p:cNvPr id="8" name="Rectangle 3">
            <a:extLst>
              <a:ext uri="{FF2B5EF4-FFF2-40B4-BE49-F238E27FC236}">
                <a16:creationId xmlns:a16="http://schemas.microsoft.com/office/drawing/2014/main" id="{C7E8C655-849D-4F40-AD7D-48A3E13E9EC5}"/>
              </a:ext>
            </a:extLst>
          </p:cNvPr>
          <p:cNvSpPr txBox="1">
            <a:spLocks noChangeArrowheads="1"/>
          </p:cNvSpPr>
          <p:nvPr/>
        </p:nvSpPr>
        <p:spPr bwMode="auto">
          <a:xfrm>
            <a:off x="4627387" y="790364"/>
            <a:ext cx="1717968" cy="857250"/>
          </a:xfrm>
          <a:prstGeom prst="rect">
            <a:avLst/>
          </a:prstGeom>
          <a:noFill/>
          <a:ln w="9525">
            <a:noFill/>
            <a:miter lim="800000"/>
            <a:headEnd/>
            <a:tailEnd/>
          </a:ln>
        </p:spPr>
        <p:txBody>
          <a:bodyPr lIns="67250" tIns="33626" rIns="67250" bIns="33626" anchor="ctr"/>
          <a:lstStyle/>
          <a:p>
            <a:pPr algn="ctr">
              <a:defRPr/>
            </a:pPr>
            <a:r>
              <a:rPr lang="en-US" sz="2000" kern="0" dirty="0" err="1">
                <a:solidFill>
                  <a:schemeClr val="tx1">
                    <a:lumMod val="75000"/>
                  </a:schemeClr>
                </a:solidFill>
                <a:latin typeface="Helvetica" pitchFamily="2" charset="0"/>
                <a:ea typeface="Arial" pitchFamily="-80" charset="0"/>
                <a:cs typeface="Corbel Regular" charset="0"/>
              </a:rPr>
              <a:t>Schlechteste</a:t>
            </a:r>
            <a:r>
              <a:rPr lang="en-US" sz="2000" kern="0" dirty="0">
                <a:solidFill>
                  <a:schemeClr val="tx1">
                    <a:lumMod val="75000"/>
                  </a:schemeClr>
                </a:solidFill>
                <a:latin typeface="Helvetica" pitchFamily="2" charset="0"/>
                <a:ea typeface="Arial" pitchFamily="-80" charset="0"/>
                <a:cs typeface="Corbel Regular" charset="0"/>
              </a:rPr>
              <a:t> 10%</a:t>
            </a:r>
          </a:p>
        </p:txBody>
      </p:sp>
    </p:spTree>
    <p:extLst>
      <p:ext uri="{BB962C8B-B14F-4D97-AF65-F5344CB8AC3E}">
        <p14:creationId xmlns:p14="http://schemas.microsoft.com/office/powerpoint/2010/main" val="1545147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ABE2D-1609-73A5-0707-1E81AC866C6D}"/>
              </a:ext>
            </a:extLst>
          </p:cNvPr>
          <p:cNvSpPr>
            <a:spLocks noGrp="1"/>
          </p:cNvSpPr>
          <p:nvPr>
            <p:ph type="title"/>
          </p:nvPr>
        </p:nvSpPr>
        <p:spPr>
          <a:xfrm>
            <a:off x="2554605" y="1997030"/>
            <a:ext cx="7082790" cy="2852737"/>
          </a:xfrm>
        </p:spPr>
        <p:txBody>
          <a:bodyPr/>
          <a:lstStyle/>
          <a:p>
            <a:pPr algn="ctr"/>
            <a:r>
              <a:rPr lang="en-US" dirty="0" err="1"/>
              <a:t>Zusätzliche</a:t>
            </a:r>
            <a:r>
              <a:rPr lang="en-US" dirty="0"/>
              <a:t> </a:t>
            </a:r>
            <a:r>
              <a:rPr lang="en-US" dirty="0" err="1"/>
              <a:t>Folien</a:t>
            </a:r>
            <a:endParaRPr lang="en-US" dirty="0"/>
          </a:p>
        </p:txBody>
      </p:sp>
      <p:sp>
        <p:nvSpPr>
          <p:cNvPr id="3" name="Slide Number Placeholder 2">
            <a:extLst>
              <a:ext uri="{FF2B5EF4-FFF2-40B4-BE49-F238E27FC236}">
                <a16:creationId xmlns:a16="http://schemas.microsoft.com/office/drawing/2014/main" id="{0CAAC35D-F572-8B2D-0C4C-C866CD1137AD}"/>
              </a:ext>
            </a:extLst>
          </p:cNvPr>
          <p:cNvSpPr>
            <a:spLocks noGrp="1"/>
          </p:cNvSpPr>
          <p:nvPr>
            <p:ph type="sldNum" sz="quarter" idx="11"/>
          </p:nvPr>
        </p:nvSpPr>
        <p:spPr/>
        <p:txBody>
          <a:bodyPr/>
          <a:lstStyle/>
          <a:p>
            <a:fld id="{4E547FC5-224D-4B2B-AB96-D4331BB3CBEC}" type="slidenum">
              <a:rPr lang="en-US" smtClean="0"/>
              <a:pPr/>
              <a:t>41</a:t>
            </a:fld>
            <a:endParaRPr lang="en-US" dirty="0"/>
          </a:p>
        </p:txBody>
      </p:sp>
      <p:sp>
        <p:nvSpPr>
          <p:cNvPr id="4" name="Footer Placeholder 3">
            <a:extLst>
              <a:ext uri="{FF2B5EF4-FFF2-40B4-BE49-F238E27FC236}">
                <a16:creationId xmlns:a16="http://schemas.microsoft.com/office/drawing/2014/main" id="{81B60FAC-90CC-676D-A5C0-FDFF903B1D0B}"/>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130116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85A12-B85B-B541-95FB-2F75EF1D1EE9}"/>
              </a:ext>
            </a:extLst>
          </p:cNvPr>
          <p:cNvSpPr>
            <a:spLocks noGrp="1"/>
          </p:cNvSpPr>
          <p:nvPr>
            <p:ph type="title"/>
          </p:nvPr>
        </p:nvSpPr>
        <p:spPr>
          <a:xfrm>
            <a:off x="609600" y="177798"/>
            <a:ext cx="10972800" cy="681355"/>
          </a:xfrm>
        </p:spPr>
        <p:txBody>
          <a:bodyPr/>
          <a:lstStyle/>
          <a:p>
            <a:r>
              <a:rPr lang="de-DE" sz="2800" dirty="0"/>
              <a:t>Der Leadership Circle 360  – Ein Türöffner für Entwicklung</a:t>
            </a:r>
          </a:p>
        </p:txBody>
      </p:sp>
      <p:sp>
        <p:nvSpPr>
          <p:cNvPr id="4" name="Slide Number Placeholder 3">
            <a:extLst>
              <a:ext uri="{FF2B5EF4-FFF2-40B4-BE49-F238E27FC236}">
                <a16:creationId xmlns:a16="http://schemas.microsoft.com/office/drawing/2014/main" id="{4C55FC3C-10F2-A247-98C5-BB94B7AFE2EF}"/>
              </a:ext>
            </a:extLst>
          </p:cNvPr>
          <p:cNvSpPr>
            <a:spLocks noGrp="1"/>
          </p:cNvSpPr>
          <p:nvPr>
            <p:ph type="sldNum" sz="quarter" idx="11"/>
          </p:nvPr>
        </p:nvSpPr>
        <p:spPr/>
        <p:txBody>
          <a:bodyPr/>
          <a:lstStyle/>
          <a:p>
            <a:fld id="{4E547FC5-224D-4B2B-AB96-D4331BB3CBEC}" type="slidenum">
              <a:rPr lang="en-US" smtClean="0"/>
              <a:pPr/>
              <a:t>42</a:t>
            </a:fld>
            <a:endParaRPr lang="en-US" dirty="0"/>
          </a:p>
        </p:txBody>
      </p:sp>
      <p:sp>
        <p:nvSpPr>
          <p:cNvPr id="3" name="Footer Placeholder 2">
            <a:extLst>
              <a:ext uri="{FF2B5EF4-FFF2-40B4-BE49-F238E27FC236}">
                <a16:creationId xmlns:a16="http://schemas.microsoft.com/office/drawing/2014/main" id="{09E5969C-EE9E-1A4C-8CDC-17FFC25A93DE}"/>
              </a:ext>
            </a:extLst>
          </p:cNvPr>
          <p:cNvSpPr>
            <a:spLocks noGrp="1"/>
          </p:cNvSpPr>
          <p:nvPr>
            <p:ph type="ftr" sz="quarter" idx="10"/>
          </p:nvPr>
        </p:nvSpPr>
        <p:spPr/>
        <p:txBody>
          <a:bodyPr/>
          <a:lstStyle/>
          <a:p>
            <a:r>
              <a:rPr lang="en-US" dirty="0"/>
              <a:t>© Leadership Circle | All Rights Reserved</a:t>
            </a:r>
          </a:p>
        </p:txBody>
      </p:sp>
      <p:sp>
        <p:nvSpPr>
          <p:cNvPr id="31" name="Rectangle 30">
            <a:extLst>
              <a:ext uri="{FF2B5EF4-FFF2-40B4-BE49-F238E27FC236}">
                <a16:creationId xmlns:a16="http://schemas.microsoft.com/office/drawing/2014/main" id="{37F73713-AC5B-B341-9435-39D135EC93D8}"/>
              </a:ext>
            </a:extLst>
          </p:cNvPr>
          <p:cNvSpPr/>
          <p:nvPr/>
        </p:nvSpPr>
        <p:spPr>
          <a:xfrm>
            <a:off x="4376902" y="2232756"/>
            <a:ext cx="3289903" cy="2103120"/>
          </a:xfrm>
          <a:prstGeom prst="rect">
            <a:avLst/>
          </a:prstGeom>
          <a:solidFill>
            <a:schemeClr val="accent1"/>
          </a:solidFill>
          <a:ln w="9525" cap="flat" cmpd="sng" algn="ctr">
            <a:solidFill>
              <a:srgbClr val="F9A25E">
                <a:shade val="95000"/>
                <a:satMod val="105000"/>
                <a:alpha val="25000"/>
              </a:srgbClr>
            </a:solidFill>
            <a:prstDash val="solid"/>
          </a:ln>
          <a:effectLst/>
        </p:spPr>
        <p:txBody>
          <a:bodyPr lIns="61544" tIns="30772" rIns="61544" bIns="30772"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cxnSp>
        <p:nvCxnSpPr>
          <p:cNvPr id="36" name="Straight Arrow Connector 35">
            <a:extLst>
              <a:ext uri="{FF2B5EF4-FFF2-40B4-BE49-F238E27FC236}">
                <a16:creationId xmlns:a16="http://schemas.microsoft.com/office/drawing/2014/main" id="{81582222-7151-2A4F-BD2E-83E1410E007A}"/>
              </a:ext>
            </a:extLst>
          </p:cNvPr>
          <p:cNvCxnSpPr>
            <a:cxnSpLocks/>
          </p:cNvCxnSpPr>
          <p:nvPr/>
        </p:nvCxnSpPr>
        <p:spPr>
          <a:xfrm>
            <a:off x="7666805" y="949377"/>
            <a:ext cx="0" cy="4957767"/>
          </a:xfrm>
          <a:prstGeom prst="straightConnector1">
            <a:avLst/>
          </a:prstGeom>
          <a:noFill/>
          <a:ln w="63500" cap="flat" cmpd="sng" algn="ctr">
            <a:solidFill>
              <a:schemeClr val="accent2"/>
            </a:solidFill>
            <a:prstDash val="solid"/>
            <a:miter lim="800000"/>
            <a:headEnd type="arrow" w="lg" len="lg"/>
            <a:tailEnd type="arrow" w="lg" len="lg"/>
          </a:ln>
          <a:effectLst/>
        </p:spPr>
      </p:cxnSp>
      <p:cxnSp>
        <p:nvCxnSpPr>
          <p:cNvPr id="38" name="Straight Arrow Connector 37">
            <a:extLst>
              <a:ext uri="{FF2B5EF4-FFF2-40B4-BE49-F238E27FC236}">
                <a16:creationId xmlns:a16="http://schemas.microsoft.com/office/drawing/2014/main" id="{72D16619-F998-9144-AEA8-5B9A9603A70C}"/>
              </a:ext>
            </a:extLst>
          </p:cNvPr>
          <p:cNvCxnSpPr>
            <a:cxnSpLocks/>
          </p:cNvCxnSpPr>
          <p:nvPr/>
        </p:nvCxnSpPr>
        <p:spPr>
          <a:xfrm>
            <a:off x="4376902" y="949377"/>
            <a:ext cx="0" cy="4957767"/>
          </a:xfrm>
          <a:prstGeom prst="straightConnector1">
            <a:avLst/>
          </a:prstGeom>
          <a:noFill/>
          <a:ln w="63500" cap="rnd" cmpd="sng" algn="ctr">
            <a:solidFill>
              <a:schemeClr val="accent3"/>
            </a:solidFill>
            <a:prstDash val="solid"/>
            <a:round/>
            <a:headEnd type="arrow" w="lg" len="lg"/>
            <a:tailEnd type="arrow" w="lg" len="lg"/>
          </a:ln>
          <a:effectLst/>
        </p:spPr>
      </p:cxnSp>
      <p:grpSp>
        <p:nvGrpSpPr>
          <p:cNvPr id="19" name="Group 18">
            <a:extLst>
              <a:ext uri="{FF2B5EF4-FFF2-40B4-BE49-F238E27FC236}">
                <a16:creationId xmlns:a16="http://schemas.microsoft.com/office/drawing/2014/main" id="{2C4A9E21-F397-C64E-BC9C-DFC9975F67BA}"/>
              </a:ext>
            </a:extLst>
          </p:cNvPr>
          <p:cNvGrpSpPr/>
          <p:nvPr/>
        </p:nvGrpSpPr>
        <p:grpSpPr>
          <a:xfrm>
            <a:off x="4359267" y="2072040"/>
            <a:ext cx="3466842" cy="322676"/>
            <a:chOff x="4359267" y="2072040"/>
            <a:chExt cx="3466842" cy="322676"/>
          </a:xfrm>
        </p:grpSpPr>
        <p:cxnSp>
          <p:nvCxnSpPr>
            <p:cNvPr id="41" name="Straight Connector 40">
              <a:extLst>
                <a:ext uri="{FF2B5EF4-FFF2-40B4-BE49-F238E27FC236}">
                  <a16:creationId xmlns:a16="http://schemas.microsoft.com/office/drawing/2014/main" id="{5B4E76E8-48C8-3646-A072-862405650DEC}"/>
                </a:ext>
              </a:extLst>
            </p:cNvPr>
            <p:cNvCxnSpPr/>
            <p:nvPr/>
          </p:nvCxnSpPr>
          <p:spPr>
            <a:xfrm>
              <a:off x="4359267" y="2233371"/>
              <a:ext cx="3289903" cy="0"/>
            </a:xfrm>
            <a:prstGeom prst="line">
              <a:avLst/>
            </a:prstGeom>
            <a:ln w="50800" cap="rnd" cmpd="sng" algn="ctr">
              <a:solidFill>
                <a:schemeClr val="accent5"/>
              </a:solidFill>
              <a:prstDash val="solid"/>
              <a:round/>
              <a:headEnd type="arrow" w="lg" len="lg"/>
              <a:tailEnd type="none" w="med" len="med"/>
            </a:ln>
          </p:spPr>
          <p:style>
            <a:lnRef idx="0">
              <a:scrgbClr r="0" g="0" b="0"/>
            </a:lnRef>
            <a:fillRef idx="0">
              <a:scrgbClr r="0" g="0" b="0"/>
            </a:fillRef>
            <a:effectRef idx="0">
              <a:scrgbClr r="0" g="0" b="0"/>
            </a:effectRef>
            <a:fontRef idx="minor">
              <a:schemeClr val="tx1"/>
            </a:fontRef>
          </p:style>
        </p:cxnSp>
        <p:sp>
          <p:nvSpPr>
            <p:cNvPr id="49" name="Oval 48">
              <a:extLst>
                <a:ext uri="{FF2B5EF4-FFF2-40B4-BE49-F238E27FC236}">
                  <a16:creationId xmlns:a16="http://schemas.microsoft.com/office/drawing/2014/main" id="{95B4D039-32B9-B040-BA9E-F7DF017D09A5}"/>
                </a:ext>
              </a:extLst>
            </p:cNvPr>
            <p:cNvSpPr>
              <a:spLocks noChangeAspect="1"/>
            </p:cNvSpPr>
            <p:nvPr/>
          </p:nvSpPr>
          <p:spPr>
            <a:xfrm>
              <a:off x="7493656" y="2072040"/>
              <a:ext cx="332453" cy="322676"/>
            </a:xfrm>
            <a:prstGeom prst="ellipse">
              <a:avLst/>
            </a:prstGeom>
            <a:solidFill>
              <a:schemeClr val="accent4"/>
            </a:solidFill>
            <a:ln w="9525" cap="flat" cmpd="sng" algn="ctr">
              <a:noFill/>
              <a:prstDash val="solid"/>
            </a:ln>
            <a:effectLst/>
          </p:spPr>
          <p:txBody>
            <a:bodyPr lIns="61502" tIns="30750" rIns="61502" bIns="30750"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grpSp>
      <p:pic>
        <p:nvPicPr>
          <p:cNvPr id="55" name="Picture 54">
            <a:extLst>
              <a:ext uri="{FF2B5EF4-FFF2-40B4-BE49-F238E27FC236}">
                <a16:creationId xmlns:a16="http://schemas.microsoft.com/office/drawing/2014/main" id="{285DE252-237A-D941-ABF5-8477AFB790D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628" t="1863" r="15" b="1333"/>
          <a:stretch/>
        </p:blipFill>
        <p:spPr>
          <a:xfrm>
            <a:off x="4203760" y="1713231"/>
            <a:ext cx="3730646" cy="3611274"/>
          </a:xfrm>
          <a:prstGeom prst="rect">
            <a:avLst/>
          </a:prstGeom>
        </p:spPr>
      </p:pic>
      <p:grpSp>
        <p:nvGrpSpPr>
          <p:cNvPr id="20" name="Group 19">
            <a:extLst>
              <a:ext uri="{FF2B5EF4-FFF2-40B4-BE49-F238E27FC236}">
                <a16:creationId xmlns:a16="http://schemas.microsoft.com/office/drawing/2014/main" id="{595D3F0B-D635-A446-9DDE-A268B03921C5}"/>
              </a:ext>
            </a:extLst>
          </p:cNvPr>
          <p:cNvGrpSpPr/>
          <p:nvPr/>
        </p:nvGrpSpPr>
        <p:grpSpPr>
          <a:xfrm>
            <a:off x="4203760" y="4167141"/>
            <a:ext cx="3463045" cy="322676"/>
            <a:chOff x="4203760" y="4167141"/>
            <a:chExt cx="3463045" cy="322676"/>
          </a:xfrm>
        </p:grpSpPr>
        <p:cxnSp>
          <p:nvCxnSpPr>
            <p:cNvPr id="44" name="Straight Connector 43">
              <a:extLst>
                <a:ext uri="{FF2B5EF4-FFF2-40B4-BE49-F238E27FC236}">
                  <a16:creationId xmlns:a16="http://schemas.microsoft.com/office/drawing/2014/main" id="{55BF89DC-E2F0-1048-A044-604B601942FF}"/>
                </a:ext>
              </a:extLst>
            </p:cNvPr>
            <p:cNvCxnSpPr/>
            <p:nvPr/>
          </p:nvCxnSpPr>
          <p:spPr>
            <a:xfrm>
              <a:off x="4376902" y="4335259"/>
              <a:ext cx="3289903" cy="0"/>
            </a:xfrm>
            <a:prstGeom prst="line">
              <a:avLst/>
            </a:prstGeom>
            <a:noFill/>
            <a:ln w="50800" cap="rnd" cmpd="sng" algn="ctr">
              <a:solidFill>
                <a:schemeClr val="tx1"/>
              </a:solidFill>
              <a:prstDash val="sysDot"/>
              <a:tailEnd type="arrow" w="lg" len="lg"/>
            </a:ln>
            <a:effectLst/>
          </p:spPr>
        </p:cxnSp>
        <p:sp>
          <p:nvSpPr>
            <p:cNvPr id="50" name="Oval 49">
              <a:extLst>
                <a:ext uri="{FF2B5EF4-FFF2-40B4-BE49-F238E27FC236}">
                  <a16:creationId xmlns:a16="http://schemas.microsoft.com/office/drawing/2014/main" id="{D00C5F3C-A882-9348-B720-C5B73A23E7F2}"/>
                </a:ext>
              </a:extLst>
            </p:cNvPr>
            <p:cNvSpPr>
              <a:spLocks noChangeAspect="1"/>
            </p:cNvSpPr>
            <p:nvPr/>
          </p:nvSpPr>
          <p:spPr>
            <a:xfrm>
              <a:off x="4203760" y="4167141"/>
              <a:ext cx="332453" cy="322676"/>
            </a:xfrm>
            <a:prstGeom prst="ellipse">
              <a:avLst/>
            </a:prstGeom>
            <a:solidFill>
              <a:schemeClr val="bg2">
                <a:lumMod val="50000"/>
              </a:schemeClr>
            </a:solidFill>
            <a:ln w="9525" cap="flat" cmpd="sng" algn="ctr">
              <a:noFill/>
              <a:prstDash val="solid"/>
            </a:ln>
            <a:effectLst/>
          </p:spPr>
          <p:txBody>
            <a:bodyPr lIns="61502" tIns="30750" rIns="61502" bIns="30750"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Helvetica" pitchFamily="2" charset="0"/>
                <a:ea typeface="+mn-ea"/>
                <a:cs typeface="+mn-cs"/>
              </a:endParaRPr>
            </a:p>
          </p:txBody>
        </p:sp>
      </p:grpSp>
      <p:sp>
        <p:nvSpPr>
          <p:cNvPr id="30" name="TextBox 29">
            <a:extLst>
              <a:ext uri="{FF2B5EF4-FFF2-40B4-BE49-F238E27FC236}">
                <a16:creationId xmlns:a16="http://schemas.microsoft.com/office/drawing/2014/main" id="{B918D69A-7EF9-2A41-B57C-2A1FA918E288}"/>
              </a:ext>
            </a:extLst>
          </p:cNvPr>
          <p:cNvSpPr txBox="1"/>
          <p:nvPr/>
        </p:nvSpPr>
        <p:spPr>
          <a:xfrm>
            <a:off x="7753394" y="865345"/>
            <a:ext cx="778230" cy="339099"/>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dirty="0">
                <a:ln>
                  <a:noFill/>
                </a:ln>
                <a:solidFill>
                  <a:srgbClr val="F9A25E"/>
                </a:solidFill>
                <a:effectLst/>
                <a:uLnTx/>
                <a:uFillTx/>
                <a:latin typeface="Helvetica" pitchFamily="2" charset="0"/>
                <a:ea typeface="+mn-ea"/>
                <a:cs typeface="+mn-cs"/>
              </a:rPr>
              <a:t>VUKA</a:t>
            </a:r>
          </a:p>
        </p:txBody>
      </p:sp>
      <p:sp>
        <p:nvSpPr>
          <p:cNvPr id="33" name="TextBox 32">
            <a:extLst>
              <a:ext uri="{FF2B5EF4-FFF2-40B4-BE49-F238E27FC236}">
                <a16:creationId xmlns:a16="http://schemas.microsoft.com/office/drawing/2014/main" id="{A0A97971-CE65-EC48-9A5D-BC1E0370C8E3}"/>
              </a:ext>
            </a:extLst>
          </p:cNvPr>
          <p:cNvSpPr txBox="1"/>
          <p:nvPr/>
        </p:nvSpPr>
        <p:spPr>
          <a:xfrm>
            <a:off x="7825384" y="5657216"/>
            <a:ext cx="739758" cy="339099"/>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dirty="0">
                <a:ln>
                  <a:noFill/>
                </a:ln>
                <a:solidFill>
                  <a:srgbClr val="F9A25E"/>
                </a:solidFill>
                <a:effectLst/>
                <a:uLnTx/>
                <a:uFillTx/>
                <a:latin typeface="Helvetica" pitchFamily="2" charset="0"/>
                <a:ea typeface="+mn-ea"/>
                <a:cs typeface="+mn-cs"/>
              </a:rPr>
              <a:t>SSEE</a:t>
            </a:r>
          </a:p>
        </p:txBody>
      </p:sp>
      <p:sp>
        <p:nvSpPr>
          <p:cNvPr id="34" name="TextBox 33">
            <a:extLst>
              <a:ext uri="{FF2B5EF4-FFF2-40B4-BE49-F238E27FC236}">
                <a16:creationId xmlns:a16="http://schemas.microsoft.com/office/drawing/2014/main" id="{1395BB66-159D-6640-B8D6-3FDB09A16DDC}"/>
              </a:ext>
            </a:extLst>
          </p:cNvPr>
          <p:cNvSpPr txBox="1"/>
          <p:nvPr/>
        </p:nvSpPr>
        <p:spPr>
          <a:xfrm>
            <a:off x="8243816" y="3134156"/>
            <a:ext cx="2989798" cy="800764"/>
          </a:xfrm>
          <a:prstGeom prst="rect">
            <a:avLst/>
          </a:prstGeom>
          <a:noFill/>
        </p:spPr>
        <p:txBody>
          <a:bodyPr wrap="none" lIns="61502" tIns="30750" rIns="61502" bIns="3075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rgbClr val="F9A25E"/>
                </a:solidFill>
                <a:effectLst/>
                <a:uLnTx/>
                <a:uFillTx/>
                <a:latin typeface="Helvetica" pitchFamily="2" charset="0"/>
                <a:ea typeface="+mn-ea"/>
                <a:cs typeface="+mn-cs"/>
              </a:rPr>
              <a:t>KOMPLEXITÄT DES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F9A25E"/>
                </a:solidFill>
                <a:latin typeface="Helvetica" pitchFamily="2" charset="0"/>
              </a:rPr>
              <a:t>K</a:t>
            </a:r>
            <a:r>
              <a:rPr kumimoji="0" lang="en-US" sz="2400" i="1" u="none" strike="noStrike" kern="1200" cap="none" spc="0" normalizeH="0" baseline="0" noProof="0" dirty="0">
                <a:ln>
                  <a:noFill/>
                </a:ln>
                <a:solidFill>
                  <a:srgbClr val="F9A25E"/>
                </a:solidFill>
                <a:effectLst/>
                <a:uLnTx/>
                <a:uFillTx/>
                <a:latin typeface="Helvetica" pitchFamily="2" charset="0"/>
                <a:ea typeface="+mn-ea"/>
                <a:cs typeface="+mn-cs"/>
              </a:rPr>
              <a:t>ONTEXTS</a:t>
            </a:r>
          </a:p>
        </p:txBody>
      </p:sp>
      <p:sp>
        <p:nvSpPr>
          <p:cNvPr id="35" name="TextBox 34">
            <a:extLst>
              <a:ext uri="{FF2B5EF4-FFF2-40B4-BE49-F238E27FC236}">
                <a16:creationId xmlns:a16="http://schemas.microsoft.com/office/drawing/2014/main" id="{34AD403B-CABF-BF43-BD5D-01E83E449CC3}"/>
              </a:ext>
            </a:extLst>
          </p:cNvPr>
          <p:cNvSpPr txBox="1"/>
          <p:nvPr/>
        </p:nvSpPr>
        <p:spPr>
          <a:xfrm>
            <a:off x="934419" y="3152948"/>
            <a:ext cx="2291236" cy="807865"/>
          </a:xfrm>
          <a:prstGeom prst="rect">
            <a:avLst/>
          </a:prstGeom>
          <a:noFill/>
        </p:spPr>
        <p:txBody>
          <a:bodyPr wrap="none" lIns="68532" tIns="34266" rIns="68532" bIns="3426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KOMPLEXITÄT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1" u="none" strike="noStrike" kern="1200" cap="none" spc="0" normalizeH="0" baseline="0" noProof="0" dirty="0">
                <a:ln>
                  <a:noFill/>
                </a:ln>
                <a:solidFill>
                  <a:schemeClr val="accent1">
                    <a:lumMod val="75000"/>
                  </a:schemeClr>
                </a:solidFill>
                <a:effectLst/>
                <a:uLnTx/>
                <a:uFillTx/>
                <a:latin typeface="Helvetica" pitchFamily="2" charset="0"/>
                <a:ea typeface="+mn-ea"/>
                <a:cs typeface="+mn-cs"/>
              </a:rPr>
              <a:t>DES SELBST</a:t>
            </a:r>
          </a:p>
        </p:txBody>
      </p:sp>
      <p:grpSp>
        <p:nvGrpSpPr>
          <p:cNvPr id="37" name="Group 36">
            <a:extLst>
              <a:ext uri="{FF2B5EF4-FFF2-40B4-BE49-F238E27FC236}">
                <a16:creationId xmlns:a16="http://schemas.microsoft.com/office/drawing/2014/main" id="{9292E09B-F27E-514C-8230-367BF2A66143}"/>
              </a:ext>
            </a:extLst>
          </p:cNvPr>
          <p:cNvGrpSpPr/>
          <p:nvPr/>
        </p:nvGrpSpPr>
        <p:grpSpPr>
          <a:xfrm>
            <a:off x="8578271" y="1325934"/>
            <a:ext cx="1723548" cy="4202874"/>
            <a:chOff x="7829072" y="1789268"/>
            <a:chExt cx="1516977" cy="3811243"/>
          </a:xfrm>
        </p:grpSpPr>
        <p:sp>
          <p:nvSpPr>
            <p:cNvPr id="39" name="TextBox 38">
              <a:extLst>
                <a:ext uri="{FF2B5EF4-FFF2-40B4-BE49-F238E27FC236}">
                  <a16:creationId xmlns:a16="http://schemas.microsoft.com/office/drawing/2014/main" id="{F134A75C-E394-1749-852B-E7EEFFA20654}"/>
                </a:ext>
              </a:extLst>
            </p:cNvPr>
            <p:cNvSpPr txBox="1"/>
            <p:nvPr/>
          </p:nvSpPr>
          <p:spPr>
            <a:xfrm>
              <a:off x="7829072" y="1789268"/>
              <a:ext cx="1392820" cy="1088480"/>
            </a:xfrm>
            <a:prstGeom prst="rect">
              <a:avLst/>
            </a:prstGeom>
            <a:noFill/>
          </p:spPr>
          <p:txBody>
            <a:bodyPr wrap="none" rtlCol="0">
              <a:spAutoFit/>
            </a:bodyPr>
            <a:lstStyle/>
            <a:p>
              <a:pPr lvl="0">
                <a:defRPr/>
              </a:pPr>
              <a:r>
                <a:rPr lang="de-DE" b="1" i="1" dirty="0">
                  <a:solidFill>
                    <a:srgbClr val="F9A25E"/>
                  </a:solidFill>
                  <a:latin typeface="Helvetica" pitchFamily="2" charset="0"/>
                </a:rPr>
                <a:t>Volatilität</a:t>
              </a:r>
            </a:p>
            <a:p>
              <a:pPr lvl="0">
                <a:defRPr/>
              </a:pPr>
              <a:r>
                <a:rPr lang="de-DE" b="1" i="1" dirty="0">
                  <a:solidFill>
                    <a:srgbClr val="F9A25E"/>
                  </a:solidFill>
                  <a:latin typeface="Helvetica" pitchFamily="2" charset="0"/>
                </a:rPr>
                <a:t>Unsicherheit</a:t>
              </a:r>
            </a:p>
            <a:p>
              <a:pPr lvl="0">
                <a:defRPr/>
              </a:pPr>
              <a:r>
                <a:rPr lang="de-DE" b="1" i="1" dirty="0">
                  <a:solidFill>
                    <a:srgbClr val="F9A25E"/>
                  </a:solidFill>
                  <a:latin typeface="Helvetica" pitchFamily="2" charset="0"/>
                </a:rPr>
                <a:t>Komplexität</a:t>
              </a:r>
            </a:p>
            <a:p>
              <a:pPr lvl="0">
                <a:defRPr/>
              </a:pPr>
              <a:r>
                <a:rPr lang="de-DE" b="1" i="1" dirty="0">
                  <a:solidFill>
                    <a:srgbClr val="F9A25E"/>
                  </a:solidFill>
                  <a:latin typeface="Helvetica" pitchFamily="2" charset="0"/>
                </a:rPr>
                <a:t>Ambiguität</a:t>
              </a:r>
            </a:p>
          </p:txBody>
        </p:sp>
        <p:sp>
          <p:nvSpPr>
            <p:cNvPr id="40" name="TextBox 39">
              <a:extLst>
                <a:ext uri="{FF2B5EF4-FFF2-40B4-BE49-F238E27FC236}">
                  <a16:creationId xmlns:a16="http://schemas.microsoft.com/office/drawing/2014/main" id="{C2C9C11C-46C4-0A4C-934B-DF6E57CBD7A5}"/>
                </a:ext>
              </a:extLst>
            </p:cNvPr>
            <p:cNvSpPr txBox="1"/>
            <p:nvPr/>
          </p:nvSpPr>
          <p:spPr>
            <a:xfrm>
              <a:off x="7908080" y="4512031"/>
              <a:ext cx="1437969" cy="1088480"/>
            </a:xfrm>
            <a:prstGeom prst="rect">
              <a:avLst/>
            </a:prstGeom>
            <a:noFill/>
          </p:spPr>
          <p:txBody>
            <a:bodyPr wrap="none" rtlCol="0">
              <a:spAutoFit/>
            </a:bodyPr>
            <a:lstStyle/>
            <a:p>
              <a:pPr lvl="0">
                <a:defRPr/>
              </a:pPr>
              <a:r>
                <a:rPr lang="de-DE" b="1" i="1" dirty="0">
                  <a:solidFill>
                    <a:srgbClr val="F9A25E"/>
                  </a:solidFill>
                  <a:latin typeface="Helvetica" pitchFamily="2" charset="0"/>
                </a:rPr>
                <a:t>Stabilität</a:t>
              </a:r>
            </a:p>
            <a:p>
              <a:pPr lvl="0">
                <a:defRPr/>
              </a:pPr>
              <a:r>
                <a:rPr lang="de-DE" b="1" i="1" dirty="0">
                  <a:solidFill>
                    <a:srgbClr val="F9A25E"/>
                  </a:solidFill>
                  <a:latin typeface="Helvetica" pitchFamily="2" charset="0"/>
                </a:rPr>
                <a:t>Sicherheit</a:t>
              </a:r>
            </a:p>
            <a:p>
              <a:pPr lvl="0">
                <a:defRPr/>
              </a:pPr>
              <a:r>
                <a:rPr lang="de-DE" b="1" i="1" dirty="0">
                  <a:solidFill>
                    <a:srgbClr val="F9A25E"/>
                  </a:solidFill>
                  <a:latin typeface="Helvetica" pitchFamily="2" charset="0"/>
                </a:rPr>
                <a:t>Einfachheit</a:t>
              </a:r>
            </a:p>
            <a:p>
              <a:pPr lvl="0">
                <a:defRPr/>
              </a:pPr>
              <a:r>
                <a:rPr lang="de-DE" b="1" i="1" dirty="0">
                  <a:solidFill>
                    <a:srgbClr val="F9A25E"/>
                  </a:solidFill>
                  <a:latin typeface="Helvetica" pitchFamily="2" charset="0"/>
                </a:rPr>
                <a:t>Eindeutigkeit</a:t>
              </a:r>
            </a:p>
          </p:txBody>
        </p:sp>
      </p:grpSp>
      <p:grpSp>
        <p:nvGrpSpPr>
          <p:cNvPr id="42" name="Group 41">
            <a:extLst>
              <a:ext uri="{FF2B5EF4-FFF2-40B4-BE49-F238E27FC236}">
                <a16:creationId xmlns:a16="http://schemas.microsoft.com/office/drawing/2014/main" id="{8D4D9A14-9134-1A44-A166-9967C99F29A7}"/>
              </a:ext>
            </a:extLst>
          </p:cNvPr>
          <p:cNvGrpSpPr/>
          <p:nvPr/>
        </p:nvGrpSpPr>
        <p:grpSpPr>
          <a:xfrm>
            <a:off x="995514" y="949377"/>
            <a:ext cx="3368785" cy="4855762"/>
            <a:chOff x="550254" y="1277474"/>
            <a:chExt cx="2695475" cy="3885260"/>
          </a:xfrm>
        </p:grpSpPr>
        <p:sp>
          <p:nvSpPr>
            <p:cNvPr id="43" name="TextBox 42">
              <a:extLst>
                <a:ext uri="{FF2B5EF4-FFF2-40B4-BE49-F238E27FC236}">
                  <a16:creationId xmlns:a16="http://schemas.microsoft.com/office/drawing/2014/main" id="{AFDE107A-3389-9E4E-9312-DAB03EA66F06}"/>
                </a:ext>
              </a:extLst>
            </p:cNvPr>
            <p:cNvSpPr txBox="1"/>
            <p:nvPr/>
          </p:nvSpPr>
          <p:spPr>
            <a:xfrm>
              <a:off x="1141991" y="4885702"/>
              <a:ext cx="1844888" cy="277032"/>
            </a:xfrm>
            <a:prstGeom prst="rect">
              <a:avLst/>
            </a:prstGeom>
            <a:noFill/>
          </p:spPr>
          <p:txBody>
            <a:bodyPr wrap="none" lIns="68564" tIns="34282" rIns="68564" bIns="3428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dirty="0">
                  <a:ln>
                    <a:noFill/>
                  </a:ln>
                  <a:solidFill>
                    <a:schemeClr val="accent1">
                      <a:lumMod val="75000"/>
                    </a:schemeClr>
                  </a:solidFill>
                  <a:effectLst/>
                  <a:uLnTx/>
                  <a:uFillTx/>
                  <a:latin typeface="Helvetica" pitchFamily="2" charset="0"/>
                  <a:ea typeface="+mn-ea"/>
                  <a:cs typeface="+mn-cs"/>
                </a:rPr>
                <a:t>KINDHEITSSTUFEN</a:t>
              </a:r>
            </a:p>
          </p:txBody>
        </p:sp>
        <p:sp>
          <p:nvSpPr>
            <p:cNvPr id="45" name="TextBox 44">
              <a:extLst>
                <a:ext uri="{FF2B5EF4-FFF2-40B4-BE49-F238E27FC236}">
                  <a16:creationId xmlns:a16="http://schemas.microsoft.com/office/drawing/2014/main" id="{D45AE1F9-2A6C-8A48-A34F-B919245519C9}"/>
                </a:ext>
              </a:extLst>
            </p:cNvPr>
            <p:cNvSpPr txBox="1"/>
            <p:nvPr/>
          </p:nvSpPr>
          <p:spPr>
            <a:xfrm>
              <a:off x="973113" y="1277474"/>
              <a:ext cx="1988541" cy="498668"/>
            </a:xfrm>
            <a:prstGeom prst="rect">
              <a:avLst/>
            </a:prstGeom>
            <a:noFill/>
          </p:spPr>
          <p:txBody>
            <a:bodyPr wrap="none" lIns="68564" tIns="34282" rIns="68564" bIns="34282" rtlCol="0">
              <a:spAutoFit/>
            </a:bodyPr>
            <a:lstStyle/>
            <a:p>
              <a:pPr lvl="0">
                <a:defRPr/>
              </a:pPr>
              <a:r>
                <a:rPr lang="de-DE" b="1" dirty="0">
                  <a:solidFill>
                    <a:schemeClr val="accent1">
                      <a:lumMod val="75000"/>
                    </a:schemeClr>
                  </a:solidFill>
                  <a:latin typeface="Helvetica" pitchFamily="2" charset="0"/>
                </a:rPr>
                <a:t>SICH SELBST</a:t>
              </a:r>
            </a:p>
            <a:p>
              <a:pPr lvl="0">
                <a:defRPr/>
              </a:pPr>
              <a:r>
                <a:rPr lang="de-DE" b="1" dirty="0">
                  <a:solidFill>
                    <a:schemeClr val="accent1">
                      <a:lumMod val="75000"/>
                    </a:schemeClr>
                  </a:solidFill>
                  <a:latin typeface="Helvetica" pitchFamily="2" charset="0"/>
                </a:rPr>
                <a:t>TRANSFORMIEREND</a:t>
              </a:r>
            </a:p>
          </p:txBody>
        </p:sp>
        <p:sp>
          <p:nvSpPr>
            <p:cNvPr id="46" name="TextBox 45">
              <a:extLst>
                <a:ext uri="{FF2B5EF4-FFF2-40B4-BE49-F238E27FC236}">
                  <a16:creationId xmlns:a16="http://schemas.microsoft.com/office/drawing/2014/main" id="{D8F4B7F8-71FD-0445-9D94-2DFD030840FC}"/>
                </a:ext>
              </a:extLst>
            </p:cNvPr>
            <p:cNvSpPr txBox="1"/>
            <p:nvPr/>
          </p:nvSpPr>
          <p:spPr>
            <a:xfrm>
              <a:off x="1363029" y="2166927"/>
              <a:ext cx="1882700" cy="498668"/>
            </a:xfrm>
            <a:prstGeom prst="rect">
              <a:avLst/>
            </a:prstGeom>
            <a:noFill/>
          </p:spPr>
          <p:txBody>
            <a:bodyPr wrap="none" lIns="68564" tIns="34282" rIns="68564" bIns="34282" rtlCol="0">
              <a:spAutoFit/>
            </a:bodyPr>
            <a:lstStyle/>
            <a:p>
              <a:pPr>
                <a:defRPr/>
              </a:pPr>
              <a:r>
                <a:rPr lang="de-DE" b="1" dirty="0">
                  <a:solidFill>
                    <a:schemeClr val="accent1">
                      <a:lumMod val="75000"/>
                    </a:schemeClr>
                  </a:solidFill>
                  <a:latin typeface="Helvetica" pitchFamily="2" charset="0"/>
                </a:rPr>
                <a:t>SICH SELBST</a:t>
              </a:r>
            </a:p>
            <a:p>
              <a:pPr>
                <a:defRPr/>
              </a:pPr>
              <a:r>
                <a:rPr lang="de-DE" b="1" dirty="0">
                  <a:solidFill>
                    <a:schemeClr val="accent1">
                      <a:lumMod val="75000"/>
                    </a:schemeClr>
                  </a:solidFill>
                  <a:latin typeface="Helvetica" pitchFamily="2" charset="0"/>
                </a:rPr>
                <a:t>HERVORBRINGEND</a:t>
              </a:r>
              <a:endParaRPr kumimoji="0" lang="de-DE" sz="1800" b="1" i="0" u="none" strike="noStrike" kern="1200" cap="none" spc="0" normalizeH="0" baseline="0" dirty="0">
                <a:ln>
                  <a:noFill/>
                </a:ln>
                <a:solidFill>
                  <a:schemeClr val="accent1">
                    <a:lumMod val="75000"/>
                  </a:schemeClr>
                </a:solidFill>
                <a:effectLst/>
                <a:uLnTx/>
                <a:uFillTx/>
                <a:latin typeface="Helvetica" pitchFamily="2" charset="0"/>
              </a:endParaRPr>
            </a:p>
          </p:txBody>
        </p:sp>
        <p:sp>
          <p:nvSpPr>
            <p:cNvPr id="47" name="TextBox 46">
              <a:extLst>
                <a:ext uri="{FF2B5EF4-FFF2-40B4-BE49-F238E27FC236}">
                  <a16:creationId xmlns:a16="http://schemas.microsoft.com/office/drawing/2014/main" id="{5B17D1D8-E0E0-5344-9BCA-DEDDAD58DC63}"/>
                </a:ext>
              </a:extLst>
            </p:cNvPr>
            <p:cNvSpPr txBox="1"/>
            <p:nvPr/>
          </p:nvSpPr>
          <p:spPr>
            <a:xfrm>
              <a:off x="550254" y="3864271"/>
              <a:ext cx="2634979" cy="720305"/>
            </a:xfrm>
            <a:prstGeom prst="rect">
              <a:avLst/>
            </a:prstGeom>
            <a:noFill/>
          </p:spPr>
          <p:txBody>
            <a:bodyPr wrap="none" lIns="68564" tIns="34282" rIns="68564" bIns="34282" rtlCol="0">
              <a:spAutoFit/>
            </a:bodyPr>
            <a:lstStyle/>
            <a:p>
              <a:pPr algn="r">
                <a:defRPr/>
              </a:pPr>
              <a:r>
                <a:rPr lang="de-DE" b="1" dirty="0">
                  <a:solidFill>
                    <a:schemeClr val="accent1">
                      <a:lumMod val="75000"/>
                    </a:schemeClr>
                  </a:solidFill>
                  <a:latin typeface="Helvetica" pitchFamily="2" charset="0"/>
                </a:rPr>
                <a:t>ZWISCHEN-MENSCHLICHES</a:t>
              </a:r>
              <a:br>
                <a:rPr lang="de-DE" b="1" dirty="0">
                  <a:solidFill>
                    <a:schemeClr val="accent1">
                      <a:lumMod val="75000"/>
                    </a:schemeClr>
                  </a:solidFill>
                  <a:latin typeface="Helvetica" pitchFamily="2" charset="0"/>
                </a:rPr>
              </a:br>
              <a:r>
                <a:rPr lang="de-DE" b="1" dirty="0">
                  <a:solidFill>
                    <a:schemeClr val="accent1">
                      <a:lumMod val="75000"/>
                    </a:schemeClr>
                  </a:solidFill>
                  <a:latin typeface="Helvetica" pitchFamily="2" charset="0"/>
                </a:rPr>
                <a:t>SELBST</a:t>
              </a:r>
            </a:p>
            <a:p>
              <a:pPr algn="r">
                <a:defRPr/>
              </a:pPr>
              <a:endParaRPr kumimoji="0" lang="de-DE" sz="1800" b="1" i="0" u="none" strike="noStrike" kern="1200" cap="none" spc="0" normalizeH="0" baseline="0" dirty="0">
                <a:ln>
                  <a:noFill/>
                </a:ln>
                <a:solidFill>
                  <a:schemeClr val="accent1">
                    <a:lumMod val="75000"/>
                  </a:schemeClr>
                </a:solidFill>
                <a:effectLst/>
                <a:uLnTx/>
                <a:uFillTx/>
                <a:latin typeface="Helvetica" pitchFamily="2" charset="0"/>
              </a:endParaRPr>
            </a:p>
          </p:txBody>
        </p:sp>
      </p:grpSp>
      <p:grpSp>
        <p:nvGrpSpPr>
          <p:cNvPr id="5" name="Group 4">
            <a:extLst>
              <a:ext uri="{FF2B5EF4-FFF2-40B4-BE49-F238E27FC236}">
                <a16:creationId xmlns:a16="http://schemas.microsoft.com/office/drawing/2014/main" id="{D8AC6E53-53F3-FF42-921E-3681834BD770}"/>
              </a:ext>
            </a:extLst>
          </p:cNvPr>
          <p:cNvGrpSpPr/>
          <p:nvPr/>
        </p:nvGrpSpPr>
        <p:grpSpPr>
          <a:xfrm>
            <a:off x="5092591" y="2232756"/>
            <a:ext cx="1834694" cy="2098561"/>
            <a:chOff x="5092591" y="2232756"/>
            <a:chExt cx="1834694" cy="2098561"/>
          </a:xfrm>
        </p:grpSpPr>
        <p:cxnSp>
          <p:nvCxnSpPr>
            <p:cNvPr id="32" name="Straight Connector 31">
              <a:extLst>
                <a:ext uri="{FF2B5EF4-FFF2-40B4-BE49-F238E27FC236}">
                  <a16:creationId xmlns:a16="http://schemas.microsoft.com/office/drawing/2014/main" id="{447288A0-1FD0-E64C-9B28-850344856AB3}"/>
                </a:ext>
              </a:extLst>
            </p:cNvPr>
            <p:cNvCxnSpPr>
              <a:cxnSpLocks/>
            </p:cNvCxnSpPr>
            <p:nvPr/>
          </p:nvCxnSpPr>
          <p:spPr>
            <a:xfrm flipV="1">
              <a:off x="5142295" y="2232756"/>
              <a:ext cx="0" cy="2098561"/>
            </a:xfrm>
            <a:prstGeom prst="line">
              <a:avLst/>
            </a:prstGeom>
            <a:noFill/>
            <a:ln w="50800" cap="rnd" cmpd="sng" algn="ctr">
              <a:solidFill>
                <a:schemeClr val="bg1"/>
              </a:solidFill>
              <a:prstDash val="dashDot"/>
              <a:headEnd type="arrow" w="med" len="med"/>
              <a:tailEnd type="arrow" w="med" len="med"/>
            </a:ln>
            <a:effectLst/>
          </p:spPr>
        </p:cxnSp>
        <p:sp>
          <p:nvSpPr>
            <p:cNvPr id="48" name="TextBox 47">
              <a:extLst>
                <a:ext uri="{FF2B5EF4-FFF2-40B4-BE49-F238E27FC236}">
                  <a16:creationId xmlns:a16="http://schemas.microsoft.com/office/drawing/2014/main" id="{3BF2E5C6-149B-8D41-8736-E8ECD21249AF}"/>
                </a:ext>
              </a:extLst>
            </p:cNvPr>
            <p:cNvSpPr txBox="1"/>
            <p:nvPr/>
          </p:nvSpPr>
          <p:spPr>
            <a:xfrm>
              <a:off x="5092591" y="2655826"/>
              <a:ext cx="1834694" cy="493032"/>
            </a:xfrm>
            <a:prstGeom prst="rect">
              <a:avLst/>
            </a:prstGeom>
            <a:noFill/>
          </p:spPr>
          <p:txBody>
            <a:bodyPr wrap="none" lIns="61544" tIns="30772" rIns="61544" bIns="30772" rtlCol="0">
              <a:spAutoFit/>
            </a:bodyPr>
            <a:lstStyle/>
            <a:p>
              <a:pPr lvl="0" algn="ctr">
                <a:defRPr/>
              </a:pPr>
              <a:r>
                <a:rPr lang="de-DE" sz="1400" b="1" kern="0" dirty="0">
                  <a:solidFill>
                    <a:prstClr val="white"/>
                  </a:solidFill>
                </a:rPr>
                <a:t>Herausforderung an</a:t>
              </a:r>
            </a:p>
            <a:p>
              <a:pPr lvl="0" algn="ctr">
                <a:defRPr/>
              </a:pPr>
              <a:r>
                <a:rPr lang="de-DE" sz="1400" b="1" kern="0" dirty="0">
                  <a:solidFill>
                    <a:prstClr val="white"/>
                  </a:solidFill>
                </a:rPr>
                <a:t>Entwicklung</a:t>
              </a:r>
            </a:p>
          </p:txBody>
        </p:sp>
      </p:grpSp>
      <p:sp>
        <p:nvSpPr>
          <p:cNvPr id="51" name="TextBox 50">
            <a:extLst>
              <a:ext uri="{FF2B5EF4-FFF2-40B4-BE49-F238E27FC236}">
                <a16:creationId xmlns:a16="http://schemas.microsoft.com/office/drawing/2014/main" id="{BF001B9F-827C-C242-82F1-E6A4D06198D5}"/>
              </a:ext>
            </a:extLst>
          </p:cNvPr>
          <p:cNvSpPr txBox="1"/>
          <p:nvPr/>
        </p:nvSpPr>
        <p:spPr>
          <a:xfrm>
            <a:off x="4709024" y="4455311"/>
            <a:ext cx="2636018" cy="738664"/>
          </a:xfrm>
          <a:prstGeom prst="rect">
            <a:avLst/>
          </a:prstGeom>
          <a:noFill/>
        </p:spPr>
        <p:txBody>
          <a:bodyPr wrap="square" rtlCol="0">
            <a:spAutoFit/>
          </a:bodyPr>
          <a:lstStyle/>
          <a:p>
            <a:pPr lvl="0" algn="ctr">
              <a:defRPr/>
            </a:pPr>
            <a:r>
              <a:rPr lang="de-DE" sz="1400" b="1" dirty="0">
                <a:latin typeface="Helvetica" pitchFamily="2" charset="0"/>
              </a:rPr>
              <a:t>Derzeitige Bewusstseinsschwelle</a:t>
            </a:r>
            <a:br>
              <a:rPr lang="de-DE" sz="1400" b="1" dirty="0">
                <a:latin typeface="Helvetica" pitchFamily="2" charset="0"/>
              </a:rPr>
            </a:br>
            <a:r>
              <a:rPr lang="de-DE" sz="1400" b="1" dirty="0">
                <a:latin typeface="Helvetica" pitchFamily="2" charset="0"/>
              </a:rPr>
              <a:t>von Führungskräften</a:t>
            </a:r>
          </a:p>
        </p:txBody>
      </p:sp>
      <p:sp>
        <p:nvSpPr>
          <p:cNvPr id="52" name="TextBox 51">
            <a:extLst>
              <a:ext uri="{FF2B5EF4-FFF2-40B4-BE49-F238E27FC236}">
                <a16:creationId xmlns:a16="http://schemas.microsoft.com/office/drawing/2014/main" id="{53A8125C-1E76-9C42-92BC-3E9973EBD9AE}"/>
              </a:ext>
            </a:extLst>
          </p:cNvPr>
          <p:cNvSpPr txBox="1"/>
          <p:nvPr/>
        </p:nvSpPr>
        <p:spPr>
          <a:xfrm>
            <a:off x="4849416" y="1659102"/>
            <a:ext cx="2262159" cy="523220"/>
          </a:xfrm>
          <a:prstGeom prst="rect">
            <a:avLst/>
          </a:prstGeom>
          <a:noFill/>
        </p:spPr>
        <p:txBody>
          <a:bodyPr wrap="none" rtlCol="0">
            <a:spAutoFit/>
          </a:bodyPr>
          <a:lstStyle/>
          <a:p>
            <a:pPr lvl="0" algn="ctr">
              <a:defRPr/>
            </a:pPr>
            <a:r>
              <a:rPr lang="de-DE" sz="1400" b="1" kern="0" dirty="0">
                <a:solidFill>
                  <a:schemeClr val="accent5"/>
                </a:solidFill>
                <a:latin typeface="Helvetica" pitchFamily="2" charset="0"/>
              </a:rPr>
              <a:t>Anforderung an die</a:t>
            </a:r>
            <a:br>
              <a:rPr lang="de-DE" sz="1400" b="1" kern="0" dirty="0">
                <a:solidFill>
                  <a:schemeClr val="accent5"/>
                </a:solidFill>
                <a:latin typeface="Helvetica" pitchFamily="2" charset="0"/>
              </a:rPr>
            </a:br>
            <a:r>
              <a:rPr lang="de-DE" sz="1400" b="1" kern="0" dirty="0">
                <a:solidFill>
                  <a:schemeClr val="accent5"/>
                </a:solidFill>
                <a:latin typeface="Helvetica" pitchFamily="2" charset="0"/>
              </a:rPr>
              <a:t>Komplexität des Geistes</a:t>
            </a:r>
          </a:p>
        </p:txBody>
      </p:sp>
    </p:spTree>
    <p:extLst>
      <p:ext uri="{BB962C8B-B14F-4D97-AF65-F5344CB8AC3E}">
        <p14:creationId xmlns:p14="http://schemas.microsoft.com/office/powerpoint/2010/main" val="1717346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5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55"/>
                                        </p:tgtEl>
                                        <p:attrNameLst>
                                          <p:attrName>style.visibility</p:attrName>
                                        </p:attrNameLst>
                                      </p:cBhvr>
                                      <p:to>
                                        <p:strVal val="visible"/>
                                      </p:to>
                                    </p:set>
                                    <p:anim calcmode="lin" valueType="num">
                                      <p:cBhvr>
                                        <p:cTn id="33" dur="2000" fill="hold"/>
                                        <p:tgtEl>
                                          <p:spTgt spid="55"/>
                                        </p:tgtEl>
                                        <p:attrNameLst>
                                          <p:attrName>ppt_w</p:attrName>
                                        </p:attrNameLst>
                                      </p:cBhvr>
                                      <p:tavLst>
                                        <p:tav tm="0">
                                          <p:val>
                                            <p:fltVal val="0"/>
                                          </p:val>
                                        </p:tav>
                                        <p:tav tm="100000">
                                          <p:val>
                                            <p:strVal val="#ppt_w"/>
                                          </p:val>
                                        </p:tav>
                                      </p:tavLst>
                                    </p:anim>
                                    <p:anim calcmode="lin" valueType="num">
                                      <p:cBhvr>
                                        <p:cTn id="34" dur="2000" fill="hold"/>
                                        <p:tgtEl>
                                          <p:spTgt spid="5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1" grpId="0"/>
      <p:bldP spid="5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2818" y="246697"/>
            <a:ext cx="8942522" cy="681355"/>
          </a:xfrm>
        </p:spPr>
        <p:txBody>
          <a:bodyPr/>
          <a:lstStyle/>
          <a:p>
            <a:r>
              <a:rPr lang="en-US" dirty="0" err="1"/>
              <a:t>Zenger</a:t>
            </a:r>
            <a:r>
              <a:rPr lang="en-US" altLang="ja-JP" dirty="0" err="1"/>
              <a:t>s</a:t>
            </a:r>
            <a:r>
              <a:rPr lang="en-US" altLang="ja-JP" dirty="0"/>
              <a:t> </a:t>
            </a:r>
            <a:r>
              <a:rPr lang="en-US" altLang="ja-JP" dirty="0" err="1"/>
              <a:t>Beziehung</a:t>
            </a:r>
            <a:r>
              <a:rPr lang="en-US" altLang="ja-JP" dirty="0"/>
              <a:t> </a:t>
            </a:r>
            <a:r>
              <a:rPr lang="en-US" altLang="ja-JP" dirty="0" err="1"/>
              <a:t>zwischen</a:t>
            </a:r>
            <a:r>
              <a:rPr lang="en-US" altLang="ja-JP" dirty="0"/>
              <a:t> </a:t>
            </a:r>
            <a:r>
              <a:rPr lang="en-US" altLang="ja-JP" dirty="0" err="1"/>
              <a:t>Führungskompetenz</a:t>
            </a:r>
            <a:r>
              <a:rPr lang="en-US" altLang="ja-JP" dirty="0"/>
              <a:t> &amp; </a:t>
            </a:r>
            <a:r>
              <a:rPr lang="en-US" altLang="ja-JP" dirty="0" err="1"/>
              <a:t>Ergebnissen</a:t>
            </a:r>
            <a:endParaRPr lang="en-US" dirty="0">
              <a:latin typeface="+mn-lt"/>
            </a:endParaRPr>
          </a:p>
        </p:txBody>
      </p:sp>
      <p:grpSp>
        <p:nvGrpSpPr>
          <p:cNvPr id="26" name="Group 25"/>
          <p:cNvGrpSpPr/>
          <p:nvPr/>
        </p:nvGrpSpPr>
        <p:grpSpPr>
          <a:xfrm>
            <a:off x="3200412" y="1671844"/>
            <a:ext cx="5168574" cy="4655733"/>
            <a:chOff x="1883073" y="2138706"/>
            <a:chExt cx="5168574" cy="4655734"/>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2416585"/>
              <a:ext cx="492443" cy="2359778"/>
            </a:xfrm>
            <a:prstGeom prst="rect">
              <a:avLst/>
            </a:prstGeom>
            <a:solidFill>
              <a:schemeClr val="bg1"/>
            </a:solidFill>
            <a:ln w="9525">
              <a:noFill/>
              <a:miter lim="800000"/>
              <a:headEnd/>
              <a:tailEnd/>
            </a:ln>
          </p:spPr>
          <p:txBody>
            <a:bodyPr vert="eaVert" wrap="square" anchor="b">
              <a:prstTxWarp prst="textNoShape">
                <a:avLst/>
              </a:prstTxWarp>
              <a:spAutoFit/>
            </a:bodyPr>
            <a:lstStyle/>
            <a:p>
              <a:r>
                <a:rPr lang="en-US" sz="2000" dirty="0" err="1">
                  <a:sym typeface="Times" pitchFamily="-20" charset="0"/>
                </a:rPr>
                <a:t>Ergebnisse</a:t>
              </a:r>
              <a:r>
                <a:rPr lang="en-US" sz="2000" dirty="0">
                  <a:sym typeface="Times" pitchFamily="-20" charset="0"/>
                </a:rPr>
                <a:t>—ROI</a:t>
              </a:r>
              <a:endParaRPr lang="en-US" sz="2000" dirty="0">
                <a:solidFill>
                  <a:srgbClr val="000000"/>
                </a:solidFill>
                <a:highlight>
                  <a:srgbClr val="FFFF00"/>
                </a:highlight>
                <a:cs typeface="Arial"/>
                <a:sym typeface="Times" pitchFamily="-20" charset="0"/>
              </a:endParaRPr>
            </a:p>
          </p:txBody>
        </p:sp>
        <p:sp>
          <p:nvSpPr>
            <p:cNvPr id="30" name="Text Box 7"/>
            <p:cNvSpPr txBox="1">
              <a:spLocks noChangeArrowheads="1"/>
            </p:cNvSpPr>
            <p:nvPr/>
          </p:nvSpPr>
          <p:spPr bwMode="auto">
            <a:xfrm>
              <a:off x="3383624" y="6086554"/>
              <a:ext cx="3181395" cy="707886"/>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err="1">
                  <a:sym typeface="Times" pitchFamily="-20" charset="0"/>
                </a:rPr>
                <a:t>Zusammengefasstes</a:t>
              </a:r>
              <a:r>
                <a:rPr lang="en-US" sz="2000" dirty="0">
                  <a:sym typeface="Times" pitchFamily="-20" charset="0"/>
                </a:rPr>
                <a:t> </a:t>
              </a:r>
            </a:p>
            <a:p>
              <a:pPr algn="ctr"/>
              <a:r>
                <a:rPr lang="en-US" sz="2000" dirty="0">
                  <a:sym typeface="Times" pitchFamily="-20" charset="0"/>
                </a:rPr>
                <a:t>360°-Feedback</a:t>
              </a: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cs typeface="Arial"/>
                  <a:sym typeface="Times" pitchFamily="-20" charset="0"/>
                </a:rPr>
                <a:t>Top 20%</a:t>
              </a:r>
              <a:endParaRPr lang="en-US" sz="1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 name="Footer Placeholder 1">
            <a:extLst>
              <a:ext uri="{FF2B5EF4-FFF2-40B4-BE49-F238E27FC236}">
                <a16:creationId xmlns:a16="http://schemas.microsoft.com/office/drawing/2014/main" id="{9D22CBC8-BDD7-F50A-1065-07CC7B265BF0}"/>
              </a:ext>
            </a:extLst>
          </p:cNvPr>
          <p:cNvSpPr>
            <a:spLocks noGrp="1"/>
          </p:cNvSpPr>
          <p:nvPr>
            <p:ph type="ftr" sz="quarter" idx="10"/>
          </p:nvPr>
        </p:nvSpPr>
        <p:spPr/>
        <p:txBody>
          <a:bodyPr/>
          <a:lstStyle/>
          <a:p>
            <a:r>
              <a:rPr lang="en-US"/>
              <a:t>© Leadership Circle | All Rights Reserved</a:t>
            </a:r>
            <a:endParaRPr lang="en-US" dirty="0"/>
          </a:p>
        </p:txBody>
      </p:sp>
      <p:sp>
        <p:nvSpPr>
          <p:cNvPr id="3" name="Slide Number Placeholder 2">
            <a:extLst>
              <a:ext uri="{FF2B5EF4-FFF2-40B4-BE49-F238E27FC236}">
                <a16:creationId xmlns:a16="http://schemas.microsoft.com/office/drawing/2014/main" id="{B404E5BB-3A26-33EB-11DC-B2DBF047FCA5}"/>
              </a:ext>
            </a:extLst>
          </p:cNvPr>
          <p:cNvSpPr>
            <a:spLocks noGrp="1"/>
          </p:cNvSpPr>
          <p:nvPr>
            <p:ph type="sldNum" sz="quarter" idx="11"/>
          </p:nvPr>
        </p:nvSpPr>
        <p:spPr/>
        <p:txBody>
          <a:bodyPr/>
          <a:lstStyle/>
          <a:p>
            <a:fld id="{4E547FC5-224D-4B2B-AB96-D4331BB3CBEC}" type="slidenum">
              <a:rPr lang="en-US" smtClean="0"/>
              <a:pPr/>
              <a:t>43</a:t>
            </a:fld>
            <a:endParaRPr lang="en-US" dirty="0"/>
          </a:p>
        </p:txBody>
      </p:sp>
    </p:spTree>
    <p:extLst>
      <p:ext uri="{BB962C8B-B14F-4D97-AF65-F5344CB8AC3E}">
        <p14:creationId xmlns:p14="http://schemas.microsoft.com/office/powerpoint/2010/main" val="380048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219200" y="246697"/>
            <a:ext cx="9779000" cy="681355"/>
          </a:xfrm>
        </p:spPr>
        <p:txBody>
          <a:bodyPr/>
          <a:lstStyle/>
          <a:p>
            <a:r>
              <a:rPr lang="en-US" dirty="0" err="1"/>
              <a:t>Zenger</a:t>
            </a:r>
            <a:r>
              <a:rPr lang="en-US" altLang="ja-JP" dirty="0" err="1"/>
              <a:t>s</a:t>
            </a:r>
            <a:r>
              <a:rPr lang="en-US" altLang="ja-JP" dirty="0"/>
              <a:t> </a:t>
            </a:r>
            <a:r>
              <a:rPr lang="en-US" altLang="ja-JP" dirty="0" err="1"/>
              <a:t>Beziehung</a:t>
            </a:r>
            <a:r>
              <a:rPr lang="en-US" altLang="ja-JP" dirty="0"/>
              <a:t> </a:t>
            </a:r>
            <a:r>
              <a:rPr lang="en-US" altLang="ja-JP" dirty="0" err="1"/>
              <a:t>zwischen</a:t>
            </a:r>
            <a:r>
              <a:rPr lang="en-US" altLang="ja-JP" dirty="0"/>
              <a:t> </a:t>
            </a:r>
            <a:r>
              <a:rPr lang="en-US" altLang="ja-JP" dirty="0" err="1"/>
              <a:t>Führungskompetenz</a:t>
            </a:r>
            <a:r>
              <a:rPr lang="en-US" altLang="ja-JP" dirty="0"/>
              <a:t> &amp; </a:t>
            </a:r>
            <a:r>
              <a:rPr lang="en-US" altLang="ja-JP" dirty="0" err="1"/>
              <a:t>Ergebnissen</a:t>
            </a:r>
            <a:endParaRPr lang="en-US" dirty="0">
              <a:latin typeface="+mn-lt"/>
            </a:endParaRPr>
          </a:p>
        </p:txBody>
      </p:sp>
      <p:grpSp>
        <p:nvGrpSpPr>
          <p:cNvPr id="26" name="Group 25"/>
          <p:cNvGrpSpPr/>
          <p:nvPr/>
        </p:nvGrpSpPr>
        <p:grpSpPr>
          <a:xfrm>
            <a:off x="3200412" y="1671844"/>
            <a:ext cx="5168574" cy="3801307"/>
            <a:chOff x="1883073" y="2138706"/>
            <a:chExt cx="5168574" cy="3801308"/>
          </a:xfrm>
        </p:grpSpPr>
        <p:sp>
          <p:nvSpPr>
            <p:cNvPr id="27" name="Rectangle 10"/>
            <p:cNvSpPr>
              <a:spLocks noChangeArrowheads="1"/>
            </p:cNvSpPr>
            <p:nvPr/>
          </p:nvSpPr>
          <p:spPr bwMode="auto">
            <a:xfrm>
              <a:off x="5884550" y="2472159"/>
              <a:ext cx="1000369" cy="1778436"/>
            </a:xfrm>
            <a:prstGeom prst="rect">
              <a:avLst/>
            </a:prstGeom>
            <a:solidFill>
              <a:schemeClr val="accent5"/>
            </a:solidFill>
            <a:ln w="9525">
              <a:noFill/>
              <a:miter lim="800000"/>
              <a:headEnd/>
              <a:tailEnd/>
            </a:ln>
          </p:spPr>
          <p:txBody>
            <a:bodyPr wrap="none" anchor="ctr">
              <a:prstTxWarp prst="textNoShape">
                <a:avLst/>
              </a:prstTxWarp>
            </a:bodyPr>
            <a:lstStyle/>
            <a:p>
              <a:endParaRPr lang="en-AU" sz="2400" dirty="0">
                <a:solidFill>
                  <a:schemeClr val="bg1"/>
                </a:solidFill>
                <a:cs typeface="Arial"/>
                <a:sym typeface="Times" pitchFamily="-20" charset="0"/>
              </a:endParaRPr>
            </a:p>
          </p:txBody>
        </p:sp>
        <p:sp>
          <p:nvSpPr>
            <p:cNvPr id="28" name="Text Box 6"/>
            <p:cNvSpPr txBox="1">
              <a:spLocks noChangeArrowheads="1"/>
            </p:cNvSpPr>
            <p:nvPr/>
          </p:nvSpPr>
          <p:spPr bwMode="auto">
            <a:xfrm flipV="1">
              <a:off x="1883073" y="2416586"/>
              <a:ext cx="492443" cy="2359779"/>
            </a:xfrm>
            <a:prstGeom prst="rect">
              <a:avLst/>
            </a:prstGeom>
            <a:solidFill>
              <a:schemeClr val="bg1"/>
            </a:solidFill>
            <a:ln w="9525">
              <a:noFill/>
              <a:miter lim="800000"/>
              <a:headEnd/>
              <a:tailEnd/>
            </a:ln>
          </p:spPr>
          <p:txBody>
            <a:bodyPr vert="eaVert" wrap="square" anchor="b">
              <a:prstTxWarp prst="textNoShape">
                <a:avLst/>
              </a:prstTxWarp>
              <a:spAutoFit/>
            </a:bodyPr>
            <a:lstStyle/>
            <a:p>
              <a:r>
                <a:rPr lang="en-US" sz="2000" dirty="0" err="1">
                  <a:sym typeface="Times" pitchFamily="-20" charset="0"/>
                </a:rPr>
                <a:t>Ergebnisse</a:t>
              </a:r>
              <a:r>
                <a:rPr lang="en-US" sz="2000" dirty="0">
                  <a:sym typeface="Times" pitchFamily="-20" charset="0"/>
                </a:rPr>
                <a:t>—ROI</a:t>
              </a:r>
              <a:endParaRPr lang="en-US" sz="2000" dirty="0">
                <a:solidFill>
                  <a:srgbClr val="000000"/>
                </a:solidFill>
                <a:highlight>
                  <a:srgbClr val="FFFF00"/>
                </a:highlight>
                <a:cs typeface="Arial"/>
                <a:sym typeface="Times" pitchFamily="-20" charset="0"/>
              </a:endParaRPr>
            </a:p>
          </p:txBody>
        </p:sp>
        <p:sp>
          <p:nvSpPr>
            <p:cNvPr id="31" name="Text Box 9"/>
            <p:cNvSpPr txBox="1">
              <a:spLocks noChangeArrowheads="1"/>
            </p:cNvSpPr>
            <p:nvPr/>
          </p:nvSpPr>
          <p:spPr bwMode="auto">
            <a:xfrm>
              <a:off x="5717821" y="3912041"/>
              <a:ext cx="1333826" cy="338554"/>
            </a:xfrm>
            <a:prstGeom prst="rect">
              <a:avLst/>
            </a:prstGeom>
            <a:noFill/>
            <a:ln w="9525">
              <a:noFill/>
              <a:miter lim="800000"/>
              <a:headEnd/>
              <a:tailEnd/>
            </a:ln>
          </p:spPr>
          <p:txBody>
            <a:bodyPr>
              <a:prstTxWarp prst="textNoShape">
                <a:avLst/>
              </a:prstTxWarp>
              <a:spAutoFit/>
            </a:bodyPr>
            <a:lstStyle/>
            <a:p>
              <a:pPr algn="ctr"/>
              <a:r>
                <a:rPr lang="en-US" sz="1600" dirty="0">
                  <a:solidFill>
                    <a:schemeClr val="bg1"/>
                  </a:solidFill>
                  <a:cs typeface="Arial"/>
                  <a:sym typeface="Times" pitchFamily="-20" charset="0"/>
                </a:rPr>
                <a:t>Top 20%</a:t>
              </a:r>
              <a:endParaRPr lang="en-US" sz="1400" dirty="0">
                <a:solidFill>
                  <a:schemeClr val="bg1"/>
                </a:solidFill>
                <a:cs typeface="Arial"/>
                <a:sym typeface="Times" pitchFamily="-20" charset="0"/>
              </a:endParaRPr>
            </a:p>
          </p:txBody>
        </p:sp>
        <p:sp>
          <p:nvSpPr>
            <p:cNvPr id="32" name="Rectangle 11"/>
            <p:cNvSpPr>
              <a:spLocks noChangeArrowheads="1"/>
            </p:cNvSpPr>
            <p:nvPr/>
          </p:nvSpPr>
          <p:spPr bwMode="auto">
            <a:xfrm>
              <a:off x="3717083" y="3361377"/>
              <a:ext cx="2167467" cy="889218"/>
            </a:xfrm>
            <a:prstGeom prst="rect">
              <a:avLst/>
            </a:prstGeom>
            <a:solidFill>
              <a:schemeClr val="tx2"/>
            </a:solidFill>
            <a:ln w="9525">
              <a:noFill/>
              <a:miter lim="800000"/>
              <a:headEnd/>
              <a:tailEnd/>
            </a:ln>
            <a:effectLst/>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3" name="Rectangle 12"/>
            <p:cNvSpPr>
              <a:spLocks noChangeArrowheads="1"/>
            </p:cNvSpPr>
            <p:nvPr/>
          </p:nvSpPr>
          <p:spPr bwMode="auto">
            <a:xfrm>
              <a:off x="2827866" y="4250597"/>
              <a:ext cx="889217" cy="889217"/>
            </a:xfrm>
            <a:prstGeom prst="rect">
              <a:avLst/>
            </a:prstGeom>
            <a:solidFill>
              <a:schemeClr val="accent1"/>
            </a:solidFill>
            <a:ln w="9525">
              <a:noFill/>
              <a:miter lim="800000"/>
              <a:headEnd/>
              <a:tailEnd/>
            </a:ln>
          </p:spPr>
          <p:txBody>
            <a:bodyPr wrap="none" anchor="ctr">
              <a:prstTxWarp prst="textNoShape">
                <a:avLst/>
              </a:prstTxWarp>
            </a:bodyPr>
            <a:lstStyle/>
            <a:p>
              <a:endParaRPr lang="en-AU" sz="2400" dirty="0">
                <a:solidFill>
                  <a:srgbClr val="000000"/>
                </a:solidFill>
                <a:cs typeface="Arial"/>
                <a:sym typeface="Times" pitchFamily="-20" charset="0"/>
              </a:endParaRPr>
            </a:p>
          </p:txBody>
        </p:sp>
        <p:sp>
          <p:nvSpPr>
            <p:cNvPr id="34" name="Line 13"/>
            <p:cNvSpPr>
              <a:spLocks noChangeShapeType="1"/>
            </p:cNvSpPr>
            <p:nvPr/>
          </p:nvSpPr>
          <p:spPr bwMode="auto">
            <a:xfrm>
              <a:off x="2716713" y="4250597"/>
              <a:ext cx="4334933" cy="0"/>
            </a:xfrm>
            <a:prstGeom prst="line">
              <a:avLst/>
            </a:prstGeom>
            <a:noFill/>
            <a:ln w="28575">
              <a:solidFill>
                <a:schemeClr val="tx1"/>
              </a:solidFill>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35" name="Rectangle 14"/>
            <p:cNvSpPr>
              <a:spLocks noChangeArrowheads="1"/>
            </p:cNvSpPr>
            <p:nvPr/>
          </p:nvSpPr>
          <p:spPr bwMode="auto">
            <a:xfrm>
              <a:off x="2383258" y="4639629"/>
              <a:ext cx="441146" cy="1015663"/>
            </a:xfrm>
            <a:prstGeom prst="rect">
              <a:avLst/>
            </a:prstGeom>
            <a:noFill/>
            <a:ln w="9525">
              <a:noFill/>
              <a:miter lim="800000"/>
              <a:headEnd/>
              <a:tailEnd/>
            </a:ln>
          </p:spPr>
          <p:txBody>
            <a:bodyPr wrap="none">
              <a:prstTxWarp prst="textNoShape">
                <a:avLst/>
              </a:prstTxWarp>
              <a:spAutoFit/>
            </a:bodyPr>
            <a:lstStyle/>
            <a:p>
              <a:r>
                <a:rPr lang="en-US" sz="6000" dirty="0">
                  <a:solidFill>
                    <a:srgbClr val="000000"/>
                  </a:solidFill>
                  <a:cs typeface="Arial"/>
                  <a:sym typeface="Times" pitchFamily="-20" charset="0"/>
                </a:rPr>
                <a:t>-</a:t>
              </a:r>
              <a:endParaRPr lang="en-US" sz="2400" dirty="0">
                <a:solidFill>
                  <a:srgbClr val="000000"/>
                </a:solidFill>
                <a:cs typeface="Arial"/>
                <a:sym typeface="Times" pitchFamily="-20" charset="0"/>
              </a:endParaRPr>
            </a:p>
          </p:txBody>
        </p:sp>
        <p:sp>
          <p:nvSpPr>
            <p:cNvPr id="36" name="Rectangle 15"/>
            <p:cNvSpPr>
              <a:spLocks noChangeArrowheads="1"/>
            </p:cNvSpPr>
            <p:nvPr/>
          </p:nvSpPr>
          <p:spPr bwMode="auto">
            <a:xfrm>
              <a:off x="2438834" y="2138706"/>
              <a:ext cx="425116" cy="584775"/>
            </a:xfrm>
            <a:prstGeom prst="rect">
              <a:avLst/>
            </a:prstGeom>
            <a:noFill/>
            <a:ln w="9525">
              <a:noFill/>
              <a:miter lim="800000"/>
              <a:headEnd/>
              <a:tailEnd/>
            </a:ln>
          </p:spPr>
          <p:txBody>
            <a:bodyPr wrap="none">
              <a:prstTxWarp prst="textNoShape">
                <a:avLst/>
              </a:prstTxWarp>
              <a:spAutoFit/>
            </a:bodyPr>
            <a:lstStyle/>
            <a:p>
              <a:r>
                <a:rPr lang="en-US" sz="3200" b="1" dirty="0">
                  <a:solidFill>
                    <a:srgbClr val="000000"/>
                  </a:solidFill>
                  <a:cs typeface="Arial"/>
                  <a:sym typeface="Times" pitchFamily="-20" charset="0"/>
                </a:rPr>
                <a:t>+</a:t>
              </a:r>
            </a:p>
          </p:txBody>
        </p:sp>
        <p:sp>
          <p:nvSpPr>
            <p:cNvPr id="37" name="Rectangle 16"/>
            <p:cNvSpPr>
              <a:spLocks noChangeArrowheads="1"/>
            </p:cNvSpPr>
            <p:nvPr/>
          </p:nvSpPr>
          <p:spPr bwMode="auto">
            <a:xfrm>
              <a:off x="2383258" y="4083868"/>
              <a:ext cx="356188"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00000"/>
                  </a:solidFill>
                  <a:cs typeface="Arial"/>
                  <a:sym typeface="Times" pitchFamily="-20" charset="0"/>
                </a:rPr>
                <a:t>0</a:t>
              </a:r>
            </a:p>
          </p:txBody>
        </p:sp>
        <p:sp>
          <p:nvSpPr>
            <p:cNvPr id="38" name="Rectangle 17"/>
            <p:cNvSpPr>
              <a:spLocks noChangeArrowheads="1"/>
            </p:cNvSpPr>
            <p:nvPr/>
          </p:nvSpPr>
          <p:spPr bwMode="auto">
            <a:xfrm>
              <a:off x="2494410" y="2759305"/>
              <a:ext cx="310300" cy="461665"/>
            </a:xfrm>
            <a:prstGeom prst="rect">
              <a:avLst/>
            </a:prstGeom>
            <a:noFill/>
            <a:ln w="9525">
              <a:noFill/>
              <a:miter lim="800000"/>
              <a:headEnd/>
              <a:tailEnd/>
            </a:ln>
          </p:spPr>
          <p:txBody>
            <a:bodyPr>
              <a:prstTxWarp prst="textNoShape">
                <a:avLst/>
              </a:prstTxWarp>
              <a:spAutoFit/>
            </a:bodyPr>
            <a:lstStyle/>
            <a:p>
              <a:endParaRPr lang="en-AU" sz="2400" dirty="0">
                <a:solidFill>
                  <a:srgbClr val="000000"/>
                </a:solidFill>
                <a:cs typeface="Arial"/>
                <a:sym typeface="Times" pitchFamily="-20" charset="0"/>
              </a:endParaRPr>
            </a:p>
          </p:txBody>
        </p:sp>
        <p:sp>
          <p:nvSpPr>
            <p:cNvPr id="39" name="Rectangle 18"/>
            <p:cNvSpPr>
              <a:spLocks noChangeArrowheads="1"/>
            </p:cNvSpPr>
            <p:nvPr/>
          </p:nvSpPr>
          <p:spPr bwMode="auto">
            <a:xfrm>
              <a:off x="2968545" y="4314701"/>
              <a:ext cx="681597"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0" name="Rectangle 19"/>
            <p:cNvSpPr>
              <a:spLocks noChangeArrowheads="1"/>
            </p:cNvSpPr>
            <p:nvPr/>
          </p:nvSpPr>
          <p:spPr bwMode="auto">
            <a:xfrm>
              <a:off x="4469686" y="3681208"/>
              <a:ext cx="758541" cy="461665"/>
            </a:xfrm>
            <a:prstGeom prst="rect">
              <a:avLst/>
            </a:prstGeom>
            <a:noFill/>
            <a:ln w="9525">
              <a:noFill/>
              <a:miter lim="800000"/>
              <a:headEnd/>
              <a:tailEnd/>
            </a:ln>
          </p:spPr>
          <p:txBody>
            <a:bodyPr wrap="none">
              <a:prstTxWarp prst="textNoShape">
                <a:avLst/>
              </a:prstTxWarp>
              <a:spAutoFit/>
            </a:bodyPr>
            <a:lstStyle/>
            <a:p>
              <a:r>
                <a:rPr lang="en-US" sz="2400" b="1" dirty="0">
                  <a:solidFill>
                    <a:schemeClr val="bg1"/>
                  </a:solidFill>
                  <a:cs typeface="Arial"/>
                  <a:sym typeface="Times" pitchFamily="-20" charset="0"/>
                </a:rPr>
                <a:t>+1K</a:t>
              </a:r>
              <a:endParaRPr lang="en-US" sz="2400" dirty="0">
                <a:solidFill>
                  <a:schemeClr val="bg1"/>
                </a:solidFill>
                <a:cs typeface="Arial"/>
                <a:sym typeface="Times" pitchFamily="-20" charset="0"/>
              </a:endParaRPr>
            </a:p>
          </p:txBody>
        </p:sp>
        <p:sp>
          <p:nvSpPr>
            <p:cNvPr id="41" name="Rectangle 20"/>
            <p:cNvSpPr>
              <a:spLocks noChangeArrowheads="1"/>
            </p:cNvSpPr>
            <p:nvPr/>
          </p:nvSpPr>
          <p:spPr bwMode="auto">
            <a:xfrm>
              <a:off x="5884550" y="3344321"/>
              <a:ext cx="1000369" cy="461665"/>
            </a:xfrm>
            <a:prstGeom prst="rect">
              <a:avLst/>
            </a:prstGeom>
            <a:noFill/>
            <a:ln w="9525">
              <a:noFill/>
              <a:miter lim="800000"/>
              <a:headEnd/>
              <a:tailEnd/>
            </a:ln>
          </p:spPr>
          <p:txBody>
            <a:bodyPr>
              <a:prstTxWarp prst="textNoShape">
                <a:avLst/>
              </a:prstTxWarp>
              <a:spAutoFit/>
            </a:bodyPr>
            <a:lstStyle/>
            <a:p>
              <a:pPr algn="ctr"/>
              <a:r>
                <a:rPr lang="en-US" sz="2400" b="1" dirty="0">
                  <a:solidFill>
                    <a:schemeClr val="bg1"/>
                  </a:solidFill>
                  <a:cs typeface="Arial"/>
                  <a:sym typeface="Times" pitchFamily="-20" charset="0"/>
                </a:rPr>
                <a:t>+2K </a:t>
              </a:r>
              <a:endParaRPr lang="en-US" sz="2400" dirty="0">
                <a:solidFill>
                  <a:schemeClr val="bg1"/>
                </a:solidFill>
                <a:cs typeface="Arial"/>
                <a:sym typeface="Times" pitchFamily="-20" charset="0"/>
              </a:endParaRPr>
            </a:p>
          </p:txBody>
        </p:sp>
        <p:sp>
          <p:nvSpPr>
            <p:cNvPr id="42" name="Text Box 21"/>
            <p:cNvSpPr txBox="1">
              <a:spLocks noChangeArrowheads="1"/>
            </p:cNvSpPr>
            <p:nvPr/>
          </p:nvSpPr>
          <p:spPr bwMode="auto">
            <a:xfrm>
              <a:off x="4475242"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50%</a:t>
              </a:r>
              <a:endParaRPr lang="en-US" sz="1200" dirty="0">
                <a:solidFill>
                  <a:srgbClr val="000000"/>
                </a:solidFill>
                <a:cs typeface="Arial"/>
                <a:sym typeface="Times" pitchFamily="-20" charset="0"/>
              </a:endParaRPr>
            </a:p>
          </p:txBody>
        </p:sp>
        <p:sp>
          <p:nvSpPr>
            <p:cNvPr id="43" name="Text Box 22"/>
            <p:cNvSpPr txBox="1">
              <a:spLocks noChangeArrowheads="1"/>
            </p:cNvSpPr>
            <p:nvPr/>
          </p:nvSpPr>
          <p:spPr bwMode="auto">
            <a:xfrm>
              <a:off x="5589311" y="5601460"/>
              <a:ext cx="762000" cy="338554"/>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1600" b="1" dirty="0">
                  <a:solidFill>
                    <a:srgbClr val="000000"/>
                  </a:solidFill>
                  <a:cs typeface="Arial"/>
                  <a:sym typeface="Times" pitchFamily="-20" charset="0"/>
                </a:rPr>
                <a:t>80%</a:t>
              </a:r>
              <a:endParaRPr lang="en-US" sz="1200" dirty="0">
                <a:solidFill>
                  <a:srgbClr val="000000"/>
                </a:solidFill>
                <a:cs typeface="Arial"/>
                <a:sym typeface="Times" pitchFamily="-20" charset="0"/>
              </a:endParaRPr>
            </a:p>
          </p:txBody>
        </p:sp>
        <p:sp>
          <p:nvSpPr>
            <p:cNvPr id="44" name="Text Box 23"/>
            <p:cNvSpPr txBox="1">
              <a:spLocks noChangeArrowheads="1"/>
            </p:cNvSpPr>
            <p:nvPr/>
          </p:nvSpPr>
          <p:spPr bwMode="auto">
            <a:xfrm>
              <a:off x="3407073" y="5601460"/>
              <a:ext cx="609600" cy="338554"/>
            </a:xfrm>
            <a:prstGeom prst="rect">
              <a:avLst/>
            </a:prstGeom>
            <a:solidFill>
              <a:schemeClr val="bg1"/>
            </a:solidFill>
            <a:ln w="9525">
              <a:noFill/>
              <a:miter lim="800000"/>
              <a:headEnd/>
              <a:tailEnd/>
            </a:ln>
          </p:spPr>
          <p:txBody>
            <a:bodyPr wrap="square">
              <a:prstTxWarp prst="textNoShape">
                <a:avLst/>
              </a:prstTxWarp>
              <a:spAutoFit/>
            </a:bodyPr>
            <a:lstStyle/>
            <a:p>
              <a:pPr algn="r"/>
              <a:r>
                <a:rPr lang="en-US" sz="1600" b="1" dirty="0">
                  <a:solidFill>
                    <a:srgbClr val="000000"/>
                  </a:solidFill>
                  <a:cs typeface="Arial"/>
                  <a:sym typeface="Times" pitchFamily="-20" charset="0"/>
                </a:rPr>
                <a:t>20%</a:t>
              </a:r>
              <a:endParaRPr lang="en-US" sz="1200" dirty="0">
                <a:solidFill>
                  <a:srgbClr val="000000"/>
                </a:solidFill>
                <a:cs typeface="Arial"/>
                <a:sym typeface="Times" pitchFamily="-20" charset="0"/>
              </a:endParaRPr>
            </a:p>
          </p:txBody>
        </p:sp>
        <p:sp>
          <p:nvSpPr>
            <p:cNvPr id="45" name="Line 25"/>
            <p:cNvSpPr>
              <a:spLocks noChangeShapeType="1"/>
            </p:cNvSpPr>
            <p:nvPr/>
          </p:nvSpPr>
          <p:spPr bwMode="auto">
            <a:xfrm>
              <a:off x="5884550"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sp>
          <p:nvSpPr>
            <p:cNvPr id="46" name="Line 25"/>
            <p:cNvSpPr>
              <a:spLocks noChangeShapeType="1"/>
            </p:cNvSpPr>
            <p:nvPr/>
          </p:nvSpPr>
          <p:spPr bwMode="auto">
            <a:xfrm>
              <a:off x="3717083" y="4250597"/>
              <a:ext cx="0" cy="1193683"/>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2400" dirty="0">
                <a:solidFill>
                  <a:srgbClr val="000000"/>
                </a:solidFill>
                <a:cs typeface="Arial"/>
                <a:sym typeface="Times" pitchFamily="-20" charset="0"/>
              </a:endParaRPr>
            </a:p>
          </p:txBody>
        </p:sp>
      </p:grpSp>
      <p:sp>
        <p:nvSpPr>
          <p:cNvPr id="25" name="Freeform 24"/>
          <p:cNvSpPr/>
          <p:nvPr/>
        </p:nvSpPr>
        <p:spPr>
          <a:xfrm>
            <a:off x="4352444" y="2057400"/>
            <a:ext cx="3419957" cy="2514600"/>
          </a:xfrm>
          <a:custGeom>
            <a:avLst/>
            <a:gdLst>
              <a:gd name="connsiteX0" fmla="*/ 0 w 3799268"/>
              <a:gd name="connsiteY0" fmla="*/ 2820474 h 2820474"/>
              <a:gd name="connsiteX1" fmla="*/ 528034 w 3799268"/>
              <a:gd name="connsiteY1" fmla="*/ 2112136 h 2820474"/>
              <a:gd name="connsiteX2" fmla="*/ 2588654 w 3799268"/>
              <a:gd name="connsiteY2" fmla="*/ 1622738 h 2820474"/>
              <a:gd name="connsiteX3" fmla="*/ 3799268 w 3799268"/>
              <a:gd name="connsiteY3" fmla="*/ 0 h 2820474"/>
              <a:gd name="connsiteX0" fmla="*/ 0 w 3799268"/>
              <a:gd name="connsiteY0" fmla="*/ 2820474 h 2820474"/>
              <a:gd name="connsiteX1" fmla="*/ 579549 w 3799268"/>
              <a:gd name="connsiteY1" fmla="*/ 2047741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588654 w 3799268"/>
              <a:gd name="connsiteY2" fmla="*/ 1622738 h 2820474"/>
              <a:gd name="connsiteX3" fmla="*/ 3799268 w 3799268"/>
              <a:gd name="connsiteY3" fmla="*/ 0 h 2820474"/>
              <a:gd name="connsiteX0" fmla="*/ 0 w 3799268"/>
              <a:gd name="connsiteY0" fmla="*/ 2820474 h 2820474"/>
              <a:gd name="connsiteX1" fmla="*/ 695459 w 3799268"/>
              <a:gd name="connsiteY1" fmla="*/ 2176530 h 2820474"/>
              <a:gd name="connsiteX2" fmla="*/ 2871989 w 3799268"/>
              <a:gd name="connsiteY2" fmla="*/ 1571223 h 2820474"/>
              <a:gd name="connsiteX3" fmla="*/ 3799268 w 3799268"/>
              <a:gd name="connsiteY3" fmla="*/ 0 h 2820474"/>
              <a:gd name="connsiteX0" fmla="*/ 0 w 3915178"/>
              <a:gd name="connsiteY0" fmla="*/ 2768958 h 2768958"/>
              <a:gd name="connsiteX1" fmla="*/ 695459 w 3915178"/>
              <a:gd name="connsiteY1" fmla="*/ 2125014 h 2768958"/>
              <a:gd name="connsiteX2" fmla="*/ 2871989 w 3915178"/>
              <a:gd name="connsiteY2" fmla="*/ 1519707 h 2768958"/>
              <a:gd name="connsiteX3" fmla="*/ 3915178 w 3915178"/>
              <a:gd name="connsiteY3" fmla="*/ 0 h 2768958"/>
              <a:gd name="connsiteX0" fmla="*/ 0 w 3915178"/>
              <a:gd name="connsiteY0" fmla="*/ 2769369 h 2769369"/>
              <a:gd name="connsiteX1" fmla="*/ 695459 w 3915178"/>
              <a:gd name="connsiteY1" fmla="*/ 2125425 h 2769369"/>
              <a:gd name="connsiteX2" fmla="*/ 2871989 w 3915178"/>
              <a:gd name="connsiteY2" fmla="*/ 1520118 h 2769369"/>
              <a:gd name="connsiteX3" fmla="*/ 3915178 w 3915178"/>
              <a:gd name="connsiteY3" fmla="*/ 411 h 2769369"/>
              <a:gd name="connsiteX0" fmla="*/ 0 w 3915178"/>
              <a:gd name="connsiteY0" fmla="*/ 2769369 h 2769369"/>
              <a:gd name="connsiteX1" fmla="*/ 655118 w 3915178"/>
              <a:gd name="connsiteY1" fmla="*/ 2105254 h 2769369"/>
              <a:gd name="connsiteX2" fmla="*/ 2871989 w 3915178"/>
              <a:gd name="connsiteY2" fmla="*/ 1520118 h 2769369"/>
              <a:gd name="connsiteX3" fmla="*/ 3915178 w 3915178"/>
              <a:gd name="connsiteY3" fmla="*/ 411 h 2769369"/>
              <a:gd name="connsiteX0" fmla="*/ 0 w 3915178"/>
              <a:gd name="connsiteY0" fmla="*/ 2769332 h 2769332"/>
              <a:gd name="connsiteX1" fmla="*/ 655118 w 3915178"/>
              <a:gd name="connsiteY1" fmla="*/ 2105217 h 2769332"/>
              <a:gd name="connsiteX2" fmla="*/ 2925777 w 3915178"/>
              <a:gd name="connsiteY2" fmla="*/ 1641104 h 2769332"/>
              <a:gd name="connsiteX3" fmla="*/ 3915178 w 3915178"/>
              <a:gd name="connsiteY3" fmla="*/ 374 h 2769332"/>
              <a:gd name="connsiteX0" fmla="*/ 0 w 3915178"/>
              <a:gd name="connsiteY0" fmla="*/ 2769330 h 2769330"/>
              <a:gd name="connsiteX1" fmla="*/ 641671 w 3915178"/>
              <a:gd name="connsiteY1" fmla="*/ 2078321 h 2769330"/>
              <a:gd name="connsiteX2" fmla="*/ 2925777 w 3915178"/>
              <a:gd name="connsiteY2" fmla="*/ 1641102 h 2769330"/>
              <a:gd name="connsiteX3" fmla="*/ 3915178 w 3915178"/>
              <a:gd name="connsiteY3" fmla="*/ 372 h 2769330"/>
              <a:gd name="connsiteX0" fmla="*/ 0 w 3915178"/>
              <a:gd name="connsiteY0" fmla="*/ 2769316 h 2769316"/>
              <a:gd name="connsiteX1" fmla="*/ 641671 w 3915178"/>
              <a:gd name="connsiteY1" fmla="*/ 2078307 h 2769316"/>
              <a:gd name="connsiteX2" fmla="*/ 2952671 w 3915178"/>
              <a:gd name="connsiteY2" fmla="*/ 1694876 h 2769316"/>
              <a:gd name="connsiteX3" fmla="*/ 3915178 w 3915178"/>
              <a:gd name="connsiteY3" fmla="*/ 358 h 2769316"/>
              <a:gd name="connsiteX0" fmla="*/ 0 w 4140810"/>
              <a:gd name="connsiteY0" fmla="*/ 2603101 h 2603101"/>
              <a:gd name="connsiteX1" fmla="*/ 641671 w 4140810"/>
              <a:gd name="connsiteY1" fmla="*/ 1912092 h 2603101"/>
              <a:gd name="connsiteX2" fmla="*/ 2952671 w 4140810"/>
              <a:gd name="connsiteY2" fmla="*/ 1528661 h 2603101"/>
              <a:gd name="connsiteX3" fmla="*/ 4140810 w 4140810"/>
              <a:gd name="connsiteY3" fmla="*/ 397 h 2603101"/>
              <a:gd name="connsiteX0" fmla="*/ 0 w 4140810"/>
              <a:gd name="connsiteY0" fmla="*/ 2603101 h 2603101"/>
              <a:gd name="connsiteX1" fmla="*/ 1116684 w 4140810"/>
              <a:gd name="connsiteY1" fmla="*/ 1912092 h 2603101"/>
              <a:gd name="connsiteX2" fmla="*/ 2952671 w 4140810"/>
              <a:gd name="connsiteY2" fmla="*/ 1528661 h 2603101"/>
              <a:gd name="connsiteX3" fmla="*/ 4140810 w 4140810"/>
              <a:gd name="connsiteY3" fmla="*/ 397 h 2603101"/>
              <a:gd name="connsiteX0" fmla="*/ 0 w 3808301"/>
              <a:gd name="connsiteY0" fmla="*/ 2721854 h 2721854"/>
              <a:gd name="connsiteX1" fmla="*/ 784175 w 3808301"/>
              <a:gd name="connsiteY1" fmla="*/ 1912092 h 2721854"/>
              <a:gd name="connsiteX2" fmla="*/ 2620162 w 3808301"/>
              <a:gd name="connsiteY2" fmla="*/ 1528661 h 2721854"/>
              <a:gd name="connsiteX3" fmla="*/ 3808301 w 3808301"/>
              <a:gd name="connsiteY3" fmla="*/ 397 h 2721854"/>
              <a:gd name="connsiteX0" fmla="*/ 0 w 3808301"/>
              <a:gd name="connsiteY0" fmla="*/ 2721852 h 2721852"/>
              <a:gd name="connsiteX1" fmla="*/ 855427 w 3808301"/>
              <a:gd name="connsiteY1" fmla="*/ 1864589 h 2721852"/>
              <a:gd name="connsiteX2" fmla="*/ 2620162 w 3808301"/>
              <a:gd name="connsiteY2" fmla="*/ 1528659 h 2721852"/>
              <a:gd name="connsiteX3" fmla="*/ 3808301 w 3808301"/>
              <a:gd name="connsiteY3" fmla="*/ 395 h 2721852"/>
              <a:gd name="connsiteX0" fmla="*/ 0 w 3808301"/>
              <a:gd name="connsiteY0" fmla="*/ 2721866 h 2721866"/>
              <a:gd name="connsiteX1" fmla="*/ 855427 w 3808301"/>
              <a:gd name="connsiteY1" fmla="*/ 1864603 h 2721866"/>
              <a:gd name="connsiteX2" fmla="*/ 2691414 w 3808301"/>
              <a:gd name="connsiteY2" fmla="*/ 1481172 h 2721866"/>
              <a:gd name="connsiteX3" fmla="*/ 3808301 w 3808301"/>
              <a:gd name="connsiteY3" fmla="*/ 409 h 2721866"/>
              <a:gd name="connsiteX0" fmla="*/ 0 w 3808301"/>
              <a:gd name="connsiteY0" fmla="*/ 2721868 h 2721868"/>
              <a:gd name="connsiteX1" fmla="*/ 748549 w 3808301"/>
              <a:gd name="connsiteY1" fmla="*/ 1888356 h 2721868"/>
              <a:gd name="connsiteX2" fmla="*/ 2691414 w 3808301"/>
              <a:gd name="connsiteY2" fmla="*/ 1481174 h 2721868"/>
              <a:gd name="connsiteX3" fmla="*/ 3808301 w 3808301"/>
              <a:gd name="connsiteY3" fmla="*/ 411 h 2721868"/>
              <a:gd name="connsiteX0" fmla="*/ 0 w 3808301"/>
              <a:gd name="connsiteY0" fmla="*/ 2721886 h 2721886"/>
              <a:gd name="connsiteX1" fmla="*/ 748549 w 3808301"/>
              <a:gd name="connsiteY1" fmla="*/ 1888374 h 2721886"/>
              <a:gd name="connsiteX2" fmla="*/ 2755808 w 3808301"/>
              <a:gd name="connsiteY2" fmla="*/ 1429676 h 2721886"/>
              <a:gd name="connsiteX3" fmla="*/ 3808301 w 3808301"/>
              <a:gd name="connsiteY3" fmla="*/ 429 h 2721886"/>
            </a:gdLst>
            <a:ahLst/>
            <a:cxnLst>
              <a:cxn ang="0">
                <a:pos x="connsiteX0" y="connsiteY0"/>
              </a:cxn>
              <a:cxn ang="0">
                <a:pos x="connsiteX1" y="connsiteY1"/>
              </a:cxn>
              <a:cxn ang="0">
                <a:pos x="connsiteX2" y="connsiteY2"/>
              </a:cxn>
              <a:cxn ang="0">
                <a:pos x="connsiteX3" y="connsiteY3"/>
              </a:cxn>
            </a:cxnLst>
            <a:rect l="l" t="t" r="r" b="b"/>
            <a:pathLst>
              <a:path w="3808301" h="2721886">
                <a:moveTo>
                  <a:pt x="0" y="2721886"/>
                </a:moveTo>
                <a:cubicBezTo>
                  <a:pt x="48296" y="2467528"/>
                  <a:pt x="289248" y="2103742"/>
                  <a:pt x="748549" y="1888374"/>
                </a:cubicBezTo>
                <a:cubicBezTo>
                  <a:pt x="1207850" y="1673006"/>
                  <a:pt x="2245849" y="1744333"/>
                  <a:pt x="2755808" y="1429676"/>
                </a:cubicBezTo>
                <a:cubicBezTo>
                  <a:pt x="3265767" y="1115019"/>
                  <a:pt x="3791130" y="-25329"/>
                  <a:pt x="3808301" y="429"/>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Box 7">
            <a:extLst>
              <a:ext uri="{FF2B5EF4-FFF2-40B4-BE49-F238E27FC236}">
                <a16:creationId xmlns:a16="http://schemas.microsoft.com/office/drawing/2014/main" id="{90464247-7DA1-F9E3-B419-3C761381C2CD}"/>
              </a:ext>
            </a:extLst>
          </p:cNvPr>
          <p:cNvSpPr txBox="1">
            <a:spLocks noChangeArrowheads="1"/>
          </p:cNvSpPr>
          <p:nvPr/>
        </p:nvSpPr>
        <p:spPr bwMode="auto">
          <a:xfrm>
            <a:off x="4700963" y="5619691"/>
            <a:ext cx="3181395" cy="707886"/>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err="1">
                <a:sym typeface="Times" pitchFamily="-20" charset="0"/>
              </a:rPr>
              <a:t>Zusammengefasstes</a:t>
            </a:r>
            <a:r>
              <a:rPr lang="en-US" sz="2000" dirty="0">
                <a:sym typeface="Times" pitchFamily="-20" charset="0"/>
              </a:rPr>
              <a:t> </a:t>
            </a:r>
          </a:p>
          <a:p>
            <a:pPr algn="ctr"/>
            <a:r>
              <a:rPr lang="en-US" sz="2000" dirty="0">
                <a:sym typeface="Times" pitchFamily="-20" charset="0"/>
              </a:rPr>
              <a:t>360°-Feedback</a:t>
            </a:r>
          </a:p>
        </p:txBody>
      </p:sp>
      <p:sp>
        <p:nvSpPr>
          <p:cNvPr id="3" name="Footer Placeholder 2">
            <a:extLst>
              <a:ext uri="{FF2B5EF4-FFF2-40B4-BE49-F238E27FC236}">
                <a16:creationId xmlns:a16="http://schemas.microsoft.com/office/drawing/2014/main" id="{128FD80E-17DD-6E29-BE76-56EF5602FE03}"/>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30CCA70D-B1CD-1606-E050-6DA6B885C537}"/>
              </a:ext>
            </a:extLst>
          </p:cNvPr>
          <p:cNvSpPr>
            <a:spLocks noGrp="1"/>
          </p:cNvSpPr>
          <p:nvPr>
            <p:ph type="sldNum" sz="quarter" idx="11"/>
          </p:nvPr>
        </p:nvSpPr>
        <p:spPr/>
        <p:txBody>
          <a:bodyPr/>
          <a:lstStyle/>
          <a:p>
            <a:fld id="{4E547FC5-224D-4B2B-AB96-D4331BB3CBEC}" type="slidenum">
              <a:rPr lang="en-US" smtClean="0"/>
              <a:pPr/>
              <a:t>44</a:t>
            </a:fld>
            <a:endParaRPr lang="en-US" dirty="0"/>
          </a:p>
        </p:txBody>
      </p:sp>
    </p:spTree>
    <p:extLst>
      <p:ext uri="{BB962C8B-B14F-4D97-AF65-F5344CB8AC3E}">
        <p14:creationId xmlns:p14="http://schemas.microsoft.com/office/powerpoint/2010/main" val="7431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B03405F-4228-294B-C7FB-4FB3B0DCC7DE}"/>
              </a:ext>
            </a:extLst>
          </p:cNvPr>
          <p:cNvSpPr>
            <a:spLocks noGrp="1"/>
          </p:cNvSpPr>
          <p:nvPr>
            <p:ph type="sldNum" sz="quarter" idx="11"/>
          </p:nvPr>
        </p:nvSpPr>
        <p:spPr/>
        <p:txBody>
          <a:bodyPr/>
          <a:lstStyle/>
          <a:p>
            <a:fld id="{4E547FC5-224D-4B2B-AB96-D4331BB3CBEC}" type="slidenum">
              <a:rPr lang="en-US" smtClean="0"/>
              <a:pPr/>
              <a:t>45</a:t>
            </a:fld>
            <a:endParaRPr lang="en-US" dirty="0"/>
          </a:p>
        </p:txBody>
      </p:sp>
      <p:sp>
        <p:nvSpPr>
          <p:cNvPr id="4" name="Footer Placeholder 3">
            <a:extLst>
              <a:ext uri="{FF2B5EF4-FFF2-40B4-BE49-F238E27FC236}">
                <a16:creationId xmlns:a16="http://schemas.microsoft.com/office/drawing/2014/main" id="{33C8D6BC-6E48-FDBF-6129-57AA89A5CC6B}"/>
              </a:ext>
            </a:extLst>
          </p:cNvPr>
          <p:cNvSpPr>
            <a:spLocks noGrp="1"/>
          </p:cNvSpPr>
          <p:nvPr>
            <p:ph type="ftr" sz="quarter" idx="10"/>
          </p:nvPr>
        </p:nvSpPr>
        <p:spPr/>
        <p:txBody>
          <a:bodyPr/>
          <a:lstStyle/>
          <a:p>
            <a:r>
              <a:rPr lang="en-US"/>
              <a:t>© Leadership Circle | All Rights Reserved</a:t>
            </a:r>
            <a:endParaRPr lang="en-US" dirty="0"/>
          </a:p>
        </p:txBody>
      </p:sp>
      <p:sp>
        <p:nvSpPr>
          <p:cNvPr id="5" name="Title 4">
            <a:extLst>
              <a:ext uri="{FF2B5EF4-FFF2-40B4-BE49-F238E27FC236}">
                <a16:creationId xmlns:a16="http://schemas.microsoft.com/office/drawing/2014/main" id="{ADEA6DF6-A53F-3A6E-D57B-A4854B64718C}"/>
              </a:ext>
            </a:extLst>
          </p:cNvPr>
          <p:cNvSpPr>
            <a:spLocks noGrp="1"/>
          </p:cNvSpPr>
          <p:nvPr>
            <p:ph type="title"/>
          </p:nvPr>
        </p:nvSpPr>
        <p:spPr/>
        <p:txBody>
          <a:bodyPr/>
          <a:lstStyle/>
          <a:p>
            <a:r>
              <a:rPr lang="en-US" dirty="0"/>
              <a:t>360º-</a:t>
            </a:r>
            <a:r>
              <a:rPr lang="en-US" dirty="0" err="1"/>
              <a:t>Vorteile</a:t>
            </a:r>
            <a:endParaRPr lang="en-US" dirty="0"/>
          </a:p>
        </p:txBody>
      </p:sp>
      <p:sp>
        <p:nvSpPr>
          <p:cNvPr id="6" name="Content Placeholder 5">
            <a:extLst>
              <a:ext uri="{FF2B5EF4-FFF2-40B4-BE49-F238E27FC236}">
                <a16:creationId xmlns:a16="http://schemas.microsoft.com/office/drawing/2014/main" id="{827EFBD3-8054-AA41-0F5B-0CEE4F08596A}"/>
              </a:ext>
            </a:extLst>
          </p:cNvPr>
          <p:cNvSpPr>
            <a:spLocks noGrp="1"/>
          </p:cNvSpPr>
          <p:nvPr>
            <p:ph sz="quarter" idx="12"/>
          </p:nvPr>
        </p:nvSpPr>
        <p:spPr/>
        <p:txBody>
          <a:bodyPr/>
          <a:lstStyle/>
          <a:p>
            <a:r>
              <a:rPr lang="en-US" dirty="0" err="1"/>
              <a:t>Konzentriert</a:t>
            </a:r>
            <a:r>
              <a:rPr lang="en-US" dirty="0"/>
              <a:t> die </a:t>
            </a:r>
            <a:r>
              <a:rPr lang="en-US" dirty="0" err="1"/>
              <a:t>Entwicklung</a:t>
            </a:r>
            <a:r>
              <a:rPr lang="en-US" dirty="0"/>
              <a:t> auf </a:t>
            </a:r>
            <a:r>
              <a:rPr lang="en-US" dirty="0" err="1"/>
              <a:t>Schlüsselkompetenzen</a:t>
            </a:r>
            <a:endParaRPr lang="en-US" dirty="0"/>
          </a:p>
          <a:p>
            <a:r>
              <a:rPr lang="en-US" dirty="0" err="1"/>
              <a:t>Identifiziert</a:t>
            </a:r>
            <a:r>
              <a:rPr lang="en-US" dirty="0"/>
              <a:t> </a:t>
            </a:r>
            <a:r>
              <a:rPr lang="en-US" dirty="0" err="1"/>
              <a:t>Stärken</a:t>
            </a:r>
            <a:r>
              <a:rPr lang="en-US" dirty="0"/>
              <a:t>, um </a:t>
            </a:r>
            <a:r>
              <a:rPr lang="en-US" dirty="0" err="1"/>
              <a:t>darauf</a:t>
            </a:r>
            <a:r>
              <a:rPr lang="en-US" dirty="0"/>
              <a:t> </a:t>
            </a:r>
            <a:r>
              <a:rPr lang="en-US" dirty="0" err="1"/>
              <a:t>aufzubauen</a:t>
            </a:r>
            <a:endParaRPr lang="en-US" dirty="0"/>
          </a:p>
          <a:p>
            <a:r>
              <a:rPr lang="en-US" dirty="0" err="1"/>
              <a:t>Zeigt</a:t>
            </a:r>
            <a:r>
              <a:rPr lang="en-US" dirty="0"/>
              <a:t> die </a:t>
            </a:r>
            <a:r>
              <a:rPr lang="en-US" dirty="0" err="1"/>
              <a:t>Auswirkung</a:t>
            </a:r>
            <a:r>
              <a:rPr lang="en-US" dirty="0"/>
              <a:t> </a:t>
            </a:r>
            <a:r>
              <a:rPr lang="en-US" dirty="0" err="1"/>
              <a:t>Ihres</a:t>
            </a:r>
            <a:r>
              <a:rPr lang="en-US" dirty="0"/>
              <a:t> </a:t>
            </a:r>
            <a:r>
              <a:rPr lang="en-US" dirty="0" err="1"/>
              <a:t>Führungsstils</a:t>
            </a:r>
            <a:r>
              <a:rPr lang="en-US" dirty="0"/>
              <a:t> auf </a:t>
            </a:r>
            <a:r>
              <a:rPr lang="en-US" dirty="0" err="1"/>
              <a:t>andere</a:t>
            </a:r>
            <a:endParaRPr lang="en-US" dirty="0"/>
          </a:p>
          <a:p>
            <a:r>
              <a:rPr lang="en-US" dirty="0" err="1"/>
              <a:t>Bringt</a:t>
            </a:r>
            <a:r>
              <a:rPr lang="en-US" dirty="0"/>
              <a:t> </a:t>
            </a:r>
            <a:r>
              <a:rPr lang="en-US" dirty="0" err="1"/>
              <a:t>Lücken</a:t>
            </a:r>
            <a:r>
              <a:rPr lang="en-US" dirty="0"/>
              <a:t> in der </a:t>
            </a:r>
            <a:r>
              <a:rPr lang="en-US" dirty="0" err="1"/>
              <a:t>Wahrnehmung</a:t>
            </a:r>
            <a:r>
              <a:rPr lang="en-US" dirty="0"/>
              <a:t> </a:t>
            </a:r>
            <a:r>
              <a:rPr lang="en-US" dirty="0" err="1"/>
              <a:t>zum</a:t>
            </a:r>
            <a:r>
              <a:rPr lang="en-US" dirty="0"/>
              <a:t> </a:t>
            </a:r>
            <a:r>
              <a:rPr lang="en-US" dirty="0" err="1"/>
              <a:t>Vorschein</a:t>
            </a:r>
            <a:endParaRPr lang="en-US" dirty="0"/>
          </a:p>
          <a:p>
            <a:r>
              <a:rPr lang="en-US" dirty="0" err="1"/>
              <a:t>Verknüpft</a:t>
            </a:r>
            <a:r>
              <a:rPr lang="en-US" dirty="0"/>
              <a:t> </a:t>
            </a:r>
            <a:r>
              <a:rPr lang="en-US" dirty="0" err="1"/>
              <a:t>Denken</a:t>
            </a:r>
            <a:r>
              <a:rPr lang="en-US" dirty="0"/>
              <a:t> und </a:t>
            </a:r>
            <a:r>
              <a:rPr lang="en-US" dirty="0" err="1"/>
              <a:t>Verhalten</a:t>
            </a:r>
            <a:endParaRPr lang="en-US" dirty="0"/>
          </a:p>
          <a:p>
            <a:r>
              <a:rPr lang="en-US" dirty="0" err="1"/>
              <a:t>Reduziert</a:t>
            </a:r>
            <a:r>
              <a:rPr lang="en-US" dirty="0"/>
              <a:t> die </a:t>
            </a:r>
            <a:r>
              <a:rPr lang="en-US" dirty="0" err="1"/>
              <a:t>Gefahr</a:t>
            </a:r>
            <a:r>
              <a:rPr lang="en-US" dirty="0"/>
              <a:t> von </a:t>
            </a:r>
            <a:r>
              <a:rPr lang="en-US" dirty="0" err="1"/>
              <a:t>Entgleisungen</a:t>
            </a:r>
            <a:endParaRPr lang="en-US" dirty="0"/>
          </a:p>
        </p:txBody>
      </p:sp>
    </p:spTree>
    <p:extLst>
      <p:ext uri="{BB962C8B-B14F-4D97-AF65-F5344CB8AC3E}">
        <p14:creationId xmlns:p14="http://schemas.microsoft.com/office/powerpoint/2010/main" val="401208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69C4D-A707-41FA-EC01-453F7B9D59A3}"/>
              </a:ext>
            </a:extLst>
          </p:cNvPr>
          <p:cNvSpPr>
            <a:spLocks noGrp="1"/>
          </p:cNvSpPr>
          <p:nvPr>
            <p:ph type="sldNum" sz="quarter" idx="11"/>
          </p:nvPr>
        </p:nvSpPr>
        <p:spPr/>
        <p:txBody>
          <a:bodyPr/>
          <a:lstStyle/>
          <a:p>
            <a:fld id="{4E547FC5-224D-4B2B-AB96-D4331BB3CBEC}" type="slidenum">
              <a:rPr lang="en-US" smtClean="0"/>
              <a:pPr/>
              <a:t>46</a:t>
            </a:fld>
            <a:endParaRPr lang="en-US" dirty="0"/>
          </a:p>
        </p:txBody>
      </p:sp>
      <p:sp>
        <p:nvSpPr>
          <p:cNvPr id="3" name="Footer Placeholder 2">
            <a:extLst>
              <a:ext uri="{FF2B5EF4-FFF2-40B4-BE49-F238E27FC236}">
                <a16:creationId xmlns:a16="http://schemas.microsoft.com/office/drawing/2014/main" id="{D686E625-72CE-E86C-6E24-43F40F3B4837}"/>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00AE4B53-F6CE-BE2C-2616-6A1BE30602C0}"/>
              </a:ext>
            </a:extLst>
          </p:cNvPr>
          <p:cNvSpPr>
            <a:spLocks noGrp="1"/>
          </p:cNvSpPr>
          <p:nvPr>
            <p:ph type="title"/>
          </p:nvPr>
        </p:nvSpPr>
        <p:spPr/>
        <p:txBody>
          <a:bodyPr/>
          <a:lstStyle/>
          <a:p>
            <a:r>
              <a:rPr lang="en-US" dirty="0"/>
              <a:t>Design-</a:t>
            </a:r>
            <a:r>
              <a:rPr lang="en-US" dirty="0" err="1"/>
              <a:t>Kriterien</a:t>
            </a:r>
            <a:endParaRPr lang="en-US" dirty="0"/>
          </a:p>
        </p:txBody>
      </p:sp>
      <p:sp>
        <p:nvSpPr>
          <p:cNvPr id="5" name="Content Placeholder 4">
            <a:extLst>
              <a:ext uri="{FF2B5EF4-FFF2-40B4-BE49-F238E27FC236}">
                <a16:creationId xmlns:a16="http://schemas.microsoft.com/office/drawing/2014/main" id="{D057BC28-3EE9-BAF1-BF6A-724CAE07BB45}"/>
              </a:ext>
            </a:extLst>
          </p:cNvPr>
          <p:cNvSpPr>
            <a:spLocks noGrp="1"/>
          </p:cNvSpPr>
          <p:nvPr>
            <p:ph sz="quarter" idx="12"/>
          </p:nvPr>
        </p:nvSpPr>
        <p:spPr/>
        <p:txBody>
          <a:bodyPr/>
          <a:lstStyle/>
          <a:p>
            <a:r>
              <a:rPr lang="en-US" dirty="0" err="1"/>
              <a:t>Messung</a:t>
            </a:r>
            <a:r>
              <a:rPr lang="en-US" dirty="0"/>
              <a:t> von </a:t>
            </a:r>
            <a:r>
              <a:rPr lang="en-US" dirty="0" err="1"/>
              <a:t>Schlüsselkompetenzen</a:t>
            </a:r>
            <a:r>
              <a:rPr lang="en-US" dirty="0"/>
              <a:t> der </a:t>
            </a:r>
            <a:r>
              <a:rPr lang="en-US" dirty="0" err="1"/>
              <a:t>Führungsfähigkeit</a:t>
            </a:r>
            <a:endParaRPr lang="en-US" dirty="0"/>
          </a:p>
          <a:p>
            <a:r>
              <a:rPr lang="en-US" dirty="0" err="1"/>
              <a:t>Bewertung</a:t>
            </a:r>
            <a:r>
              <a:rPr lang="en-US" dirty="0"/>
              <a:t> von </a:t>
            </a:r>
            <a:r>
              <a:rPr lang="en-US" dirty="0" err="1"/>
              <a:t>Glaubensstrukturen</a:t>
            </a:r>
            <a:r>
              <a:rPr lang="en-US" dirty="0"/>
              <a:t> und </a:t>
            </a:r>
            <a:r>
              <a:rPr lang="en-US" dirty="0" err="1"/>
              <a:t>Annahmen</a:t>
            </a:r>
            <a:endParaRPr lang="en-US" dirty="0"/>
          </a:p>
          <a:p>
            <a:r>
              <a:rPr lang="en-US" dirty="0" err="1"/>
              <a:t>Hinweis</a:t>
            </a:r>
            <a:r>
              <a:rPr lang="en-US" dirty="0"/>
              <a:t> auf den Stand der </a:t>
            </a:r>
            <a:r>
              <a:rPr lang="en-US" dirty="0" err="1"/>
              <a:t>Entwicklung</a:t>
            </a:r>
            <a:endParaRPr lang="en-US" dirty="0"/>
          </a:p>
          <a:p>
            <a:r>
              <a:rPr lang="en-US" dirty="0"/>
              <a:t>Integration </a:t>
            </a:r>
            <a:r>
              <a:rPr lang="en-US" dirty="0" err="1"/>
              <a:t>unseres</a:t>
            </a:r>
            <a:r>
              <a:rPr lang="en-US" dirty="0"/>
              <a:t> </a:t>
            </a:r>
            <a:r>
              <a:rPr lang="en-US" dirty="0" err="1"/>
              <a:t>Theoretischen</a:t>
            </a:r>
            <a:r>
              <a:rPr lang="en-US" dirty="0"/>
              <a:t> </a:t>
            </a:r>
            <a:r>
              <a:rPr lang="en-US" dirty="0" err="1"/>
              <a:t>Rahmenwerks</a:t>
            </a:r>
            <a:endParaRPr lang="en-US" dirty="0"/>
          </a:p>
          <a:p>
            <a:r>
              <a:rPr lang="en-US" dirty="0" err="1"/>
              <a:t>Anordnung</a:t>
            </a:r>
            <a:r>
              <a:rPr lang="en-US" dirty="0"/>
              <a:t> von </a:t>
            </a:r>
            <a:r>
              <a:rPr lang="en-US" dirty="0" err="1"/>
              <a:t>Ergebnissen</a:t>
            </a:r>
            <a:r>
              <a:rPr lang="en-US" dirty="0"/>
              <a:t> – </a:t>
            </a:r>
            <a:r>
              <a:rPr lang="de-DE" dirty="0"/>
              <a:t>um die wichtigsten Entwicklungsmöglichkeiten sofort ans Tageslicht zu bringen</a:t>
            </a:r>
            <a:endParaRPr lang="en-US" dirty="0"/>
          </a:p>
        </p:txBody>
      </p:sp>
    </p:spTree>
    <p:extLst>
      <p:ext uri="{BB962C8B-B14F-4D97-AF65-F5344CB8AC3E}">
        <p14:creationId xmlns:p14="http://schemas.microsoft.com/office/powerpoint/2010/main" val="1618437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615E-FFE5-6055-CB3E-2697CECDEABC}"/>
              </a:ext>
            </a:extLst>
          </p:cNvPr>
          <p:cNvSpPr>
            <a:spLocks noGrp="1"/>
          </p:cNvSpPr>
          <p:nvPr>
            <p:ph type="sldNum" sz="quarter" idx="11"/>
          </p:nvPr>
        </p:nvSpPr>
        <p:spPr/>
        <p:txBody>
          <a:bodyPr/>
          <a:lstStyle/>
          <a:p>
            <a:fld id="{4E547FC5-224D-4B2B-AB96-D4331BB3CBEC}" type="slidenum">
              <a:rPr lang="en-US" smtClean="0"/>
              <a:pPr/>
              <a:t>47</a:t>
            </a:fld>
            <a:endParaRPr lang="en-US" dirty="0"/>
          </a:p>
        </p:txBody>
      </p:sp>
      <p:sp>
        <p:nvSpPr>
          <p:cNvPr id="3" name="Footer Placeholder 2">
            <a:extLst>
              <a:ext uri="{FF2B5EF4-FFF2-40B4-BE49-F238E27FC236}">
                <a16:creationId xmlns:a16="http://schemas.microsoft.com/office/drawing/2014/main" id="{8BEC7187-2D29-7382-8EDF-028DD1EA64C5}"/>
              </a:ext>
            </a:extLst>
          </p:cNvPr>
          <p:cNvSpPr>
            <a:spLocks noGrp="1"/>
          </p:cNvSpPr>
          <p:nvPr>
            <p:ph type="ftr" sz="quarter" idx="10"/>
          </p:nvPr>
        </p:nvSpPr>
        <p:spPr/>
        <p:txBody>
          <a:bodyPr/>
          <a:lstStyle/>
          <a:p>
            <a:r>
              <a:rPr lang="en-US"/>
              <a:t>© Leadership Circle | All Rights Reserved</a:t>
            </a:r>
            <a:endParaRPr lang="en-US" dirty="0"/>
          </a:p>
        </p:txBody>
      </p:sp>
      <p:sp>
        <p:nvSpPr>
          <p:cNvPr id="6" name="Title 5">
            <a:extLst>
              <a:ext uri="{FF2B5EF4-FFF2-40B4-BE49-F238E27FC236}">
                <a16:creationId xmlns:a16="http://schemas.microsoft.com/office/drawing/2014/main" id="{6F59418A-BC39-7340-B3A0-10579B3A325A}"/>
              </a:ext>
            </a:extLst>
          </p:cNvPr>
          <p:cNvSpPr>
            <a:spLocks noGrp="1"/>
          </p:cNvSpPr>
          <p:nvPr>
            <p:ph type="title"/>
          </p:nvPr>
        </p:nvSpPr>
        <p:spPr/>
        <p:txBody>
          <a:bodyPr/>
          <a:lstStyle/>
          <a:p>
            <a:r>
              <a:rPr lang="en-US" dirty="0" err="1"/>
              <a:t>Theoretische</a:t>
            </a:r>
            <a:r>
              <a:rPr lang="en-US" dirty="0"/>
              <a:t> </a:t>
            </a:r>
            <a:r>
              <a:rPr lang="en-US" dirty="0" err="1"/>
              <a:t>Grundlagen</a:t>
            </a:r>
            <a:endParaRPr lang="en-US" dirty="0"/>
          </a:p>
        </p:txBody>
      </p:sp>
      <p:sp>
        <p:nvSpPr>
          <p:cNvPr id="7" name="Content Placeholder 6">
            <a:extLst>
              <a:ext uri="{FF2B5EF4-FFF2-40B4-BE49-F238E27FC236}">
                <a16:creationId xmlns:a16="http://schemas.microsoft.com/office/drawing/2014/main" id="{79E55686-D26C-2BA5-138A-5B8225857491}"/>
              </a:ext>
            </a:extLst>
          </p:cNvPr>
          <p:cNvSpPr>
            <a:spLocks noGrp="1"/>
          </p:cNvSpPr>
          <p:nvPr>
            <p:ph sz="quarter" idx="12"/>
          </p:nvPr>
        </p:nvSpPr>
        <p:spPr>
          <a:xfrm>
            <a:off x="609600" y="1493838"/>
            <a:ext cx="5247190" cy="4541837"/>
          </a:xfrm>
        </p:spPr>
        <p:txBody>
          <a:bodyPr>
            <a:normAutofit fontScale="92500" lnSpcReduction="10000"/>
          </a:bodyPr>
          <a:lstStyle/>
          <a:p>
            <a:r>
              <a:rPr lang="en-US" sz="1500" dirty="0"/>
              <a:t>Die Kreative und </a:t>
            </a:r>
            <a:r>
              <a:rPr lang="en-US" sz="1500" dirty="0" err="1"/>
              <a:t>Reaktive</a:t>
            </a:r>
            <a:r>
              <a:rPr lang="en-US" sz="1500" dirty="0"/>
              <a:t> </a:t>
            </a:r>
            <a:r>
              <a:rPr lang="en-US" sz="1500" dirty="0" err="1"/>
              <a:t>Orientierung</a:t>
            </a:r>
            <a:r>
              <a:rPr lang="en-US" sz="1500" dirty="0"/>
              <a:t> – Fritz, Senge und Kiefer</a:t>
            </a:r>
          </a:p>
          <a:p>
            <a:r>
              <a:rPr lang="en-US" sz="1500" dirty="0" err="1"/>
              <a:t>Kognitive</a:t>
            </a:r>
            <a:r>
              <a:rPr lang="en-US" sz="1500" dirty="0"/>
              <a:t> </a:t>
            </a:r>
            <a:r>
              <a:rPr lang="en-US" sz="1500" dirty="0" err="1"/>
              <a:t>Psychologie</a:t>
            </a:r>
            <a:r>
              <a:rPr lang="en-US" sz="1500" dirty="0"/>
              <a:t> – Rational-</a:t>
            </a:r>
            <a:r>
              <a:rPr lang="en-US" sz="1500" dirty="0" err="1"/>
              <a:t>Emotionale</a:t>
            </a:r>
            <a:r>
              <a:rPr lang="en-US" sz="1500" dirty="0"/>
              <a:t> </a:t>
            </a:r>
            <a:r>
              <a:rPr lang="en-US" sz="1500" dirty="0" err="1"/>
              <a:t>Therapie</a:t>
            </a:r>
            <a:r>
              <a:rPr lang="en-US" sz="1500" dirty="0"/>
              <a:t>: Burns, Ellis</a:t>
            </a:r>
          </a:p>
          <a:p>
            <a:r>
              <a:rPr lang="en-US" sz="1500" dirty="0"/>
              <a:t>Vision; </a:t>
            </a:r>
            <a:r>
              <a:rPr lang="en-US" sz="1500" dirty="0" err="1"/>
              <a:t>Abhängigkeit</a:t>
            </a:r>
            <a:r>
              <a:rPr lang="en-US" sz="1500" dirty="0"/>
              <a:t> und Ambition: Peter Block</a:t>
            </a:r>
          </a:p>
          <a:p>
            <a:pPr marL="0" indent="0" algn="ctr">
              <a:buNone/>
            </a:pPr>
            <a:r>
              <a:rPr lang="en-US" sz="1500" dirty="0"/>
              <a:t>* * * * * * </a:t>
            </a:r>
          </a:p>
          <a:p>
            <a:r>
              <a:rPr lang="en-US" sz="1500" dirty="0" err="1"/>
              <a:t>Charakterstruktur</a:t>
            </a:r>
            <a:r>
              <a:rPr lang="en-US" sz="1500" dirty="0"/>
              <a:t> – Karen Horney</a:t>
            </a:r>
          </a:p>
          <a:p>
            <a:pPr lvl="1"/>
            <a:r>
              <a:rPr lang="en-US" sz="1500" dirty="0" err="1"/>
              <a:t>hinwenden</a:t>
            </a:r>
            <a:r>
              <a:rPr lang="en-US" sz="1500" dirty="0"/>
              <a:t> (</a:t>
            </a:r>
            <a:r>
              <a:rPr lang="en-US" sz="1500" dirty="0" err="1"/>
              <a:t>Sich</a:t>
            </a:r>
            <a:r>
              <a:rPr lang="en-US" sz="1500" dirty="0"/>
              <a:t> </a:t>
            </a:r>
            <a:r>
              <a:rPr lang="en-US" sz="1500" dirty="0" err="1"/>
              <a:t>anpassend</a:t>
            </a:r>
            <a:r>
              <a:rPr lang="en-US" sz="1500" dirty="0"/>
              <a:t>)</a:t>
            </a:r>
          </a:p>
          <a:p>
            <a:pPr lvl="1"/>
            <a:r>
              <a:rPr lang="en-US" sz="1500" dirty="0" err="1"/>
              <a:t>abwenden</a:t>
            </a:r>
            <a:r>
              <a:rPr lang="en-US" sz="1500" dirty="0"/>
              <a:t> (</a:t>
            </a:r>
            <a:r>
              <a:rPr lang="en-US" sz="1500" dirty="0" err="1"/>
              <a:t>Kontrollierend</a:t>
            </a:r>
            <a:r>
              <a:rPr lang="en-US" sz="1500" dirty="0"/>
              <a:t>)</a:t>
            </a:r>
          </a:p>
          <a:p>
            <a:pPr lvl="1"/>
            <a:r>
              <a:rPr lang="en-US" sz="1500" dirty="0" err="1"/>
              <a:t>dagegenwenden</a:t>
            </a:r>
            <a:r>
              <a:rPr lang="en-US" sz="1500" dirty="0"/>
              <a:t> (</a:t>
            </a:r>
            <a:r>
              <a:rPr lang="en-US" sz="1500" dirty="0" err="1"/>
              <a:t>Sich</a:t>
            </a:r>
            <a:r>
              <a:rPr lang="en-US" sz="1500" dirty="0"/>
              <a:t> </a:t>
            </a:r>
            <a:r>
              <a:rPr lang="en-US" sz="1500" dirty="0" err="1"/>
              <a:t>selbst</a:t>
            </a:r>
            <a:r>
              <a:rPr lang="en-US" sz="1500" dirty="0"/>
              <a:t> </a:t>
            </a:r>
            <a:r>
              <a:rPr lang="en-US" sz="1500" dirty="0" err="1"/>
              <a:t>schützend</a:t>
            </a:r>
            <a:r>
              <a:rPr lang="en-US" sz="1500" dirty="0"/>
              <a:t>)</a:t>
            </a:r>
          </a:p>
          <a:p>
            <a:r>
              <a:rPr lang="en-US" sz="1500" dirty="0" err="1"/>
              <a:t>Enneagramm</a:t>
            </a:r>
            <a:r>
              <a:rPr lang="en-US" sz="1500" dirty="0"/>
              <a:t> – 9 </a:t>
            </a:r>
            <a:r>
              <a:rPr lang="en-US" sz="1500" dirty="0" err="1"/>
              <a:t>verschiedene</a:t>
            </a:r>
            <a:r>
              <a:rPr lang="en-US" sz="1500" dirty="0"/>
              <a:t> </a:t>
            </a:r>
            <a:r>
              <a:rPr lang="en-US" sz="1500" dirty="0" err="1"/>
              <a:t>Persönlichkeitstypen</a:t>
            </a:r>
            <a:r>
              <a:rPr lang="en-US" sz="1500" dirty="0"/>
              <a:t>, die </a:t>
            </a:r>
            <a:r>
              <a:rPr lang="en-US" sz="1500" dirty="0" err="1"/>
              <a:t>jeweils</a:t>
            </a:r>
            <a:r>
              <a:rPr lang="en-US" sz="1500" dirty="0"/>
              <a:t> </a:t>
            </a:r>
            <a:r>
              <a:rPr lang="en-US" sz="1500" dirty="0" err="1"/>
              <a:t>nach</a:t>
            </a:r>
            <a:r>
              <a:rPr lang="en-US" sz="1500" dirty="0"/>
              <a:t> </a:t>
            </a:r>
            <a:r>
              <a:rPr lang="en-US" sz="1500" dirty="0" err="1"/>
              <a:t>einem</a:t>
            </a:r>
            <a:r>
              <a:rPr lang="en-US" sz="1500" dirty="0"/>
              <a:t> </a:t>
            </a:r>
            <a:r>
              <a:rPr lang="en-US" sz="1500" dirty="0" err="1"/>
              <a:t>Kernwahn</a:t>
            </a:r>
            <a:r>
              <a:rPr lang="en-US" sz="1500" dirty="0"/>
              <a:t> </a:t>
            </a:r>
            <a:r>
              <a:rPr lang="en-US" sz="1500" dirty="0" err="1"/>
              <a:t>organisiert</a:t>
            </a:r>
            <a:r>
              <a:rPr lang="en-US" sz="1500" dirty="0"/>
              <a:t> </a:t>
            </a:r>
            <a:r>
              <a:rPr lang="en-US" sz="1500" dirty="0" err="1"/>
              <a:t>sind</a:t>
            </a:r>
            <a:r>
              <a:rPr lang="en-US" sz="1500" dirty="0"/>
              <a:t>– Sufi-Tradition</a:t>
            </a:r>
          </a:p>
          <a:p>
            <a:r>
              <a:rPr lang="en-US" sz="1500" dirty="0"/>
              <a:t>Ego/</a:t>
            </a:r>
            <a:r>
              <a:rPr lang="en-US" sz="1500" dirty="0" err="1"/>
              <a:t>Schatten</a:t>
            </a:r>
            <a:r>
              <a:rPr lang="en-US" sz="1500" dirty="0"/>
              <a:t> – Carl Jung</a:t>
            </a:r>
          </a:p>
          <a:p>
            <a:r>
              <a:rPr lang="en-US" sz="1500" dirty="0" err="1"/>
              <a:t>Körperpsychotherapie</a:t>
            </a:r>
            <a:r>
              <a:rPr lang="en-US" sz="1500" dirty="0"/>
              <a:t> / </a:t>
            </a:r>
            <a:r>
              <a:rPr lang="en-US" sz="1500" dirty="0" err="1"/>
              <a:t>Somatopsychologie</a:t>
            </a:r>
            <a:r>
              <a:rPr lang="en-US" sz="1500" dirty="0"/>
              <a:t> – </a:t>
            </a:r>
            <a:r>
              <a:rPr lang="en-US" sz="1500" dirty="0" err="1"/>
              <a:t>Riech</a:t>
            </a:r>
            <a:r>
              <a:rPr lang="en-US" sz="1500" dirty="0"/>
              <a:t>, Kurtz, </a:t>
            </a:r>
            <a:r>
              <a:rPr lang="en-US" sz="1500" dirty="0" err="1"/>
              <a:t>Lowen</a:t>
            </a:r>
            <a:r>
              <a:rPr lang="en-US" sz="1500" dirty="0"/>
              <a:t>, </a:t>
            </a:r>
            <a:r>
              <a:rPr lang="en-US" sz="1500" dirty="0" err="1"/>
              <a:t>Pirrakos</a:t>
            </a:r>
            <a:endParaRPr lang="en-US" sz="1500" dirty="0"/>
          </a:p>
        </p:txBody>
      </p:sp>
      <p:sp>
        <p:nvSpPr>
          <p:cNvPr id="8" name="Content Placeholder 6">
            <a:extLst>
              <a:ext uri="{FF2B5EF4-FFF2-40B4-BE49-F238E27FC236}">
                <a16:creationId xmlns:a16="http://schemas.microsoft.com/office/drawing/2014/main" id="{62B7C324-E21A-AED4-4070-B253AD059D3D}"/>
              </a:ext>
            </a:extLst>
          </p:cNvPr>
          <p:cNvSpPr txBox="1">
            <a:spLocks/>
          </p:cNvSpPr>
          <p:nvPr/>
        </p:nvSpPr>
        <p:spPr>
          <a:xfrm>
            <a:off x="6335210" y="1493838"/>
            <a:ext cx="5247190" cy="4541837"/>
          </a:xfrm>
          <a:prstGeom prst="rect">
            <a:avLst/>
          </a:prstGeom>
        </p:spPr>
        <p:txBody>
          <a:bodyPr vert="horz" lIns="91440" tIns="45720" rIns="91440" bIns="45720" rtlCol="0">
            <a:normAutofit/>
          </a:bodyPr>
          <a:lstStyle>
            <a:lvl1pPr marL="342900" indent="-342900" algn="l" defTabSz="914400" rtl="0" eaLnBrk="1" latinLnBrk="0" hangingPunct="1">
              <a:spcBef>
                <a:spcPts val="0"/>
              </a:spcBef>
              <a:spcAft>
                <a:spcPts val="1200"/>
              </a:spcAft>
              <a:buFont typeface="Arial" panose="020B0604020202020204" pitchFamily="34" charset="0"/>
              <a:buChar char="•"/>
              <a:defRPr lang="en-US" sz="2400" b="0" i="0" kern="1200">
                <a:solidFill>
                  <a:schemeClr val="tx1"/>
                </a:solidFill>
                <a:effectLst/>
                <a:latin typeface="Helvetica" pitchFamily="2" charset="0"/>
                <a:ea typeface="+mn-ea"/>
                <a:cs typeface="Gotham Light" pitchFamily="2" charset="0"/>
              </a:defRPr>
            </a:lvl1pPr>
            <a:lvl2pPr marL="914400" indent="-457200" algn="l" defTabSz="914400" rtl="0" eaLnBrk="1" latinLnBrk="0" hangingPunct="1">
              <a:spcBef>
                <a:spcPts val="0"/>
              </a:spcBef>
              <a:spcAft>
                <a:spcPts val="600"/>
              </a:spcAft>
              <a:buSzPct val="100000"/>
              <a:buFont typeface="System Font Regular"/>
              <a:buChar char="⎼"/>
              <a:defRPr sz="2400" b="0" i="0" kern="1200">
                <a:solidFill>
                  <a:schemeClr val="tx1"/>
                </a:solidFill>
                <a:latin typeface="Helvetica" pitchFamily="2" charset="0"/>
                <a:ea typeface="+mn-ea"/>
                <a:cs typeface="Gotham Light" pitchFamily="2" charset="0"/>
              </a:defRPr>
            </a:lvl2pPr>
            <a:lvl3pPr marL="1257300" indent="-342900" algn="l" defTabSz="914400" rtl="0" eaLnBrk="1" latinLnBrk="0" hangingPunct="1">
              <a:spcBef>
                <a:spcPct val="20000"/>
              </a:spcBef>
              <a:spcAft>
                <a:spcPts val="600"/>
              </a:spcAft>
              <a:buFont typeface="Arial" panose="020B0604020202020204" pitchFamily="34" charset="0"/>
              <a:buChar char="•"/>
              <a:defRPr sz="2400" b="0" i="0" kern="1200">
                <a:solidFill>
                  <a:schemeClr val="tx1"/>
                </a:solidFill>
                <a:latin typeface="Helvetica" pitchFamily="2" charset="0"/>
                <a:ea typeface="+mn-ea"/>
                <a:cs typeface="Gotham Light" pitchFamily="2" charset="0"/>
              </a:defRPr>
            </a:lvl3pPr>
            <a:lvl4pPr marL="1714500" indent="-342900" algn="l" defTabSz="914400" rtl="0" eaLnBrk="1" latinLnBrk="0" hangingPunct="1">
              <a:spcBef>
                <a:spcPct val="20000"/>
              </a:spcBef>
              <a:spcAft>
                <a:spcPts val="600"/>
              </a:spcAft>
              <a:buSzPct val="75000"/>
              <a:buFont typeface="Courier New" panose="02070309020205020404" pitchFamily="49" charset="0"/>
              <a:buChar char="o"/>
              <a:defRPr sz="2000" b="0" i="0" kern="1200">
                <a:solidFill>
                  <a:schemeClr val="tx1"/>
                </a:solidFill>
                <a:latin typeface="Helvetica" pitchFamily="2" charset="0"/>
                <a:ea typeface="+mn-ea"/>
                <a:cs typeface="Gotham Light" pitchFamily="2" charset="0"/>
              </a:defRPr>
            </a:lvl4pPr>
            <a:lvl5pPr marL="2171700" indent="-342900" algn="l" defTabSz="914400" rtl="0" eaLnBrk="1" latinLnBrk="0" hangingPunct="1">
              <a:spcBef>
                <a:spcPct val="20000"/>
              </a:spcBef>
              <a:spcAft>
                <a:spcPts val="600"/>
              </a:spcAft>
              <a:buFont typeface="Wingdings" pitchFamily="2" charset="2"/>
              <a:buChar char="§"/>
              <a:defRPr sz="2000" b="0" i="0" kern="1200">
                <a:solidFill>
                  <a:schemeClr val="tx1"/>
                </a:solidFill>
                <a:latin typeface="Helvetica" pitchFamily="2" charset="0"/>
                <a:ea typeface="+mn-ea"/>
                <a:cs typeface="Gotham Light"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500" dirty="0" err="1"/>
              <a:t>Entwicklungstufen</a:t>
            </a:r>
            <a:r>
              <a:rPr lang="en-US" sz="1500" dirty="0"/>
              <a:t> – Kohlberg, Kegan, Wilber, Hall, Beck, Fowler, Cook-</a:t>
            </a:r>
            <a:r>
              <a:rPr lang="en-US" sz="1500" dirty="0" err="1"/>
              <a:t>Greuter</a:t>
            </a:r>
            <a:endParaRPr lang="en-US" sz="1500" dirty="0"/>
          </a:p>
          <a:p>
            <a:r>
              <a:rPr lang="en-US" sz="1500" dirty="0" err="1"/>
              <a:t>Mystische</a:t>
            </a:r>
            <a:r>
              <a:rPr lang="en-US" sz="1500" dirty="0"/>
              <a:t> </a:t>
            </a:r>
            <a:r>
              <a:rPr lang="en-US" sz="1500" dirty="0" err="1"/>
              <a:t>Literatur</a:t>
            </a:r>
            <a:r>
              <a:rPr lang="en-US" sz="1500" dirty="0"/>
              <a:t>/ </a:t>
            </a:r>
            <a:r>
              <a:rPr lang="en-US" sz="1500" dirty="0" err="1"/>
              <a:t>Weisheitslehren</a:t>
            </a:r>
            <a:endParaRPr lang="en-US" sz="1500" dirty="0"/>
          </a:p>
          <a:p>
            <a:r>
              <a:rPr lang="en-US" sz="1500" dirty="0"/>
              <a:t>3 </a:t>
            </a:r>
            <a:r>
              <a:rPr lang="en-US" sz="1500" dirty="0" err="1"/>
              <a:t>Paradigmen</a:t>
            </a:r>
            <a:r>
              <a:rPr lang="en-US" sz="1500" dirty="0"/>
              <a:t> (</a:t>
            </a:r>
            <a:r>
              <a:rPr lang="en-US" sz="1500" dirty="0" err="1"/>
              <a:t>Abhängig</a:t>
            </a:r>
            <a:r>
              <a:rPr lang="en-US" sz="1500" dirty="0"/>
              <a:t>, </a:t>
            </a:r>
            <a:r>
              <a:rPr lang="en-US" sz="1500" dirty="0" err="1"/>
              <a:t>Unabhängig</a:t>
            </a:r>
            <a:r>
              <a:rPr lang="en-US" sz="1500" dirty="0"/>
              <a:t>, </a:t>
            </a:r>
            <a:r>
              <a:rPr lang="en-US" sz="1500" dirty="0" err="1"/>
              <a:t>Wechselseitigkeit</a:t>
            </a:r>
            <a:r>
              <a:rPr lang="en-US" sz="1500" dirty="0"/>
              <a:t>) –  Covey</a:t>
            </a:r>
          </a:p>
          <a:p>
            <a:r>
              <a:rPr lang="en-US" sz="1500" dirty="0" err="1"/>
              <a:t>Literatur</a:t>
            </a:r>
            <a:r>
              <a:rPr lang="en-US" sz="1500" dirty="0"/>
              <a:t> </a:t>
            </a:r>
            <a:r>
              <a:rPr lang="en-US" sz="1500" dirty="0" err="1"/>
              <a:t>zu</a:t>
            </a:r>
            <a:r>
              <a:rPr lang="en-US" sz="1500" dirty="0"/>
              <a:t> </a:t>
            </a:r>
            <a:r>
              <a:rPr lang="en-US" sz="1500" dirty="0" err="1"/>
              <a:t>Führungspotential</a:t>
            </a:r>
            <a:r>
              <a:rPr lang="en-US" sz="1500" dirty="0"/>
              <a:t> – Bennis, Drucker, Collins, Goleman, </a:t>
            </a:r>
            <a:r>
              <a:rPr lang="en-US" sz="1500" dirty="0" err="1"/>
              <a:t>usw</a:t>
            </a:r>
            <a:r>
              <a:rPr lang="en-US" sz="1500" dirty="0"/>
              <a:t>.</a:t>
            </a:r>
          </a:p>
          <a:p>
            <a:r>
              <a:rPr lang="en-US" sz="1500" dirty="0"/>
              <a:t>Leadership 360°Forschung – Zenger and Folkman, </a:t>
            </a:r>
            <a:r>
              <a:rPr lang="en-US" sz="1500" dirty="0" err="1"/>
              <a:t>usw</a:t>
            </a:r>
            <a:r>
              <a:rPr lang="en-US" sz="1500" dirty="0"/>
              <a:t>.</a:t>
            </a:r>
          </a:p>
        </p:txBody>
      </p:sp>
    </p:spTree>
    <p:extLst>
      <p:ext uri="{BB962C8B-B14F-4D97-AF65-F5344CB8AC3E}">
        <p14:creationId xmlns:p14="http://schemas.microsoft.com/office/powerpoint/2010/main" val="96397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5EC02-096A-8F45-9E17-83BBDC2DF9BD}"/>
              </a:ext>
            </a:extLst>
          </p:cNvPr>
          <p:cNvSpPr>
            <a:spLocks noGrp="1"/>
          </p:cNvSpPr>
          <p:nvPr>
            <p:ph type="title"/>
          </p:nvPr>
        </p:nvSpPr>
        <p:spPr/>
        <p:txBody>
          <a:bodyPr/>
          <a:lstStyle/>
          <a:p>
            <a:r>
              <a:rPr lang="de-DE"/>
              <a:t>Die Reaktive Charakterstruktur</a:t>
            </a:r>
          </a:p>
        </p:txBody>
      </p:sp>
      <p:sp>
        <p:nvSpPr>
          <p:cNvPr id="16" name="Slide Number Placeholder 15">
            <a:extLst>
              <a:ext uri="{FF2B5EF4-FFF2-40B4-BE49-F238E27FC236}">
                <a16:creationId xmlns:a16="http://schemas.microsoft.com/office/drawing/2014/main" id="{E5F539DF-6C18-5B46-B569-CCEA8FB12774}"/>
              </a:ext>
            </a:extLst>
          </p:cNvPr>
          <p:cNvSpPr>
            <a:spLocks noGrp="1"/>
          </p:cNvSpPr>
          <p:nvPr>
            <p:ph type="sldNum" sz="quarter" idx="11"/>
          </p:nvPr>
        </p:nvSpPr>
        <p:spPr/>
        <p:txBody>
          <a:bodyPr/>
          <a:lstStyle/>
          <a:p>
            <a:fld id="{4E547FC5-224D-4B2B-AB96-D4331BB3CBEC}" type="slidenum">
              <a:rPr lang="en-US" smtClean="0"/>
              <a:pPr/>
              <a:t>48</a:t>
            </a:fld>
            <a:endParaRPr lang="en-US" dirty="0"/>
          </a:p>
        </p:txBody>
      </p:sp>
      <p:sp>
        <p:nvSpPr>
          <p:cNvPr id="15" name="Footer Placeholder 14">
            <a:extLst>
              <a:ext uri="{FF2B5EF4-FFF2-40B4-BE49-F238E27FC236}">
                <a16:creationId xmlns:a16="http://schemas.microsoft.com/office/drawing/2014/main" id="{5EBCB7DE-81B3-A748-B629-5949681ED5DE}"/>
              </a:ext>
            </a:extLst>
          </p:cNvPr>
          <p:cNvSpPr>
            <a:spLocks noGrp="1"/>
          </p:cNvSpPr>
          <p:nvPr>
            <p:ph type="ftr" sz="quarter" idx="10"/>
          </p:nvPr>
        </p:nvSpPr>
        <p:spPr/>
        <p:txBody>
          <a:bodyPr/>
          <a:lstStyle/>
          <a:p>
            <a:r>
              <a:rPr lang="en-US" b="1" i="0" dirty="0">
                <a:latin typeface="Helvetica" pitchFamily="2" charset="0"/>
                <a:cs typeface="Gotham Medium" pitchFamily="2" charset="0"/>
              </a:rPr>
              <a:t>© Leadership Circle | All Rights Reserved</a:t>
            </a:r>
          </a:p>
        </p:txBody>
      </p:sp>
      <p:sp>
        <p:nvSpPr>
          <p:cNvPr id="3" name="Content Placeholder 2">
            <a:extLst>
              <a:ext uri="{FF2B5EF4-FFF2-40B4-BE49-F238E27FC236}">
                <a16:creationId xmlns:a16="http://schemas.microsoft.com/office/drawing/2014/main" id="{5A8C3E9D-D81A-0C43-A4F2-EF2D7DDBF05C}"/>
              </a:ext>
            </a:extLst>
          </p:cNvPr>
          <p:cNvSpPr>
            <a:spLocks noGrp="1"/>
          </p:cNvSpPr>
          <p:nvPr>
            <p:ph idx="4294967295"/>
          </p:nvPr>
        </p:nvSpPr>
        <p:spPr>
          <a:xfrm>
            <a:off x="0" y="1295400"/>
            <a:ext cx="10972800" cy="4572000"/>
          </a:xfrm>
        </p:spPr>
        <p:txBody>
          <a:bodyPr/>
          <a:lstStyle/>
          <a:p>
            <a:endParaRPr lang="en-US" b="1" dirty="0">
              <a:latin typeface="Helvetica" pitchFamily="2" charset="0"/>
              <a:cs typeface="Gotham Medium" pitchFamily="2" charset="0"/>
            </a:endParaRPr>
          </a:p>
          <a:p>
            <a:endParaRPr lang="en-US" b="1" dirty="0">
              <a:latin typeface="Helvetica" pitchFamily="2" charset="0"/>
              <a:cs typeface="Gotham Medium" pitchFamily="2" charset="0"/>
            </a:endParaRPr>
          </a:p>
        </p:txBody>
      </p:sp>
      <p:sp>
        <p:nvSpPr>
          <p:cNvPr id="4" name="TextBox 3">
            <a:extLst>
              <a:ext uri="{FF2B5EF4-FFF2-40B4-BE49-F238E27FC236}">
                <a16:creationId xmlns:a16="http://schemas.microsoft.com/office/drawing/2014/main" id="{8D3D8C64-E2B3-EE49-B7A3-7004D35848F9}"/>
              </a:ext>
            </a:extLst>
          </p:cNvPr>
          <p:cNvSpPr txBox="1"/>
          <p:nvPr/>
        </p:nvSpPr>
        <p:spPr>
          <a:xfrm>
            <a:off x="4500671" y="3345933"/>
            <a:ext cx="3194975" cy="2580974"/>
          </a:xfrm>
          <a:prstGeom prst="rect">
            <a:avLst/>
          </a:prstGeom>
          <a:noFill/>
        </p:spPr>
        <p:txBody>
          <a:bodyPr spcFirstLastPara="1" wrap="none" lIns="89770" tIns="44886" rIns="89770" bIns="44886" numCol="1" rtlCol="0">
            <a:prstTxWarp prst="textArchDown">
              <a:avLst/>
            </a:prstTxWarp>
            <a:spAutoFit/>
            <a:scene3d>
              <a:camera prst="orthographicFront">
                <a:rot lat="0" lon="0" rev="0"/>
              </a:camera>
              <a:lightRig rig="threePt" dir="t"/>
            </a:scene3d>
          </a:bodyPr>
          <a:lstStyle/>
          <a:p>
            <a:pPr algn="ctr"/>
            <a:r>
              <a:rPr lang="de-DE" sz="3500" b="1">
                <a:solidFill>
                  <a:schemeClr val="accent3"/>
                </a:solidFill>
                <a:latin typeface="Helvetica" pitchFamily="2" charset="0"/>
                <a:cs typeface="Gotham Medium" pitchFamily="2" charset="0"/>
              </a:rPr>
              <a:t>SICH SELBST SCHÜTZEND</a:t>
            </a:r>
          </a:p>
          <a:p>
            <a:pPr algn="ctr"/>
            <a:endParaRPr lang="de-DE" sz="3500" b="1">
              <a:solidFill>
                <a:schemeClr val="accent3"/>
              </a:solidFill>
              <a:latin typeface="Helvetica" pitchFamily="2" charset="0"/>
              <a:cs typeface="Gotham Medium" pitchFamily="2" charset="0"/>
            </a:endParaRPr>
          </a:p>
        </p:txBody>
      </p:sp>
      <p:sp>
        <p:nvSpPr>
          <p:cNvPr id="5" name="TextBox 4">
            <a:extLst>
              <a:ext uri="{FF2B5EF4-FFF2-40B4-BE49-F238E27FC236}">
                <a16:creationId xmlns:a16="http://schemas.microsoft.com/office/drawing/2014/main" id="{2652D09C-5987-DC4E-917A-C148F6093610}"/>
              </a:ext>
            </a:extLst>
          </p:cNvPr>
          <p:cNvSpPr txBox="1"/>
          <p:nvPr/>
        </p:nvSpPr>
        <p:spPr>
          <a:xfrm rot="16200000">
            <a:off x="6860167" y="1235095"/>
            <a:ext cx="3291793" cy="2793137"/>
          </a:xfrm>
          <a:prstGeom prst="rect">
            <a:avLst/>
          </a:prstGeom>
          <a:noFill/>
        </p:spPr>
        <p:txBody>
          <a:bodyPr spcFirstLastPara="1" wrap="none" lIns="89770" tIns="44886" rIns="89770" bIns="44886" numCol="1" rtlCol="0">
            <a:prstTxWarp prst="textArchDown">
              <a:avLst>
                <a:gd name="adj" fmla="val 21279654"/>
              </a:avLst>
            </a:prstTxWarp>
            <a:spAutoFit/>
            <a:scene3d>
              <a:camera prst="orthographicFront">
                <a:rot lat="0" lon="0" rev="0"/>
              </a:camera>
              <a:lightRig rig="threePt" dir="t"/>
            </a:scene3d>
          </a:bodyPr>
          <a:lstStyle/>
          <a:p>
            <a:pPr algn="ctr"/>
            <a:r>
              <a:rPr lang="de-DE" sz="3500" b="1">
                <a:solidFill>
                  <a:schemeClr val="accent3"/>
                </a:solidFill>
                <a:latin typeface="Helvetica" pitchFamily="2" charset="0"/>
                <a:cs typeface="Gotham Medium" pitchFamily="2" charset="0"/>
              </a:rPr>
              <a:t>KONTROLLIEREND</a:t>
            </a:r>
          </a:p>
        </p:txBody>
      </p:sp>
      <p:sp>
        <p:nvSpPr>
          <p:cNvPr id="6" name="TextBox 5">
            <a:extLst>
              <a:ext uri="{FF2B5EF4-FFF2-40B4-BE49-F238E27FC236}">
                <a16:creationId xmlns:a16="http://schemas.microsoft.com/office/drawing/2014/main" id="{65143AA7-808A-7D4A-8820-6C8DC355750D}"/>
              </a:ext>
            </a:extLst>
          </p:cNvPr>
          <p:cNvSpPr txBox="1"/>
          <p:nvPr/>
        </p:nvSpPr>
        <p:spPr>
          <a:xfrm rot="16200000">
            <a:off x="2125617" y="1232026"/>
            <a:ext cx="3291793" cy="3011304"/>
          </a:xfrm>
          <a:prstGeom prst="rect">
            <a:avLst/>
          </a:prstGeom>
          <a:noFill/>
        </p:spPr>
        <p:txBody>
          <a:bodyPr spcFirstLastPara="1" wrap="none" lIns="89770" tIns="44886" rIns="89770" bIns="44886" numCol="1" rtlCol="0">
            <a:prstTxWarp prst="textArchUp">
              <a:avLst>
                <a:gd name="adj" fmla="val 10819554"/>
              </a:avLst>
            </a:prstTxWarp>
            <a:spAutoFit/>
            <a:scene3d>
              <a:camera prst="orthographicFront">
                <a:rot lat="0" lon="0" rev="0"/>
              </a:camera>
              <a:lightRig rig="threePt" dir="t"/>
            </a:scene3d>
          </a:bodyPr>
          <a:lstStyle/>
          <a:p>
            <a:pPr algn="ctr"/>
            <a:r>
              <a:rPr lang="de-DE" sz="3500" b="1">
                <a:solidFill>
                  <a:schemeClr val="accent3"/>
                </a:solidFill>
                <a:latin typeface="Helvetica" pitchFamily="2" charset="0"/>
                <a:cs typeface="Gotham Medium" pitchFamily="2" charset="0"/>
              </a:rPr>
              <a:t>SICH ANPASSEND</a:t>
            </a:r>
          </a:p>
        </p:txBody>
      </p:sp>
      <p:pic>
        <p:nvPicPr>
          <p:cNvPr id="7" name="Picture 6">
            <a:extLst>
              <a:ext uri="{FF2B5EF4-FFF2-40B4-BE49-F238E27FC236}">
                <a16:creationId xmlns:a16="http://schemas.microsoft.com/office/drawing/2014/main" id="{685FCC4E-EE24-324C-BB52-2A8011A9F6AB}"/>
              </a:ext>
            </a:extLst>
          </p:cNvPr>
          <p:cNvPicPr>
            <a:picLocks noChangeAspect="1"/>
          </p:cNvPicPr>
          <p:nvPr/>
        </p:nvPicPr>
        <p:blipFill rotWithShape="1">
          <a:blip r:embed="rId3">
            <a:extLst>
              <a:ext uri="{28A0092B-C50C-407E-A947-70E740481C1C}">
                <a14:useLocalDpi xmlns:a14="http://schemas.microsoft.com/office/drawing/2010/main"/>
              </a:ext>
            </a:extLst>
          </a:blip>
          <a:srcRect l="-16444"/>
          <a:stretch/>
        </p:blipFill>
        <p:spPr>
          <a:xfrm rot="10800000">
            <a:off x="7130122" y="1608046"/>
            <a:ext cx="886383" cy="1543651"/>
          </a:xfrm>
          <a:prstGeom prst="rect">
            <a:avLst/>
          </a:prstGeom>
        </p:spPr>
      </p:pic>
      <p:pic>
        <p:nvPicPr>
          <p:cNvPr id="8" name="Picture 7">
            <a:extLst>
              <a:ext uri="{FF2B5EF4-FFF2-40B4-BE49-F238E27FC236}">
                <a16:creationId xmlns:a16="http://schemas.microsoft.com/office/drawing/2014/main" id="{FC7038E5-AFBF-B247-AE07-E2A82DF0FDC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16200000">
            <a:off x="5706017" y="3061327"/>
            <a:ext cx="784274" cy="1498249"/>
          </a:xfrm>
          <a:prstGeom prst="rect">
            <a:avLst/>
          </a:prstGeom>
        </p:spPr>
      </p:pic>
      <p:pic>
        <p:nvPicPr>
          <p:cNvPr id="9" name="Picture 8">
            <a:extLst>
              <a:ext uri="{FF2B5EF4-FFF2-40B4-BE49-F238E27FC236}">
                <a16:creationId xmlns:a16="http://schemas.microsoft.com/office/drawing/2014/main" id="{AE3C8FD3-6FFB-F744-A89C-7970F36E9D1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5787" y="1608046"/>
            <a:ext cx="761207" cy="1543651"/>
          </a:xfrm>
          <a:prstGeom prst="rect">
            <a:avLst/>
          </a:prstGeom>
        </p:spPr>
      </p:pic>
      <p:sp>
        <p:nvSpPr>
          <p:cNvPr id="10" name="Oval 9">
            <a:extLst>
              <a:ext uri="{FF2B5EF4-FFF2-40B4-BE49-F238E27FC236}">
                <a16:creationId xmlns:a16="http://schemas.microsoft.com/office/drawing/2014/main" id="{5E5536C9-D452-9C4C-834B-4C96B5C41B61}"/>
              </a:ext>
            </a:extLst>
          </p:cNvPr>
          <p:cNvSpPr/>
          <p:nvPr/>
        </p:nvSpPr>
        <p:spPr>
          <a:xfrm>
            <a:off x="5282456" y="1524000"/>
            <a:ext cx="1553135" cy="1600200"/>
          </a:xfrm>
          <a:prstGeom prst="ellipse">
            <a:avLst/>
          </a:prstGeom>
          <a:solidFill>
            <a:schemeClr val="accent2"/>
          </a:solidFill>
          <a:ln>
            <a:noFill/>
          </a:ln>
          <a:effectLst>
            <a:outerShdw dist="38100" dir="2700000" rotWithShape="0">
              <a:schemeClr val="accent3"/>
            </a:outerShdw>
          </a:effectLst>
        </p:spPr>
        <p:style>
          <a:lnRef idx="1">
            <a:schemeClr val="accent1"/>
          </a:lnRef>
          <a:fillRef idx="3">
            <a:schemeClr val="accent1"/>
          </a:fillRef>
          <a:effectRef idx="2">
            <a:schemeClr val="accent1"/>
          </a:effectRef>
          <a:fontRef idx="minor">
            <a:schemeClr val="lt1"/>
          </a:fontRef>
        </p:style>
        <p:txBody>
          <a:bodyPr lIns="89770" tIns="44886" rIns="89770" bIns="44886" rtlCol="0" anchor="ctr"/>
          <a:lstStyle/>
          <a:p>
            <a:pPr algn="ctr"/>
            <a:endParaRPr lang="de-DE" sz="1400" b="1">
              <a:latin typeface="Helvetica" pitchFamily="2" charset="0"/>
              <a:cs typeface="Gotham Medium" pitchFamily="2" charset="0"/>
            </a:endParaRPr>
          </a:p>
        </p:txBody>
      </p:sp>
      <p:sp>
        <p:nvSpPr>
          <p:cNvPr id="11" name="TextBox 10">
            <a:extLst>
              <a:ext uri="{FF2B5EF4-FFF2-40B4-BE49-F238E27FC236}">
                <a16:creationId xmlns:a16="http://schemas.microsoft.com/office/drawing/2014/main" id="{39CE0372-C83E-C44E-BF77-D2C9C00F4416}"/>
              </a:ext>
            </a:extLst>
          </p:cNvPr>
          <p:cNvSpPr txBox="1"/>
          <p:nvPr/>
        </p:nvSpPr>
        <p:spPr>
          <a:xfrm>
            <a:off x="5332298" y="1933388"/>
            <a:ext cx="1463537" cy="860090"/>
          </a:xfrm>
          <a:prstGeom prst="rect">
            <a:avLst/>
          </a:prstGeom>
          <a:noFill/>
        </p:spPr>
        <p:txBody>
          <a:bodyPr wrap="square" lIns="89770" tIns="44886" rIns="89770" bIns="44886" rtlCol="0">
            <a:spAutoFit/>
          </a:bodyPr>
          <a:lstStyle/>
          <a:p>
            <a:pPr algn="ctr"/>
            <a:r>
              <a:rPr lang="de-DE" sz="1600" b="1">
                <a:solidFill>
                  <a:schemeClr val="bg1"/>
                </a:solidFill>
                <a:latin typeface="Helvetica" pitchFamily="2" charset="0"/>
                <a:cs typeface="Gotham Medium" pitchFamily="2" charset="0"/>
              </a:rPr>
              <a:t>IDENTITÄT</a:t>
            </a:r>
          </a:p>
          <a:p>
            <a:pPr algn="ctr"/>
            <a:r>
              <a:rPr lang="de-DE" sz="1600" b="1">
                <a:solidFill>
                  <a:schemeClr val="bg1"/>
                </a:solidFill>
                <a:latin typeface="Helvetica" pitchFamily="2" charset="0"/>
                <a:cs typeface="Gotham Medium" pitchFamily="2" charset="0"/>
              </a:rPr>
              <a:t>SICHERHEIT</a:t>
            </a:r>
          </a:p>
          <a:p>
            <a:pPr algn="ctr"/>
            <a:r>
              <a:rPr lang="de-DE" sz="1600" b="1">
                <a:solidFill>
                  <a:schemeClr val="bg1"/>
                </a:solidFill>
                <a:latin typeface="Helvetica" pitchFamily="2" charset="0"/>
                <a:cs typeface="Gotham Medium" pitchFamily="2" charset="0"/>
              </a:rPr>
              <a:t>WERT</a:t>
            </a:r>
          </a:p>
        </p:txBody>
      </p:sp>
      <p:sp>
        <p:nvSpPr>
          <p:cNvPr id="12" name="TextBox 11">
            <a:extLst>
              <a:ext uri="{FF2B5EF4-FFF2-40B4-BE49-F238E27FC236}">
                <a16:creationId xmlns:a16="http://schemas.microsoft.com/office/drawing/2014/main" id="{B1A256AC-8A50-5541-9267-520BD6FE284D}"/>
              </a:ext>
            </a:extLst>
          </p:cNvPr>
          <p:cNvSpPr txBox="1"/>
          <p:nvPr/>
        </p:nvSpPr>
        <p:spPr>
          <a:xfrm>
            <a:off x="2600018" y="1629886"/>
            <a:ext cx="1489344" cy="1475643"/>
          </a:xfrm>
          <a:prstGeom prst="rect">
            <a:avLst/>
          </a:prstGeom>
          <a:noFill/>
        </p:spPr>
        <p:txBody>
          <a:bodyPr wrap="none" lIns="89770" tIns="44886" rIns="89770" bIns="44886" rtlCol="0">
            <a:spAutoFit/>
          </a:bodyPr>
          <a:lstStyle/>
          <a:p>
            <a:pPr algn="ctr"/>
            <a:r>
              <a:rPr lang="de-DE">
                <a:solidFill>
                  <a:srgbClr val="333333"/>
                </a:solidFill>
                <a:latin typeface="Helvetica" pitchFamily="2" charset="0"/>
                <a:cs typeface="Gotham Book" pitchFamily="2" charset="0"/>
              </a:rPr>
              <a:t>Beliebt</a:t>
            </a:r>
          </a:p>
          <a:p>
            <a:pPr algn="ctr"/>
            <a:r>
              <a:rPr lang="de-DE">
                <a:solidFill>
                  <a:srgbClr val="333333"/>
                </a:solidFill>
                <a:latin typeface="Helvetica" pitchFamily="2" charset="0"/>
                <a:cs typeface="Gotham Book" pitchFamily="2" charset="0"/>
              </a:rPr>
              <a:t>Erfüllt die</a:t>
            </a:r>
          </a:p>
          <a:p>
            <a:pPr algn="ctr"/>
            <a:r>
              <a:rPr lang="de-DE">
                <a:solidFill>
                  <a:srgbClr val="333333"/>
                </a:solidFill>
                <a:latin typeface="Helvetica" pitchFamily="2" charset="0"/>
                <a:cs typeface="Gotham Book" pitchFamily="2" charset="0"/>
              </a:rPr>
              <a:t>Erwartungen</a:t>
            </a:r>
          </a:p>
          <a:p>
            <a:pPr algn="ctr"/>
            <a:r>
              <a:rPr lang="de-DE">
                <a:solidFill>
                  <a:srgbClr val="333333"/>
                </a:solidFill>
                <a:latin typeface="Helvetica" pitchFamily="2" charset="0"/>
                <a:cs typeface="Gotham Book" pitchFamily="2" charset="0"/>
              </a:rPr>
              <a:t>Angenehm</a:t>
            </a:r>
          </a:p>
          <a:p>
            <a:pPr algn="ctr"/>
            <a:r>
              <a:rPr lang="de-DE">
                <a:solidFill>
                  <a:srgbClr val="333333"/>
                </a:solidFill>
                <a:latin typeface="Helvetica" pitchFamily="2" charset="0"/>
                <a:cs typeface="Gotham Book" pitchFamily="2" charset="0"/>
              </a:rPr>
              <a:t>Akzeptiert</a:t>
            </a:r>
          </a:p>
        </p:txBody>
      </p:sp>
      <p:sp>
        <p:nvSpPr>
          <p:cNvPr id="13" name="TextBox 12">
            <a:extLst>
              <a:ext uri="{FF2B5EF4-FFF2-40B4-BE49-F238E27FC236}">
                <a16:creationId xmlns:a16="http://schemas.microsoft.com/office/drawing/2014/main" id="{3F41C2FB-1EDA-BC47-82F5-FBBC3C820787}"/>
              </a:ext>
            </a:extLst>
          </p:cNvPr>
          <p:cNvSpPr txBox="1"/>
          <p:nvPr/>
        </p:nvSpPr>
        <p:spPr>
          <a:xfrm>
            <a:off x="8050990" y="1580299"/>
            <a:ext cx="1309807" cy="1752642"/>
          </a:xfrm>
          <a:prstGeom prst="rect">
            <a:avLst/>
          </a:prstGeom>
          <a:noFill/>
        </p:spPr>
        <p:txBody>
          <a:bodyPr wrap="none" lIns="89770" tIns="44886" rIns="89770" bIns="44886" rtlCol="0">
            <a:spAutoFit/>
          </a:bodyPr>
          <a:lstStyle/>
          <a:p>
            <a:pPr algn="ctr"/>
            <a:r>
              <a:rPr lang="de-DE">
                <a:solidFill>
                  <a:srgbClr val="333333"/>
                </a:solidFill>
                <a:latin typeface="Helvetica" pitchFamily="2" charset="0"/>
                <a:cs typeface="Gotham Book" pitchFamily="2" charset="0"/>
              </a:rPr>
              <a:t>Als Erstes</a:t>
            </a:r>
          </a:p>
          <a:p>
            <a:pPr algn="ctr"/>
            <a:r>
              <a:rPr lang="de-DE">
                <a:solidFill>
                  <a:srgbClr val="333333"/>
                </a:solidFill>
                <a:latin typeface="Helvetica" pitchFamily="2" charset="0"/>
                <a:cs typeface="Gotham Book" pitchFamily="2" charset="0"/>
              </a:rPr>
              <a:t>Am Besten</a:t>
            </a:r>
          </a:p>
          <a:p>
            <a:pPr algn="ctr"/>
            <a:r>
              <a:rPr lang="de-DE">
                <a:solidFill>
                  <a:srgbClr val="333333"/>
                </a:solidFill>
                <a:latin typeface="Helvetica" pitchFamily="2" charset="0"/>
                <a:cs typeface="Gotham Book" pitchFamily="2" charset="0"/>
              </a:rPr>
              <a:t>Brilliert</a:t>
            </a:r>
          </a:p>
          <a:p>
            <a:pPr algn="ctr"/>
            <a:r>
              <a:rPr lang="de-DE">
                <a:solidFill>
                  <a:srgbClr val="333333"/>
                </a:solidFill>
                <a:latin typeface="Helvetica" pitchFamily="2" charset="0"/>
                <a:cs typeface="Gotham Book" pitchFamily="2" charset="0"/>
              </a:rPr>
              <a:t>Dominiert</a:t>
            </a:r>
          </a:p>
          <a:p>
            <a:pPr algn="ctr"/>
            <a:r>
              <a:rPr lang="de-DE">
                <a:solidFill>
                  <a:srgbClr val="333333"/>
                </a:solidFill>
                <a:latin typeface="Helvetica" pitchFamily="2" charset="0"/>
                <a:cs typeface="Gotham Book" pitchFamily="2" charset="0"/>
              </a:rPr>
              <a:t>Kontrolliert</a:t>
            </a:r>
          </a:p>
          <a:p>
            <a:pPr algn="ctr"/>
            <a:r>
              <a:rPr lang="de-DE">
                <a:solidFill>
                  <a:srgbClr val="333333"/>
                </a:solidFill>
                <a:latin typeface="Helvetica" pitchFamily="2" charset="0"/>
                <a:cs typeface="Gotham Book" pitchFamily="2" charset="0"/>
              </a:rPr>
              <a:t>Gewinnt</a:t>
            </a:r>
          </a:p>
        </p:txBody>
      </p:sp>
      <p:sp>
        <p:nvSpPr>
          <p:cNvPr id="14" name="TextBox 13">
            <a:extLst>
              <a:ext uri="{FF2B5EF4-FFF2-40B4-BE49-F238E27FC236}">
                <a16:creationId xmlns:a16="http://schemas.microsoft.com/office/drawing/2014/main" id="{9BC70285-485A-8741-A47F-D31065A17ABD}"/>
              </a:ext>
            </a:extLst>
          </p:cNvPr>
          <p:cNvSpPr txBox="1"/>
          <p:nvPr/>
        </p:nvSpPr>
        <p:spPr>
          <a:xfrm>
            <a:off x="5173952" y="4317031"/>
            <a:ext cx="1848416" cy="1198644"/>
          </a:xfrm>
          <a:prstGeom prst="rect">
            <a:avLst/>
          </a:prstGeom>
          <a:noFill/>
        </p:spPr>
        <p:txBody>
          <a:bodyPr wrap="none" lIns="89770" tIns="44886" rIns="89770" bIns="44886" rtlCol="0">
            <a:spAutoFit/>
          </a:bodyPr>
          <a:lstStyle/>
          <a:p>
            <a:pPr algn="ctr"/>
            <a:r>
              <a:rPr lang="de-DE">
                <a:solidFill>
                  <a:srgbClr val="333333"/>
                </a:solidFill>
                <a:latin typeface="Helvetica" pitchFamily="2" charset="0"/>
                <a:cs typeface="Arial" pitchFamily="34" charset="0"/>
              </a:rPr>
              <a:t>Überlegen</a:t>
            </a:r>
          </a:p>
          <a:p>
            <a:pPr algn="ctr"/>
            <a:r>
              <a:rPr lang="de-DE">
                <a:solidFill>
                  <a:srgbClr val="333333"/>
                </a:solidFill>
                <a:latin typeface="Helvetica" pitchFamily="2" charset="0"/>
                <a:cs typeface="Arial" pitchFamily="34" charset="0"/>
              </a:rPr>
              <a:t>Rechthabend</a:t>
            </a:r>
          </a:p>
          <a:p>
            <a:pPr algn="ctr"/>
            <a:r>
              <a:rPr lang="de-DE">
                <a:solidFill>
                  <a:srgbClr val="333333"/>
                </a:solidFill>
                <a:latin typeface="Helvetica" pitchFamily="2" charset="0"/>
                <a:cs typeface="Arial" pitchFamily="34" charset="0"/>
              </a:rPr>
              <a:t>Selbstgenügend</a:t>
            </a:r>
          </a:p>
          <a:p>
            <a:pPr algn="ctr"/>
            <a:r>
              <a:rPr lang="de-DE">
                <a:solidFill>
                  <a:srgbClr val="333333"/>
                </a:solidFill>
                <a:latin typeface="Helvetica" pitchFamily="2" charset="0"/>
                <a:cs typeface="Arial" pitchFamily="34" charset="0"/>
              </a:rPr>
              <a:t>Distanziert</a:t>
            </a:r>
            <a:endParaRPr lang="de-DE">
              <a:solidFill>
                <a:srgbClr val="333333"/>
              </a:solidFill>
              <a:latin typeface="Helvetica" pitchFamily="2" charset="0"/>
              <a:cs typeface="Gotham Book" pitchFamily="2" charset="0"/>
            </a:endParaRPr>
          </a:p>
        </p:txBody>
      </p:sp>
    </p:spTree>
    <p:extLst>
      <p:ext uri="{BB962C8B-B14F-4D97-AF65-F5344CB8AC3E}">
        <p14:creationId xmlns:p14="http://schemas.microsoft.com/office/powerpoint/2010/main" val="166865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466EF37D-525E-2DB8-5300-F718AEC1BDBE}"/>
              </a:ext>
            </a:extLst>
          </p:cNvPr>
          <p:cNvPicPr>
            <a:picLocks noChangeAspect="1"/>
          </p:cNvPicPr>
          <p:nvPr/>
        </p:nvPicPr>
        <p:blipFill rotWithShape="1">
          <a:blip r:embed="rId3">
            <a:extLst>
              <a:ext uri="{28A0092B-C50C-407E-A947-70E740481C1C}">
                <a14:useLocalDpi xmlns:a14="http://schemas.microsoft.com/office/drawing/2010/main"/>
              </a:ext>
            </a:extLst>
          </a:blip>
          <a:srcRect l="22132" t="9053" r="25067" b="8851"/>
          <a:stretch/>
        </p:blipFill>
        <p:spPr>
          <a:xfrm>
            <a:off x="3228975" y="371475"/>
            <a:ext cx="5657850" cy="5692099"/>
          </a:xfrm>
          <a:prstGeom prst="rect">
            <a:avLst/>
          </a:prstGeom>
        </p:spPr>
      </p:pic>
      <p:pic>
        <p:nvPicPr>
          <p:cNvPr id="5" name="Graphic 4">
            <a:extLst>
              <a:ext uri="{FF2B5EF4-FFF2-40B4-BE49-F238E27FC236}">
                <a16:creationId xmlns:a16="http://schemas.microsoft.com/office/drawing/2014/main" id="{2CDC368C-DB9B-6E42-ABB4-2BB6E4461F6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641766" y="747345"/>
            <a:ext cx="4908468" cy="4926356"/>
          </a:xfrm>
          <a:prstGeom prst="rect">
            <a:avLst/>
          </a:prstGeom>
        </p:spPr>
      </p:pic>
      <p:sp>
        <p:nvSpPr>
          <p:cNvPr id="3" name="Slide Number Placeholder 2">
            <a:extLst>
              <a:ext uri="{FF2B5EF4-FFF2-40B4-BE49-F238E27FC236}">
                <a16:creationId xmlns:a16="http://schemas.microsoft.com/office/drawing/2014/main" id="{91AAB8EC-1474-5041-B16B-F7F389317EED}"/>
              </a:ext>
            </a:extLst>
          </p:cNvPr>
          <p:cNvSpPr>
            <a:spLocks noGrp="1"/>
          </p:cNvSpPr>
          <p:nvPr>
            <p:ph type="sldNum" sz="quarter" idx="11"/>
          </p:nvPr>
        </p:nvSpPr>
        <p:spPr/>
        <p:txBody>
          <a:bodyPr/>
          <a:lstStyle/>
          <a:p>
            <a:fld id="{4E547FC5-224D-4B2B-AB96-D4331BB3CBEC}" type="slidenum">
              <a:rPr lang="en-US" smtClean="0"/>
              <a:pPr/>
              <a:t>49</a:t>
            </a:fld>
            <a:endParaRPr lang="en-US" dirty="0"/>
          </a:p>
        </p:txBody>
      </p:sp>
      <p:sp>
        <p:nvSpPr>
          <p:cNvPr id="2" name="Footer Placeholder 1">
            <a:extLst>
              <a:ext uri="{FF2B5EF4-FFF2-40B4-BE49-F238E27FC236}">
                <a16:creationId xmlns:a16="http://schemas.microsoft.com/office/drawing/2014/main" id="{1204BDC8-1A02-D845-A9AA-336FA7A9B5A3}"/>
              </a:ext>
            </a:extLst>
          </p:cNvPr>
          <p:cNvSpPr>
            <a:spLocks noGrp="1"/>
          </p:cNvSpPr>
          <p:nvPr>
            <p:ph type="ftr" sz="quarter" idx="10"/>
          </p:nvPr>
        </p:nvSpPr>
        <p:spPr/>
        <p:txBody>
          <a:bodyPr/>
          <a:lstStyle/>
          <a:p>
            <a:r>
              <a:rPr lang="en-US" dirty="0"/>
              <a:t>© Leadership Circle | All Rights Reserved</a:t>
            </a:r>
          </a:p>
        </p:txBody>
      </p:sp>
    </p:spTree>
    <p:extLst>
      <p:ext uri="{BB962C8B-B14F-4D97-AF65-F5344CB8AC3E}">
        <p14:creationId xmlns:p14="http://schemas.microsoft.com/office/powerpoint/2010/main" val="3111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46">
            <a:extLst>
              <a:ext uri="{FF2B5EF4-FFF2-40B4-BE49-F238E27FC236}">
                <a16:creationId xmlns:a16="http://schemas.microsoft.com/office/drawing/2014/main" id="{F69BA303-9E4C-F846-A184-5476B3EEB657}"/>
              </a:ext>
            </a:extLst>
          </p:cNvPr>
          <p:cNvGrpSpPr>
            <a:grpSpLocks/>
          </p:cNvGrpSpPr>
          <p:nvPr/>
        </p:nvGrpSpPr>
        <p:grpSpPr bwMode="auto">
          <a:xfrm>
            <a:off x="2058151" y="4502076"/>
            <a:ext cx="433693" cy="603399"/>
            <a:chOff x="720" y="3360"/>
            <a:chExt cx="384" cy="384"/>
          </a:xfrm>
        </p:grpSpPr>
        <p:sp>
          <p:nvSpPr>
            <p:cNvPr id="99" name="Arc 55">
              <a:extLst>
                <a:ext uri="{FF2B5EF4-FFF2-40B4-BE49-F238E27FC236}">
                  <a16:creationId xmlns:a16="http://schemas.microsoft.com/office/drawing/2014/main" id="{2B1ADA28-A023-9348-9464-EB6D3F1DFFB5}"/>
                </a:ext>
              </a:extLst>
            </p:cNvPr>
            <p:cNvSpPr>
              <a:spLocks/>
            </p:cNvSpPr>
            <p:nvPr/>
          </p:nvSpPr>
          <p:spPr bwMode="auto">
            <a:xfrm rot="16200000">
              <a:off x="91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sp>
          <p:nvSpPr>
            <p:cNvPr id="100" name="Arc 56">
              <a:extLst>
                <a:ext uri="{FF2B5EF4-FFF2-40B4-BE49-F238E27FC236}">
                  <a16:creationId xmlns:a16="http://schemas.microsoft.com/office/drawing/2014/main" id="{49163CEB-0AD0-564B-AB57-9D25307ACD01}"/>
                </a:ext>
              </a:extLst>
            </p:cNvPr>
            <p:cNvSpPr>
              <a:spLocks/>
            </p:cNvSpPr>
            <p:nvPr/>
          </p:nvSpPr>
          <p:spPr bwMode="auto">
            <a:xfrm flipV="1">
              <a:off x="720"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grpSp>
      <p:grpSp>
        <p:nvGrpSpPr>
          <p:cNvPr id="90" name="Group 46">
            <a:extLst>
              <a:ext uri="{FF2B5EF4-FFF2-40B4-BE49-F238E27FC236}">
                <a16:creationId xmlns:a16="http://schemas.microsoft.com/office/drawing/2014/main" id="{7343D147-8B6D-DA49-AE9A-3AD63B1B3B39}"/>
              </a:ext>
            </a:extLst>
          </p:cNvPr>
          <p:cNvGrpSpPr>
            <a:grpSpLocks/>
          </p:cNvGrpSpPr>
          <p:nvPr/>
        </p:nvGrpSpPr>
        <p:grpSpPr bwMode="auto">
          <a:xfrm>
            <a:off x="2491832" y="4502076"/>
            <a:ext cx="433693" cy="603399"/>
            <a:chOff x="1104" y="3360"/>
            <a:chExt cx="384" cy="384"/>
          </a:xfrm>
        </p:grpSpPr>
        <p:sp>
          <p:nvSpPr>
            <p:cNvPr id="97" name="Arc 52">
              <a:extLst>
                <a:ext uri="{FF2B5EF4-FFF2-40B4-BE49-F238E27FC236}">
                  <a16:creationId xmlns:a16="http://schemas.microsoft.com/office/drawing/2014/main" id="{C673FC4E-724C-B840-8E06-B932C0442331}"/>
                </a:ext>
              </a:extLst>
            </p:cNvPr>
            <p:cNvSpPr>
              <a:spLocks/>
            </p:cNvSpPr>
            <p:nvPr/>
          </p:nvSpPr>
          <p:spPr bwMode="auto">
            <a:xfrm rot="5400000" flipV="1">
              <a:off x="1296"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sp>
          <p:nvSpPr>
            <p:cNvPr id="98" name="Arc 54">
              <a:extLst>
                <a:ext uri="{FF2B5EF4-FFF2-40B4-BE49-F238E27FC236}">
                  <a16:creationId xmlns:a16="http://schemas.microsoft.com/office/drawing/2014/main" id="{38AB30E6-3A5E-FB46-8407-7FB18C823597}"/>
                </a:ext>
              </a:extLst>
            </p:cNvPr>
            <p:cNvSpPr>
              <a:spLocks/>
            </p:cNvSpPr>
            <p:nvPr/>
          </p:nvSpPr>
          <p:spPr bwMode="auto">
            <a:xfrm>
              <a:off x="1104"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grpSp>
      <p:grpSp>
        <p:nvGrpSpPr>
          <p:cNvPr id="91" name="Group 46">
            <a:extLst>
              <a:ext uri="{FF2B5EF4-FFF2-40B4-BE49-F238E27FC236}">
                <a16:creationId xmlns:a16="http://schemas.microsoft.com/office/drawing/2014/main" id="{F5FE23A3-042E-DE49-A7B7-BCAD7B1762B7}"/>
              </a:ext>
            </a:extLst>
          </p:cNvPr>
          <p:cNvGrpSpPr>
            <a:grpSpLocks/>
          </p:cNvGrpSpPr>
          <p:nvPr/>
        </p:nvGrpSpPr>
        <p:grpSpPr bwMode="auto">
          <a:xfrm>
            <a:off x="2925532" y="4502076"/>
            <a:ext cx="867386" cy="603399"/>
            <a:chOff x="1488" y="3360"/>
            <a:chExt cx="768" cy="384"/>
          </a:xfrm>
        </p:grpSpPr>
        <p:grpSp>
          <p:nvGrpSpPr>
            <p:cNvPr id="92" name="Group 47">
              <a:extLst>
                <a:ext uri="{FF2B5EF4-FFF2-40B4-BE49-F238E27FC236}">
                  <a16:creationId xmlns:a16="http://schemas.microsoft.com/office/drawing/2014/main" id="{32896442-DD00-CE42-AAF2-05842D43D339}"/>
                </a:ext>
              </a:extLst>
            </p:cNvPr>
            <p:cNvGrpSpPr>
              <a:grpSpLocks/>
            </p:cNvGrpSpPr>
            <p:nvPr/>
          </p:nvGrpSpPr>
          <p:grpSpPr bwMode="auto">
            <a:xfrm>
              <a:off x="1680" y="3360"/>
              <a:ext cx="384" cy="192"/>
              <a:chOff x="1440" y="3360"/>
              <a:chExt cx="384" cy="192"/>
            </a:xfrm>
          </p:grpSpPr>
          <p:sp>
            <p:nvSpPr>
              <p:cNvPr id="95" name="Arc 48">
                <a:extLst>
                  <a:ext uri="{FF2B5EF4-FFF2-40B4-BE49-F238E27FC236}">
                    <a16:creationId xmlns:a16="http://schemas.microsoft.com/office/drawing/2014/main" id="{695E5D22-3D79-624C-AD33-D02234464F85}"/>
                  </a:ext>
                </a:extLst>
              </p:cNvPr>
              <p:cNvSpPr>
                <a:spLocks/>
              </p:cNvSpPr>
              <p:nvPr/>
            </p:nvSpPr>
            <p:spPr bwMode="auto">
              <a:xfrm>
                <a:off x="1632"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sp>
            <p:nvSpPr>
              <p:cNvPr id="96" name="Arc 49">
                <a:extLst>
                  <a:ext uri="{FF2B5EF4-FFF2-40B4-BE49-F238E27FC236}">
                    <a16:creationId xmlns:a16="http://schemas.microsoft.com/office/drawing/2014/main" id="{129865D7-D236-404A-9BCC-5BC78E238A79}"/>
                  </a:ext>
                </a:extLst>
              </p:cNvPr>
              <p:cNvSpPr>
                <a:spLocks/>
              </p:cNvSpPr>
              <p:nvPr/>
            </p:nvSpPr>
            <p:spPr bwMode="auto">
              <a:xfrm rot="-5400000">
                <a:off x="1440" y="3360"/>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grpSp>
        <p:sp>
          <p:nvSpPr>
            <p:cNvPr id="93" name="Arc 51">
              <a:extLst>
                <a:ext uri="{FF2B5EF4-FFF2-40B4-BE49-F238E27FC236}">
                  <a16:creationId xmlns:a16="http://schemas.microsoft.com/office/drawing/2014/main" id="{AFCBA7BA-54B9-934D-AC7C-DC202C1C9004}"/>
                </a:ext>
              </a:extLst>
            </p:cNvPr>
            <p:cNvSpPr>
              <a:spLocks/>
            </p:cNvSpPr>
            <p:nvPr/>
          </p:nvSpPr>
          <p:spPr bwMode="auto">
            <a:xfrm flipV="1">
              <a:off x="1488"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sp>
          <p:nvSpPr>
            <p:cNvPr id="94" name="Arc 57">
              <a:extLst>
                <a:ext uri="{FF2B5EF4-FFF2-40B4-BE49-F238E27FC236}">
                  <a16:creationId xmlns:a16="http://schemas.microsoft.com/office/drawing/2014/main" id="{4265490D-4FFC-B54F-8019-05FDE505EF90}"/>
                </a:ext>
              </a:extLst>
            </p:cNvPr>
            <p:cNvSpPr>
              <a:spLocks/>
            </p:cNvSpPr>
            <p:nvPr/>
          </p:nvSpPr>
          <p:spPr bwMode="auto">
            <a:xfrm rot="5400000" flipV="1">
              <a:off x="2064" y="3552"/>
              <a:ext cx="192" cy="19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60325">
              <a:solidFill>
                <a:schemeClr val="accent3"/>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333333"/>
                </a:solidFill>
                <a:effectLst/>
                <a:uLnTx/>
                <a:uFillTx/>
                <a:latin typeface="Gotham Book" pitchFamily="2" charset="0"/>
                <a:ea typeface="+mn-ea"/>
                <a:cs typeface="Gotham Book" pitchFamily="2" charset="0"/>
              </a:endParaRPr>
            </a:p>
          </p:txBody>
        </p:sp>
      </p:grpSp>
      <p:sp>
        <p:nvSpPr>
          <p:cNvPr id="63" name="Rectangle 62">
            <a:extLst>
              <a:ext uri="{FF2B5EF4-FFF2-40B4-BE49-F238E27FC236}">
                <a16:creationId xmlns:a16="http://schemas.microsoft.com/office/drawing/2014/main" id="{7C918760-B679-0441-B0C6-FAD1347E7DF7}"/>
              </a:ext>
            </a:extLst>
          </p:cNvPr>
          <p:cNvSpPr/>
          <p:nvPr/>
        </p:nvSpPr>
        <p:spPr>
          <a:xfrm>
            <a:off x="6074925" y="0"/>
            <a:ext cx="610196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2000" b="0" i="0" u="none" strike="noStrike" kern="1200" cap="none" spc="0" normalizeH="0" baseline="0">
              <a:ln>
                <a:noFill/>
              </a:ln>
              <a:solidFill>
                <a:srgbClr val="FFFFFF"/>
              </a:solidFill>
              <a:effectLst/>
              <a:uLnTx/>
              <a:uFillTx/>
              <a:latin typeface="Helvetica" pitchFamily="2" charset="0"/>
              <a:ea typeface="+mn-ea"/>
              <a:cs typeface="+mn-cs"/>
            </a:endParaRPr>
          </a:p>
        </p:txBody>
      </p:sp>
      <p:sp>
        <p:nvSpPr>
          <p:cNvPr id="37" name="Slide Number Placeholder 36">
            <a:extLst>
              <a:ext uri="{FF2B5EF4-FFF2-40B4-BE49-F238E27FC236}">
                <a16:creationId xmlns:a16="http://schemas.microsoft.com/office/drawing/2014/main" id="{0039A369-96FD-E84C-B693-849CD557594D}"/>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de-DE" sz="1200" b="0" i="0" u="none" strike="noStrike" kern="1200" cap="none" spc="0" normalizeH="0" baseline="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a:ln>
                <a:noFill/>
              </a:ln>
              <a:solidFill>
                <a:srgbClr val="414041">
                  <a:tint val="75000"/>
                </a:srgbClr>
              </a:solidFill>
              <a:effectLst/>
              <a:uLnTx/>
              <a:uFillTx/>
              <a:latin typeface="Helvetica" pitchFamily="2" charset="0"/>
              <a:ea typeface="+mn-ea"/>
              <a:cs typeface="Gotham Medium" pitchFamily="2" charset="0"/>
            </a:endParaRPr>
          </a:p>
        </p:txBody>
      </p:sp>
      <p:sp>
        <p:nvSpPr>
          <p:cNvPr id="31" name="Footer Placeholder 30">
            <a:extLst>
              <a:ext uri="{FF2B5EF4-FFF2-40B4-BE49-F238E27FC236}">
                <a16:creationId xmlns:a16="http://schemas.microsoft.com/office/drawing/2014/main" id="{429E036E-3998-534C-A477-4DE14437BB9D}"/>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600" b="0" i="0" u="none" strike="noStrike" kern="1200" cap="none" spc="0" normalizeH="0" baseline="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sp>
        <p:nvSpPr>
          <p:cNvPr id="43" name="Freeform 42">
            <a:extLst>
              <a:ext uri="{FF2B5EF4-FFF2-40B4-BE49-F238E27FC236}">
                <a16:creationId xmlns:a16="http://schemas.microsoft.com/office/drawing/2014/main" id="{C833BCA7-DBFA-0A46-A64B-58485A27A9AF}"/>
              </a:ext>
            </a:extLst>
          </p:cNvPr>
          <p:cNvSpPr/>
          <p:nvPr/>
        </p:nvSpPr>
        <p:spPr>
          <a:xfrm>
            <a:off x="8356302" y="4211494"/>
            <a:ext cx="1560701" cy="914232"/>
          </a:xfrm>
          <a:custGeom>
            <a:avLst/>
            <a:gdLst>
              <a:gd name="connsiteX0" fmla="*/ 0 w 1752600"/>
              <a:gd name="connsiteY0" fmla="*/ 1009650 h 1049925"/>
              <a:gd name="connsiteX1" fmla="*/ 238125 w 1752600"/>
              <a:gd name="connsiteY1" fmla="*/ 885825 h 1049925"/>
              <a:gd name="connsiteX2" fmla="*/ 542925 w 1752600"/>
              <a:gd name="connsiteY2" fmla="*/ 1047750 h 1049925"/>
              <a:gd name="connsiteX3" fmla="*/ 809625 w 1752600"/>
              <a:gd name="connsiteY3" fmla="*/ 742950 h 1049925"/>
              <a:gd name="connsiteX4" fmla="*/ 1171575 w 1752600"/>
              <a:gd name="connsiteY4" fmla="*/ 847725 h 1049925"/>
              <a:gd name="connsiteX5" fmla="*/ 1390650 w 1752600"/>
              <a:gd name="connsiteY5" fmla="*/ 514350 h 1049925"/>
              <a:gd name="connsiteX6" fmla="*/ 1685925 w 1752600"/>
              <a:gd name="connsiteY6" fmla="*/ 409575 h 1049925"/>
              <a:gd name="connsiteX7" fmla="*/ 1752600 w 1752600"/>
              <a:gd name="connsiteY7" fmla="*/ 0 h 1049925"/>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85925 w 1766624"/>
              <a:gd name="connsiteY6" fmla="*/ 412380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0650 w 1766624"/>
              <a:gd name="connsiteY5" fmla="*/ 517155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71575 w 1766624"/>
              <a:gd name="connsiteY4" fmla="*/ 850530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2730"/>
              <a:gd name="connsiteX1" fmla="*/ 238125 w 1766624"/>
              <a:gd name="connsiteY1" fmla="*/ 888630 h 1052730"/>
              <a:gd name="connsiteX2" fmla="*/ 542925 w 1766624"/>
              <a:gd name="connsiteY2" fmla="*/ 1050555 h 1052730"/>
              <a:gd name="connsiteX3" fmla="*/ 809625 w 1766624"/>
              <a:gd name="connsiteY3" fmla="*/ 745755 h 1052730"/>
              <a:gd name="connsiteX4" fmla="*/ 1191210 w 1766624"/>
              <a:gd name="connsiteY4" fmla="*/ 811262 h 1052730"/>
              <a:gd name="connsiteX5" fmla="*/ 1399065 w 1766624"/>
              <a:gd name="connsiteY5" fmla="*/ 525570 h 1052730"/>
              <a:gd name="connsiteX6" fmla="*/ 1660681 w 1766624"/>
              <a:gd name="connsiteY6" fmla="*/ 392745 h 1052730"/>
              <a:gd name="connsiteX7" fmla="*/ 1766624 w 1766624"/>
              <a:gd name="connsiteY7" fmla="*/ 0 h 1052730"/>
              <a:gd name="connsiteX0" fmla="*/ 0 w 1766624"/>
              <a:gd name="connsiteY0" fmla="*/ 1012455 h 1051890"/>
              <a:gd name="connsiteX1" fmla="*/ 238125 w 1766624"/>
              <a:gd name="connsiteY1" fmla="*/ 888630 h 1051890"/>
              <a:gd name="connsiteX2" fmla="*/ 542925 w 1766624"/>
              <a:gd name="connsiteY2" fmla="*/ 1050555 h 1051890"/>
              <a:gd name="connsiteX3" fmla="*/ 812430 w 1766624"/>
              <a:gd name="connsiteY3" fmla="*/ 779414 h 1051890"/>
              <a:gd name="connsiteX4" fmla="*/ 1191210 w 1766624"/>
              <a:gd name="connsiteY4" fmla="*/ 811262 h 1051890"/>
              <a:gd name="connsiteX5" fmla="*/ 1399065 w 1766624"/>
              <a:gd name="connsiteY5" fmla="*/ 525570 h 1051890"/>
              <a:gd name="connsiteX6" fmla="*/ 1660681 w 1766624"/>
              <a:gd name="connsiteY6" fmla="*/ 392745 h 1051890"/>
              <a:gd name="connsiteX7" fmla="*/ 1766624 w 1766624"/>
              <a:gd name="connsiteY7" fmla="*/ 0 h 1051890"/>
              <a:gd name="connsiteX0" fmla="*/ 0 w 1766624"/>
              <a:gd name="connsiteY0" fmla="*/ 1012455 h 1052566"/>
              <a:gd name="connsiteX1" fmla="*/ 198856 w 1766624"/>
              <a:gd name="connsiteY1" fmla="*/ 908264 h 1052566"/>
              <a:gd name="connsiteX2" fmla="*/ 542925 w 1766624"/>
              <a:gd name="connsiteY2" fmla="*/ 1050555 h 1052566"/>
              <a:gd name="connsiteX3" fmla="*/ 812430 w 1766624"/>
              <a:gd name="connsiteY3" fmla="*/ 779414 h 1052566"/>
              <a:gd name="connsiteX4" fmla="*/ 1191210 w 1766624"/>
              <a:gd name="connsiteY4" fmla="*/ 811262 h 1052566"/>
              <a:gd name="connsiteX5" fmla="*/ 1399065 w 1766624"/>
              <a:gd name="connsiteY5" fmla="*/ 525570 h 1052566"/>
              <a:gd name="connsiteX6" fmla="*/ 1660681 w 1766624"/>
              <a:gd name="connsiteY6" fmla="*/ 392745 h 1052566"/>
              <a:gd name="connsiteX7" fmla="*/ 1766624 w 1766624"/>
              <a:gd name="connsiteY7" fmla="*/ 0 h 1052566"/>
              <a:gd name="connsiteX0" fmla="*/ 0 w 1766624"/>
              <a:gd name="connsiteY0" fmla="*/ 1012455 h 1024835"/>
              <a:gd name="connsiteX1" fmla="*/ 198856 w 1766624"/>
              <a:gd name="connsiteY1" fmla="*/ 908264 h 1024835"/>
              <a:gd name="connsiteX2" fmla="*/ 542925 w 1766624"/>
              <a:gd name="connsiteY2" fmla="*/ 1022506 h 1024835"/>
              <a:gd name="connsiteX3" fmla="*/ 812430 w 1766624"/>
              <a:gd name="connsiteY3" fmla="*/ 779414 h 1024835"/>
              <a:gd name="connsiteX4" fmla="*/ 1191210 w 1766624"/>
              <a:gd name="connsiteY4" fmla="*/ 811262 h 1024835"/>
              <a:gd name="connsiteX5" fmla="*/ 1399065 w 1766624"/>
              <a:gd name="connsiteY5" fmla="*/ 525570 h 1024835"/>
              <a:gd name="connsiteX6" fmla="*/ 1660681 w 1766624"/>
              <a:gd name="connsiteY6" fmla="*/ 392745 h 1024835"/>
              <a:gd name="connsiteX7" fmla="*/ 1766624 w 1766624"/>
              <a:gd name="connsiteY7" fmla="*/ 0 h 1024835"/>
              <a:gd name="connsiteX0" fmla="*/ 0 w 1766624"/>
              <a:gd name="connsiteY0" fmla="*/ 1012455 h 1023863"/>
              <a:gd name="connsiteX1" fmla="*/ 198856 w 1766624"/>
              <a:gd name="connsiteY1" fmla="*/ 908264 h 1023863"/>
              <a:gd name="connsiteX2" fmla="*/ 542925 w 1766624"/>
              <a:gd name="connsiteY2" fmla="*/ 1022506 h 1023863"/>
              <a:gd name="connsiteX3" fmla="*/ 809625 w 1766624"/>
              <a:gd name="connsiteY3" fmla="*/ 813073 h 1023863"/>
              <a:gd name="connsiteX4" fmla="*/ 1191210 w 1766624"/>
              <a:gd name="connsiteY4" fmla="*/ 811262 h 1023863"/>
              <a:gd name="connsiteX5" fmla="*/ 1399065 w 1766624"/>
              <a:gd name="connsiteY5" fmla="*/ 525570 h 1023863"/>
              <a:gd name="connsiteX6" fmla="*/ 1660681 w 1766624"/>
              <a:gd name="connsiteY6" fmla="*/ 392745 h 1023863"/>
              <a:gd name="connsiteX7" fmla="*/ 1766624 w 1766624"/>
              <a:gd name="connsiteY7" fmla="*/ 0 h 1023863"/>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60681 w 1766624"/>
              <a:gd name="connsiteY6" fmla="*/ 392745 h 1024086"/>
              <a:gd name="connsiteX7" fmla="*/ 1766624 w 1766624"/>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60681 w 1758209"/>
              <a:gd name="connsiteY6" fmla="*/ 392745 h 1024086"/>
              <a:gd name="connsiteX7" fmla="*/ 1758209 w 1758209"/>
              <a:gd name="connsiteY7" fmla="*/ 0 h 1024086"/>
              <a:gd name="connsiteX0" fmla="*/ 0 w 1758209"/>
              <a:gd name="connsiteY0" fmla="*/ 1012455 h 1024086"/>
              <a:gd name="connsiteX1" fmla="*/ 198856 w 1758209"/>
              <a:gd name="connsiteY1" fmla="*/ 908264 h 1024086"/>
              <a:gd name="connsiteX2" fmla="*/ 542925 w 1758209"/>
              <a:gd name="connsiteY2" fmla="*/ 1022506 h 1024086"/>
              <a:gd name="connsiteX3" fmla="*/ 826455 w 1758209"/>
              <a:gd name="connsiteY3" fmla="*/ 804659 h 1024086"/>
              <a:gd name="connsiteX4" fmla="*/ 1191210 w 1758209"/>
              <a:gd name="connsiteY4" fmla="*/ 811262 h 1024086"/>
              <a:gd name="connsiteX5" fmla="*/ 1399065 w 1758209"/>
              <a:gd name="connsiteY5" fmla="*/ 525570 h 1024086"/>
              <a:gd name="connsiteX6" fmla="*/ 1674705 w 1758209"/>
              <a:gd name="connsiteY6" fmla="*/ 392745 h 1024086"/>
              <a:gd name="connsiteX7" fmla="*/ 1758209 w 1758209"/>
              <a:gd name="connsiteY7" fmla="*/ 0 h 1024086"/>
              <a:gd name="connsiteX0" fmla="*/ 0 w 1766624"/>
              <a:gd name="connsiteY0" fmla="*/ 1012455 h 1024086"/>
              <a:gd name="connsiteX1" fmla="*/ 198856 w 1766624"/>
              <a:gd name="connsiteY1" fmla="*/ 908264 h 1024086"/>
              <a:gd name="connsiteX2" fmla="*/ 542925 w 1766624"/>
              <a:gd name="connsiteY2" fmla="*/ 1022506 h 1024086"/>
              <a:gd name="connsiteX3" fmla="*/ 826455 w 1766624"/>
              <a:gd name="connsiteY3" fmla="*/ 804659 h 1024086"/>
              <a:gd name="connsiteX4" fmla="*/ 1191210 w 1766624"/>
              <a:gd name="connsiteY4" fmla="*/ 811262 h 1024086"/>
              <a:gd name="connsiteX5" fmla="*/ 1399065 w 1766624"/>
              <a:gd name="connsiteY5" fmla="*/ 525570 h 1024086"/>
              <a:gd name="connsiteX6" fmla="*/ 1674705 w 1766624"/>
              <a:gd name="connsiteY6" fmla="*/ 392745 h 1024086"/>
              <a:gd name="connsiteX7" fmla="*/ 1766624 w 1766624"/>
              <a:gd name="connsiteY7" fmla="*/ 0 h 1024086"/>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401160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86800 w 1758209"/>
              <a:gd name="connsiteY6" fmla="*/ 398741 h 1032501"/>
              <a:gd name="connsiteX7" fmla="*/ 1758209 w 1758209"/>
              <a:gd name="connsiteY7" fmla="*/ 0 h 1032501"/>
              <a:gd name="connsiteX0" fmla="*/ 0 w 1758209"/>
              <a:gd name="connsiteY0" fmla="*/ 1020870 h 1032501"/>
              <a:gd name="connsiteX1" fmla="*/ 198856 w 1758209"/>
              <a:gd name="connsiteY1" fmla="*/ 916679 h 1032501"/>
              <a:gd name="connsiteX2" fmla="*/ 542925 w 1758209"/>
              <a:gd name="connsiteY2" fmla="*/ 1030921 h 1032501"/>
              <a:gd name="connsiteX3" fmla="*/ 826455 w 1758209"/>
              <a:gd name="connsiteY3" fmla="*/ 813074 h 1032501"/>
              <a:gd name="connsiteX4" fmla="*/ 1191210 w 1758209"/>
              <a:gd name="connsiteY4" fmla="*/ 819677 h 1032501"/>
              <a:gd name="connsiteX5" fmla="*/ 1399065 w 1758209"/>
              <a:gd name="connsiteY5" fmla="*/ 533985 h 1032501"/>
              <a:gd name="connsiteX6" fmla="*/ 1674705 w 1758209"/>
              <a:gd name="connsiteY6" fmla="*/ 396322 h 1032501"/>
              <a:gd name="connsiteX7" fmla="*/ 1758209 w 1758209"/>
              <a:gd name="connsiteY7" fmla="*/ 0 h 1032501"/>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79980"/>
              <a:gd name="connsiteY0" fmla="*/ 1037804 h 1049435"/>
              <a:gd name="connsiteX1" fmla="*/ 198856 w 1779980"/>
              <a:gd name="connsiteY1" fmla="*/ 933613 h 1049435"/>
              <a:gd name="connsiteX2" fmla="*/ 542925 w 1779980"/>
              <a:gd name="connsiteY2" fmla="*/ 1047855 h 1049435"/>
              <a:gd name="connsiteX3" fmla="*/ 826455 w 1779980"/>
              <a:gd name="connsiteY3" fmla="*/ 830008 h 1049435"/>
              <a:gd name="connsiteX4" fmla="*/ 1191210 w 1779980"/>
              <a:gd name="connsiteY4" fmla="*/ 836611 h 1049435"/>
              <a:gd name="connsiteX5" fmla="*/ 1399065 w 1779980"/>
              <a:gd name="connsiteY5" fmla="*/ 550919 h 1049435"/>
              <a:gd name="connsiteX6" fmla="*/ 1674705 w 1779980"/>
              <a:gd name="connsiteY6" fmla="*/ 413256 h 1049435"/>
              <a:gd name="connsiteX7" fmla="*/ 1779980 w 1779980"/>
              <a:gd name="connsiteY7" fmla="*/ 0 h 1049435"/>
              <a:gd name="connsiteX0" fmla="*/ 0 w 1758209"/>
              <a:gd name="connsiteY0" fmla="*/ 1013613 h 1025244"/>
              <a:gd name="connsiteX1" fmla="*/ 198856 w 1758209"/>
              <a:gd name="connsiteY1" fmla="*/ 909422 h 1025244"/>
              <a:gd name="connsiteX2" fmla="*/ 542925 w 1758209"/>
              <a:gd name="connsiteY2" fmla="*/ 1023664 h 1025244"/>
              <a:gd name="connsiteX3" fmla="*/ 826455 w 1758209"/>
              <a:gd name="connsiteY3" fmla="*/ 805817 h 1025244"/>
              <a:gd name="connsiteX4" fmla="*/ 1191210 w 1758209"/>
              <a:gd name="connsiteY4" fmla="*/ 812420 h 1025244"/>
              <a:gd name="connsiteX5" fmla="*/ 1399065 w 1758209"/>
              <a:gd name="connsiteY5" fmla="*/ 526728 h 1025244"/>
              <a:gd name="connsiteX6" fmla="*/ 1674705 w 1758209"/>
              <a:gd name="connsiteY6" fmla="*/ 389065 h 1025244"/>
              <a:gd name="connsiteX7" fmla="*/ 1758209 w 1758209"/>
              <a:gd name="connsiteY7" fmla="*/ 0 h 1025244"/>
              <a:gd name="connsiteX0" fmla="*/ 0 w 1765466"/>
              <a:gd name="connsiteY0" fmla="*/ 1011194 h 1022825"/>
              <a:gd name="connsiteX1" fmla="*/ 198856 w 1765466"/>
              <a:gd name="connsiteY1" fmla="*/ 907003 h 1022825"/>
              <a:gd name="connsiteX2" fmla="*/ 542925 w 1765466"/>
              <a:gd name="connsiteY2" fmla="*/ 1021245 h 1022825"/>
              <a:gd name="connsiteX3" fmla="*/ 826455 w 1765466"/>
              <a:gd name="connsiteY3" fmla="*/ 803398 h 1022825"/>
              <a:gd name="connsiteX4" fmla="*/ 1191210 w 1765466"/>
              <a:gd name="connsiteY4" fmla="*/ 810001 h 1022825"/>
              <a:gd name="connsiteX5" fmla="*/ 1399065 w 1765466"/>
              <a:gd name="connsiteY5" fmla="*/ 524309 h 1022825"/>
              <a:gd name="connsiteX6" fmla="*/ 1674705 w 1765466"/>
              <a:gd name="connsiteY6" fmla="*/ 386646 h 1022825"/>
              <a:gd name="connsiteX7" fmla="*/ 1765466 w 1765466"/>
              <a:gd name="connsiteY7" fmla="*/ 0 h 1022825"/>
              <a:gd name="connsiteX0" fmla="*/ 0 w 1758209"/>
              <a:gd name="connsiteY0" fmla="*/ 1008775 h 1020406"/>
              <a:gd name="connsiteX1" fmla="*/ 198856 w 1758209"/>
              <a:gd name="connsiteY1" fmla="*/ 904584 h 1020406"/>
              <a:gd name="connsiteX2" fmla="*/ 542925 w 1758209"/>
              <a:gd name="connsiteY2" fmla="*/ 1018826 h 1020406"/>
              <a:gd name="connsiteX3" fmla="*/ 826455 w 1758209"/>
              <a:gd name="connsiteY3" fmla="*/ 800979 h 1020406"/>
              <a:gd name="connsiteX4" fmla="*/ 1191210 w 1758209"/>
              <a:gd name="connsiteY4" fmla="*/ 807582 h 1020406"/>
              <a:gd name="connsiteX5" fmla="*/ 1399065 w 1758209"/>
              <a:gd name="connsiteY5" fmla="*/ 521890 h 1020406"/>
              <a:gd name="connsiteX6" fmla="*/ 1674705 w 1758209"/>
              <a:gd name="connsiteY6" fmla="*/ 384227 h 1020406"/>
              <a:gd name="connsiteX7" fmla="*/ 1758209 w 1758209"/>
              <a:gd name="connsiteY7" fmla="*/ 0 h 1020406"/>
              <a:gd name="connsiteX0" fmla="*/ 0 w 1765353"/>
              <a:gd name="connsiteY0" fmla="*/ 1013537 h 1025168"/>
              <a:gd name="connsiteX1" fmla="*/ 198856 w 1765353"/>
              <a:gd name="connsiteY1" fmla="*/ 909346 h 1025168"/>
              <a:gd name="connsiteX2" fmla="*/ 542925 w 1765353"/>
              <a:gd name="connsiteY2" fmla="*/ 1023588 h 1025168"/>
              <a:gd name="connsiteX3" fmla="*/ 826455 w 1765353"/>
              <a:gd name="connsiteY3" fmla="*/ 805741 h 1025168"/>
              <a:gd name="connsiteX4" fmla="*/ 1191210 w 1765353"/>
              <a:gd name="connsiteY4" fmla="*/ 812344 h 1025168"/>
              <a:gd name="connsiteX5" fmla="*/ 1399065 w 1765353"/>
              <a:gd name="connsiteY5" fmla="*/ 526652 h 1025168"/>
              <a:gd name="connsiteX6" fmla="*/ 1674705 w 1765353"/>
              <a:gd name="connsiteY6" fmla="*/ 388989 h 1025168"/>
              <a:gd name="connsiteX7" fmla="*/ 1765353 w 1765353"/>
              <a:gd name="connsiteY7" fmla="*/ 0 h 1025168"/>
              <a:gd name="connsiteX0" fmla="*/ 0 w 1681787"/>
              <a:gd name="connsiteY0" fmla="*/ 1015918 h 1027549"/>
              <a:gd name="connsiteX1" fmla="*/ 198856 w 1681787"/>
              <a:gd name="connsiteY1" fmla="*/ 911727 h 1027549"/>
              <a:gd name="connsiteX2" fmla="*/ 542925 w 1681787"/>
              <a:gd name="connsiteY2" fmla="*/ 1025969 h 1027549"/>
              <a:gd name="connsiteX3" fmla="*/ 826455 w 1681787"/>
              <a:gd name="connsiteY3" fmla="*/ 808122 h 1027549"/>
              <a:gd name="connsiteX4" fmla="*/ 1191210 w 1681787"/>
              <a:gd name="connsiteY4" fmla="*/ 814725 h 1027549"/>
              <a:gd name="connsiteX5" fmla="*/ 1399065 w 1681787"/>
              <a:gd name="connsiteY5" fmla="*/ 529033 h 1027549"/>
              <a:gd name="connsiteX6" fmla="*/ 1674705 w 1681787"/>
              <a:gd name="connsiteY6" fmla="*/ 391370 h 1027549"/>
              <a:gd name="connsiteX7" fmla="*/ 1608191 w 1681787"/>
              <a:gd name="connsiteY7" fmla="*/ 0 h 1027549"/>
              <a:gd name="connsiteX0" fmla="*/ 0 w 1758210"/>
              <a:gd name="connsiteY0" fmla="*/ 1018299 h 1029930"/>
              <a:gd name="connsiteX1" fmla="*/ 198856 w 1758210"/>
              <a:gd name="connsiteY1" fmla="*/ 914108 h 1029930"/>
              <a:gd name="connsiteX2" fmla="*/ 542925 w 1758210"/>
              <a:gd name="connsiteY2" fmla="*/ 1028350 h 1029930"/>
              <a:gd name="connsiteX3" fmla="*/ 826455 w 1758210"/>
              <a:gd name="connsiteY3" fmla="*/ 810503 h 1029930"/>
              <a:gd name="connsiteX4" fmla="*/ 1191210 w 1758210"/>
              <a:gd name="connsiteY4" fmla="*/ 817106 h 1029930"/>
              <a:gd name="connsiteX5" fmla="*/ 1399065 w 1758210"/>
              <a:gd name="connsiteY5" fmla="*/ 531414 h 1029930"/>
              <a:gd name="connsiteX6" fmla="*/ 1674705 w 1758210"/>
              <a:gd name="connsiteY6" fmla="*/ 393751 h 1029930"/>
              <a:gd name="connsiteX7" fmla="*/ 1758210 w 1758210"/>
              <a:gd name="connsiteY7" fmla="*/ 0 h 1029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210" h="1029930">
                <a:moveTo>
                  <a:pt x="0" y="1018299"/>
                </a:moveTo>
                <a:cubicBezTo>
                  <a:pt x="73819" y="953211"/>
                  <a:pt x="108369" y="912433"/>
                  <a:pt x="198856" y="914108"/>
                </a:cubicBezTo>
                <a:cubicBezTo>
                  <a:pt x="289343" y="915783"/>
                  <a:pt x="438325" y="1045617"/>
                  <a:pt x="542925" y="1028350"/>
                </a:cubicBezTo>
                <a:cubicBezTo>
                  <a:pt x="647525" y="1011083"/>
                  <a:pt x="718408" y="845710"/>
                  <a:pt x="826455" y="810503"/>
                </a:cubicBezTo>
                <a:cubicBezTo>
                  <a:pt x="934502" y="775296"/>
                  <a:pt x="1095775" y="863621"/>
                  <a:pt x="1191210" y="817106"/>
                </a:cubicBezTo>
                <a:cubicBezTo>
                  <a:pt x="1286645" y="770591"/>
                  <a:pt x="1318482" y="601973"/>
                  <a:pt x="1399065" y="531414"/>
                </a:cubicBezTo>
                <a:cubicBezTo>
                  <a:pt x="1479648" y="460855"/>
                  <a:pt x="1614848" y="482320"/>
                  <a:pt x="1674705" y="393751"/>
                </a:cubicBezTo>
                <a:cubicBezTo>
                  <a:pt x="1734562" y="305182"/>
                  <a:pt x="1754247" y="193388"/>
                  <a:pt x="1758210" y="0"/>
                </a:cubicBezTo>
              </a:path>
            </a:pathLst>
          </a:cu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68483" tIns="34243" rIns="68483" bIns="342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a:ln>
                <a:noFill/>
              </a:ln>
              <a:solidFill>
                <a:prstClr val="white"/>
              </a:solidFill>
              <a:effectLst/>
              <a:uLnTx/>
              <a:uFillTx/>
              <a:latin typeface="Helvetica" pitchFamily="2" charset="0"/>
              <a:ea typeface="+mn-ea"/>
              <a:cs typeface="+mn-cs"/>
            </a:endParaRPr>
          </a:p>
        </p:txBody>
      </p:sp>
      <p:sp>
        <p:nvSpPr>
          <p:cNvPr id="54" name="Arc 53">
            <a:extLst>
              <a:ext uri="{FF2B5EF4-FFF2-40B4-BE49-F238E27FC236}">
                <a16:creationId xmlns:a16="http://schemas.microsoft.com/office/drawing/2014/main" id="{8BAF5C6C-6268-B342-ABB4-A9204626BC7E}"/>
              </a:ext>
            </a:extLst>
          </p:cNvPr>
          <p:cNvSpPr/>
          <p:nvPr/>
        </p:nvSpPr>
        <p:spPr>
          <a:xfrm rot="5400000">
            <a:off x="7356295" y="2548890"/>
            <a:ext cx="1924116" cy="3207470"/>
          </a:xfrm>
          <a:prstGeom prst="arc">
            <a:avLst>
              <a:gd name="adj1" fmla="val 16304937"/>
              <a:gd name="adj2" fmla="val 21480532"/>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a:ln>
                <a:noFill/>
              </a:ln>
              <a:solidFill>
                <a:srgbClr val="414041"/>
              </a:solidFill>
              <a:effectLst/>
              <a:uLnTx/>
              <a:uFillTx/>
              <a:latin typeface="Helvetica" pitchFamily="2" charset="0"/>
              <a:ea typeface="+mn-ea"/>
              <a:cs typeface="+mn-cs"/>
            </a:endParaRPr>
          </a:p>
        </p:txBody>
      </p:sp>
      <p:sp>
        <p:nvSpPr>
          <p:cNvPr id="58" name="Oval 57">
            <a:extLst>
              <a:ext uri="{FF2B5EF4-FFF2-40B4-BE49-F238E27FC236}">
                <a16:creationId xmlns:a16="http://schemas.microsoft.com/office/drawing/2014/main" id="{CC5C6379-B3BA-5C40-A60F-A24DA59275A2}"/>
              </a:ext>
            </a:extLst>
          </p:cNvPr>
          <p:cNvSpPr/>
          <p:nvPr/>
        </p:nvSpPr>
        <p:spPr>
          <a:xfrm>
            <a:off x="2523475" y="1699815"/>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a:ln>
                <a:noFill/>
              </a:ln>
              <a:solidFill>
                <a:prstClr val="white"/>
              </a:solidFill>
              <a:effectLst/>
              <a:uLnTx/>
              <a:uFillTx/>
              <a:latin typeface="Helvetica" pitchFamily="2" charset="0"/>
              <a:ea typeface="+mn-ea"/>
              <a:cs typeface="Gotham Book" pitchFamily="2" charset="0"/>
            </a:endParaRPr>
          </a:p>
        </p:txBody>
      </p:sp>
      <p:sp>
        <p:nvSpPr>
          <p:cNvPr id="59" name="Oval 58">
            <a:extLst>
              <a:ext uri="{FF2B5EF4-FFF2-40B4-BE49-F238E27FC236}">
                <a16:creationId xmlns:a16="http://schemas.microsoft.com/office/drawing/2014/main" id="{2B977E68-F417-AC46-B632-97AAFBB2D215}"/>
              </a:ext>
            </a:extLst>
          </p:cNvPr>
          <p:cNvSpPr/>
          <p:nvPr/>
        </p:nvSpPr>
        <p:spPr>
          <a:xfrm>
            <a:off x="3325611"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a:ln>
                <a:noFill/>
              </a:ln>
              <a:solidFill>
                <a:prstClr val="white"/>
              </a:solidFill>
              <a:effectLst/>
              <a:uLnTx/>
              <a:uFillTx/>
              <a:latin typeface="Helvetica" pitchFamily="2" charset="0"/>
              <a:ea typeface="+mn-ea"/>
              <a:cs typeface="Gotham Book" pitchFamily="2" charset="0"/>
            </a:endParaRPr>
          </a:p>
        </p:txBody>
      </p:sp>
      <p:sp>
        <p:nvSpPr>
          <p:cNvPr id="60" name="Oval 59">
            <a:extLst>
              <a:ext uri="{FF2B5EF4-FFF2-40B4-BE49-F238E27FC236}">
                <a16:creationId xmlns:a16="http://schemas.microsoft.com/office/drawing/2014/main" id="{E6D8EA52-A034-BC44-86F4-EFDD5DAEA7F8}"/>
              </a:ext>
            </a:extLst>
          </p:cNvPr>
          <p:cNvSpPr/>
          <p:nvPr/>
        </p:nvSpPr>
        <p:spPr>
          <a:xfrm>
            <a:off x="1721338" y="2850753"/>
            <a:ext cx="786195" cy="786195"/>
          </a:xfrm>
          <a:prstGeom prst="ellipse">
            <a:avLst/>
          </a:prstGeom>
          <a:solidFill>
            <a:schemeClr val="accent3"/>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a:ln>
                <a:noFill/>
              </a:ln>
              <a:solidFill>
                <a:prstClr val="white"/>
              </a:solidFill>
              <a:effectLst/>
              <a:uLnTx/>
              <a:uFillTx/>
              <a:latin typeface="Helvetica" pitchFamily="2" charset="0"/>
              <a:ea typeface="+mn-ea"/>
              <a:cs typeface="Gotham Book" pitchFamily="2" charset="0"/>
            </a:endParaRPr>
          </a:p>
        </p:txBody>
      </p:sp>
      <p:pic>
        <p:nvPicPr>
          <p:cNvPr id="61" name="Graphic 60">
            <a:extLst>
              <a:ext uri="{FF2B5EF4-FFF2-40B4-BE49-F238E27FC236}">
                <a16:creationId xmlns:a16="http://schemas.microsoft.com/office/drawing/2014/main" id="{CAD2DDBE-83D4-5846-8C6E-2073C2047B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3388557">
            <a:off x="3387637" y="2212750"/>
            <a:ext cx="766711" cy="278804"/>
          </a:xfrm>
          <a:prstGeom prst="rect">
            <a:avLst/>
          </a:prstGeom>
        </p:spPr>
      </p:pic>
      <p:pic>
        <p:nvPicPr>
          <p:cNvPr id="62" name="Graphic 61">
            <a:extLst>
              <a:ext uri="{FF2B5EF4-FFF2-40B4-BE49-F238E27FC236}">
                <a16:creationId xmlns:a16="http://schemas.microsoft.com/office/drawing/2014/main" id="{BDB27CB7-5A63-2D4F-AF07-D1B08C9F37A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1207378">
            <a:off x="2541752" y="3654369"/>
            <a:ext cx="766711" cy="278804"/>
          </a:xfrm>
          <a:prstGeom prst="rect">
            <a:avLst/>
          </a:prstGeom>
        </p:spPr>
      </p:pic>
      <p:pic>
        <p:nvPicPr>
          <p:cNvPr id="67" name="Graphic 66">
            <a:extLst>
              <a:ext uri="{FF2B5EF4-FFF2-40B4-BE49-F238E27FC236}">
                <a16:creationId xmlns:a16="http://schemas.microsoft.com/office/drawing/2014/main" id="{7CCBA14C-2E56-654F-B7E3-F56537A3C4EE}"/>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8270025">
            <a:off x="1670004" y="2223734"/>
            <a:ext cx="766711" cy="278804"/>
          </a:xfrm>
          <a:prstGeom prst="rect">
            <a:avLst/>
          </a:prstGeom>
        </p:spPr>
      </p:pic>
      <mc:AlternateContent xmlns:mc="http://schemas.openxmlformats.org/markup-compatibility/2006" xmlns:p14="http://schemas.microsoft.com/office/powerpoint/2010/main">
        <mc:Choice Requires="p14">
          <p:contentPart p14:bwMode="auto" r:id="rId5">
            <p14:nvContentPartPr>
              <p14:cNvPr id="30" name="Ink 29">
                <a:extLst>
                  <a:ext uri="{FF2B5EF4-FFF2-40B4-BE49-F238E27FC236}">
                    <a16:creationId xmlns:a16="http://schemas.microsoft.com/office/drawing/2014/main" id="{79172CFE-9C50-48CF-A8D0-3A714258C3EF}"/>
                  </a:ext>
                </a:extLst>
              </p14:cNvPr>
              <p14:cNvContentPartPr/>
              <p14:nvPr/>
            </p14:nvContentPartPr>
            <p14:xfrm>
              <a:off x="9105458" y="2930982"/>
              <a:ext cx="360" cy="360"/>
            </p14:xfrm>
          </p:contentPart>
        </mc:Choice>
        <mc:Fallback xmlns="">
          <p:pic>
            <p:nvPicPr>
              <p:cNvPr id="30" name="Ink 29">
                <a:extLst>
                  <a:ext uri="{FF2B5EF4-FFF2-40B4-BE49-F238E27FC236}">
                    <a16:creationId xmlns:a16="http://schemas.microsoft.com/office/drawing/2014/main" id="{79172CFE-9C50-48CF-A8D0-3A714258C3EF}"/>
                  </a:ext>
                </a:extLst>
              </p:cNvPr>
              <p:cNvPicPr/>
              <p:nvPr/>
            </p:nvPicPr>
            <p:blipFill>
              <a:blip r:embed="rId6"/>
              <a:stretch>
                <a:fillRect/>
              </a:stretch>
            </p:blipFill>
            <p:spPr>
              <a:xfrm>
                <a:off x="9096458" y="2921982"/>
                <a:ext cx="18000" cy="18000"/>
              </a:xfrm>
              <a:prstGeom prst="rect">
                <a:avLst/>
              </a:prstGeom>
            </p:spPr>
          </p:pic>
        </mc:Fallback>
      </mc:AlternateContent>
      <p:sp>
        <p:nvSpPr>
          <p:cNvPr id="72" name="Oval 71">
            <a:extLst>
              <a:ext uri="{FF2B5EF4-FFF2-40B4-BE49-F238E27FC236}">
                <a16:creationId xmlns:a16="http://schemas.microsoft.com/office/drawing/2014/main" id="{64774DBE-D984-CF42-A35C-DA34C9B8264D}"/>
              </a:ext>
            </a:extLst>
          </p:cNvPr>
          <p:cNvSpPr/>
          <p:nvPr/>
        </p:nvSpPr>
        <p:spPr>
          <a:xfrm>
            <a:off x="8747919" y="1699815"/>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a:ln>
                <a:noFill/>
              </a:ln>
              <a:solidFill>
                <a:prstClr val="white"/>
              </a:solidFill>
              <a:effectLst/>
              <a:uLnTx/>
              <a:uFillTx/>
              <a:latin typeface="Helvetica" pitchFamily="2" charset="0"/>
              <a:ea typeface="+mn-ea"/>
              <a:cs typeface="Gotham Book" pitchFamily="2" charset="0"/>
            </a:endParaRPr>
          </a:p>
        </p:txBody>
      </p:sp>
      <p:sp>
        <p:nvSpPr>
          <p:cNvPr id="73" name="Oval 72">
            <a:extLst>
              <a:ext uri="{FF2B5EF4-FFF2-40B4-BE49-F238E27FC236}">
                <a16:creationId xmlns:a16="http://schemas.microsoft.com/office/drawing/2014/main" id="{52F7647C-C323-CB4C-B23E-4E53CD0229E5}"/>
              </a:ext>
            </a:extLst>
          </p:cNvPr>
          <p:cNvSpPr/>
          <p:nvPr/>
        </p:nvSpPr>
        <p:spPr>
          <a:xfrm>
            <a:off x="9550055"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a:ln>
                <a:noFill/>
              </a:ln>
              <a:solidFill>
                <a:prstClr val="white"/>
              </a:solidFill>
              <a:effectLst/>
              <a:uLnTx/>
              <a:uFillTx/>
              <a:latin typeface="Helvetica" pitchFamily="2" charset="0"/>
              <a:ea typeface="+mn-ea"/>
              <a:cs typeface="Gotham Book" pitchFamily="2" charset="0"/>
            </a:endParaRPr>
          </a:p>
        </p:txBody>
      </p:sp>
      <p:sp>
        <p:nvSpPr>
          <p:cNvPr id="74" name="Oval 73">
            <a:extLst>
              <a:ext uri="{FF2B5EF4-FFF2-40B4-BE49-F238E27FC236}">
                <a16:creationId xmlns:a16="http://schemas.microsoft.com/office/drawing/2014/main" id="{4ED32F12-04FB-F749-B50E-75AE3099BFD5}"/>
              </a:ext>
            </a:extLst>
          </p:cNvPr>
          <p:cNvSpPr/>
          <p:nvPr/>
        </p:nvSpPr>
        <p:spPr>
          <a:xfrm>
            <a:off x="7945782" y="2850753"/>
            <a:ext cx="786195" cy="786195"/>
          </a:xfrm>
          <a:prstGeom prst="ellipse">
            <a:avLst/>
          </a:prstGeom>
          <a:solidFill>
            <a:schemeClr val="bg1"/>
          </a:solidFill>
          <a:ln>
            <a:noFill/>
          </a:ln>
          <a:effectLst/>
        </p:spPr>
        <p:style>
          <a:lnRef idx="1">
            <a:schemeClr val="accent4"/>
          </a:lnRef>
          <a:fillRef idx="3">
            <a:schemeClr val="accent4"/>
          </a:fillRef>
          <a:effectRef idx="2">
            <a:schemeClr val="accent4"/>
          </a:effectRef>
          <a:fontRef idx="minor">
            <a:schemeClr val="lt1"/>
          </a:fontRef>
        </p:style>
        <p:txBody>
          <a:bodyPr lIns="68483" tIns="34243" rIns="68483" bIns="34243"/>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2600" b="0" i="0" u="none" strike="noStrike" kern="1200" cap="none" spc="0" normalizeH="0" baseline="0">
              <a:ln>
                <a:noFill/>
              </a:ln>
              <a:solidFill>
                <a:prstClr val="white"/>
              </a:solidFill>
              <a:effectLst/>
              <a:uLnTx/>
              <a:uFillTx/>
              <a:latin typeface="Helvetica" pitchFamily="2" charset="0"/>
              <a:ea typeface="+mn-ea"/>
              <a:cs typeface="Gotham Book" pitchFamily="2" charset="0"/>
            </a:endParaRPr>
          </a:p>
        </p:txBody>
      </p:sp>
      <p:pic>
        <p:nvPicPr>
          <p:cNvPr id="75" name="Graphic 74">
            <a:extLst>
              <a:ext uri="{FF2B5EF4-FFF2-40B4-BE49-F238E27FC236}">
                <a16:creationId xmlns:a16="http://schemas.microsoft.com/office/drawing/2014/main" id="{A0427B52-3696-884C-ABC2-1D40F94E419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3388557">
            <a:off x="9612081" y="2212750"/>
            <a:ext cx="766711" cy="278804"/>
          </a:xfrm>
          <a:prstGeom prst="rect">
            <a:avLst/>
          </a:prstGeom>
        </p:spPr>
      </p:pic>
      <p:pic>
        <p:nvPicPr>
          <p:cNvPr id="76" name="Graphic 75">
            <a:extLst>
              <a:ext uri="{FF2B5EF4-FFF2-40B4-BE49-F238E27FC236}">
                <a16:creationId xmlns:a16="http://schemas.microsoft.com/office/drawing/2014/main" id="{F71F164E-DBC8-3246-8E68-B2C6FB25681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1207378">
            <a:off x="8766196" y="3654369"/>
            <a:ext cx="766711" cy="278804"/>
          </a:xfrm>
          <a:prstGeom prst="rect">
            <a:avLst/>
          </a:prstGeom>
        </p:spPr>
      </p:pic>
      <p:pic>
        <p:nvPicPr>
          <p:cNvPr id="77" name="Graphic 76">
            <a:extLst>
              <a:ext uri="{FF2B5EF4-FFF2-40B4-BE49-F238E27FC236}">
                <a16:creationId xmlns:a16="http://schemas.microsoft.com/office/drawing/2014/main" id="{F9DB3213-5DD1-2241-9552-6ADBCFBB3FB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8270025">
            <a:off x="7894448" y="2223734"/>
            <a:ext cx="766711" cy="278804"/>
          </a:xfrm>
          <a:prstGeom prst="rect">
            <a:avLst/>
          </a:prstGeom>
        </p:spPr>
      </p:pic>
      <p:sp>
        <p:nvSpPr>
          <p:cNvPr id="86" name="Freeform 85">
            <a:extLst>
              <a:ext uri="{FF2B5EF4-FFF2-40B4-BE49-F238E27FC236}">
                <a16:creationId xmlns:a16="http://schemas.microsoft.com/office/drawing/2014/main" id="{B293826C-C8A0-9D42-8D33-DC6EC8422B69}"/>
              </a:ext>
            </a:extLst>
          </p:cNvPr>
          <p:cNvSpPr/>
          <p:nvPr/>
        </p:nvSpPr>
        <p:spPr>
          <a:xfrm>
            <a:off x="8359545" y="4284814"/>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FFFFFF"/>
              </a:solidFill>
              <a:effectLst/>
              <a:uLnTx/>
              <a:uFillTx/>
              <a:latin typeface="Gotham Book" pitchFamily="2" charset="0"/>
              <a:ea typeface="+mn-ea"/>
              <a:cs typeface="Gotham Book" pitchFamily="2" charset="0"/>
            </a:endParaRPr>
          </a:p>
        </p:txBody>
      </p:sp>
      <p:sp>
        <p:nvSpPr>
          <p:cNvPr id="118" name="Freeform 117">
            <a:extLst>
              <a:ext uri="{FF2B5EF4-FFF2-40B4-BE49-F238E27FC236}">
                <a16:creationId xmlns:a16="http://schemas.microsoft.com/office/drawing/2014/main" id="{DC5E8A22-97C9-2E44-8386-4B79337CAB05}"/>
              </a:ext>
            </a:extLst>
          </p:cNvPr>
          <p:cNvSpPr/>
          <p:nvPr/>
        </p:nvSpPr>
        <p:spPr>
          <a:xfrm>
            <a:off x="2058136" y="4280683"/>
            <a:ext cx="1734762" cy="916805"/>
          </a:xfrm>
          <a:custGeom>
            <a:avLst/>
            <a:gdLst>
              <a:gd name="connsiteX0" fmla="*/ 0 w 2421466"/>
              <a:gd name="connsiteY0" fmla="*/ 0 h 1727200"/>
              <a:gd name="connsiteX1" fmla="*/ 0 w 2421466"/>
              <a:gd name="connsiteY1" fmla="*/ 1727200 h 1727200"/>
              <a:gd name="connsiteX2" fmla="*/ 220133 w 2421466"/>
              <a:gd name="connsiteY2" fmla="*/ 1727200 h 1727200"/>
              <a:gd name="connsiteX3" fmla="*/ 2421466 w 2421466"/>
              <a:gd name="connsiteY3" fmla="*/ 1727200 h 1727200"/>
            </a:gdLst>
            <a:ahLst/>
            <a:cxnLst>
              <a:cxn ang="0">
                <a:pos x="connsiteX0" y="connsiteY0"/>
              </a:cxn>
              <a:cxn ang="0">
                <a:pos x="connsiteX1" y="connsiteY1"/>
              </a:cxn>
              <a:cxn ang="0">
                <a:pos x="connsiteX2" y="connsiteY2"/>
              </a:cxn>
              <a:cxn ang="0">
                <a:pos x="connsiteX3" y="connsiteY3"/>
              </a:cxn>
            </a:cxnLst>
            <a:rect l="l" t="t" r="r" b="b"/>
            <a:pathLst>
              <a:path w="2421466" h="1727200">
                <a:moveTo>
                  <a:pt x="0" y="0"/>
                </a:moveTo>
                <a:lnTo>
                  <a:pt x="0" y="1727200"/>
                </a:lnTo>
                <a:lnTo>
                  <a:pt x="220133" y="1727200"/>
                </a:lnTo>
                <a:lnTo>
                  <a:pt x="2421466" y="172720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a:ln>
                <a:noFill/>
              </a:ln>
              <a:solidFill>
                <a:srgbClr val="FFFFFF"/>
              </a:solidFill>
              <a:effectLst/>
              <a:uLnTx/>
              <a:uFillTx/>
              <a:latin typeface="Gotham Book" pitchFamily="2" charset="0"/>
              <a:ea typeface="+mn-ea"/>
              <a:cs typeface="Gotham Book" pitchFamily="2" charset="0"/>
            </a:endParaRPr>
          </a:p>
        </p:txBody>
      </p:sp>
      <p:sp>
        <p:nvSpPr>
          <p:cNvPr id="55" name="Title 1">
            <a:extLst>
              <a:ext uri="{FF2B5EF4-FFF2-40B4-BE49-F238E27FC236}">
                <a16:creationId xmlns:a16="http://schemas.microsoft.com/office/drawing/2014/main" id="{D41B60F3-2AF8-7F4D-97EA-5775D15E4CCD}"/>
              </a:ext>
            </a:extLst>
          </p:cNvPr>
          <p:cNvSpPr>
            <a:spLocks noGrp="1"/>
          </p:cNvSpPr>
          <p:nvPr>
            <p:ph type="title"/>
          </p:nvPr>
        </p:nvSpPr>
        <p:spPr>
          <a:xfrm>
            <a:off x="392328" y="208062"/>
            <a:ext cx="11407344" cy="533400"/>
          </a:xfrm>
        </p:spPr>
        <p:txBody>
          <a:bodyPr/>
          <a:lstStyle/>
          <a:p>
            <a:r>
              <a:rPr lang="de-DE" dirty="0">
                <a:cs typeface="Arial" charset="0"/>
              </a:rPr>
              <a:t>Zwei Geistesstrukturen</a:t>
            </a:r>
            <a:endParaRPr lang="de-DE" dirty="0"/>
          </a:p>
        </p:txBody>
      </p:sp>
      <p:sp>
        <p:nvSpPr>
          <p:cNvPr id="56" name="TextBox 55">
            <a:extLst>
              <a:ext uri="{FF2B5EF4-FFF2-40B4-BE49-F238E27FC236}">
                <a16:creationId xmlns:a16="http://schemas.microsoft.com/office/drawing/2014/main" id="{FF94F397-52F6-8747-A839-65345A6CE863}"/>
              </a:ext>
            </a:extLst>
          </p:cNvPr>
          <p:cNvSpPr txBox="1"/>
          <p:nvPr/>
        </p:nvSpPr>
        <p:spPr>
          <a:xfrm>
            <a:off x="750334" y="1066800"/>
            <a:ext cx="4419037" cy="437241"/>
          </a:xfrm>
          <a:prstGeom prst="rect">
            <a:avLst/>
          </a:prstGeom>
          <a:noFill/>
        </p:spPr>
        <p:txBody>
          <a:bodyPr wrap="none" lIns="67250" tIns="33626" rIns="67250" bIns="33626" rtlCol="0">
            <a:spAutoFit/>
          </a:bodyPr>
          <a:lstStyle/>
          <a:p>
            <a:pPr lvl="0">
              <a:defRPr/>
            </a:pPr>
            <a:r>
              <a:rPr lang="de-DE" sz="2400">
                <a:solidFill>
                  <a:srgbClr val="A12B2A"/>
                </a:solidFill>
                <a:latin typeface="Helvetica" pitchFamily="2" charset="0"/>
                <a:cs typeface="Arial" pitchFamily="34" charset="0"/>
              </a:rPr>
              <a:t>Problemorientiert – Reagierend</a:t>
            </a:r>
          </a:p>
        </p:txBody>
      </p:sp>
      <p:sp>
        <p:nvSpPr>
          <p:cNvPr id="64" name="TextBox 63">
            <a:extLst>
              <a:ext uri="{FF2B5EF4-FFF2-40B4-BE49-F238E27FC236}">
                <a16:creationId xmlns:a16="http://schemas.microsoft.com/office/drawing/2014/main" id="{30A98F0E-2B1A-9A45-BE50-63311A6B7513}"/>
              </a:ext>
            </a:extLst>
          </p:cNvPr>
          <p:cNvSpPr txBox="1"/>
          <p:nvPr/>
        </p:nvSpPr>
        <p:spPr>
          <a:xfrm>
            <a:off x="6867563" y="1066800"/>
            <a:ext cx="4530671" cy="437241"/>
          </a:xfrm>
          <a:prstGeom prst="rect">
            <a:avLst/>
          </a:prstGeom>
          <a:noFill/>
        </p:spPr>
        <p:txBody>
          <a:bodyPr wrap="none" lIns="67250" tIns="33626" rIns="67250" bIns="33626" rtlCol="0">
            <a:spAutoFit/>
          </a:bodyPr>
          <a:lstStyle/>
          <a:p>
            <a:pPr lvl="0" algn="ctr">
              <a:defRPr/>
            </a:pPr>
            <a:r>
              <a:rPr lang="de-DE" sz="2400">
                <a:solidFill>
                  <a:srgbClr val="002B49"/>
                </a:solidFill>
                <a:latin typeface="Helvetica" pitchFamily="2" charset="0"/>
                <a:cs typeface="Arial" pitchFamily="34" charset="0"/>
              </a:rPr>
              <a:t>Ergebnisorientiert – Erschaffend</a:t>
            </a:r>
          </a:p>
        </p:txBody>
      </p:sp>
      <p:sp>
        <p:nvSpPr>
          <p:cNvPr id="65" name="TextBox 64">
            <a:extLst>
              <a:ext uri="{FF2B5EF4-FFF2-40B4-BE49-F238E27FC236}">
                <a16:creationId xmlns:a16="http://schemas.microsoft.com/office/drawing/2014/main" id="{73B2E079-1DD2-564E-B882-9DEA5384D67F}"/>
              </a:ext>
            </a:extLst>
          </p:cNvPr>
          <p:cNvSpPr txBox="1"/>
          <p:nvPr/>
        </p:nvSpPr>
        <p:spPr>
          <a:xfrm>
            <a:off x="549646" y="5494251"/>
            <a:ext cx="4764392" cy="437241"/>
          </a:xfrm>
          <a:prstGeom prst="rect">
            <a:avLst/>
          </a:prstGeom>
          <a:noFill/>
        </p:spPr>
        <p:txBody>
          <a:bodyPr wrap="square" lIns="67250" tIns="33626" rIns="67250" bIns="33626" rtlCol="0">
            <a:spAutoFit/>
          </a:bodyPr>
          <a:lstStyle/>
          <a:p>
            <a:pPr lvl="0" algn="ctr">
              <a:defRPr/>
            </a:pPr>
            <a:r>
              <a:rPr lang="de-DE" sz="2400">
                <a:solidFill>
                  <a:srgbClr val="A12B2A"/>
                </a:solidFill>
                <a:latin typeface="Helvetica" pitchFamily="2" charset="0"/>
                <a:cs typeface="Arial" pitchFamily="34" charset="0"/>
              </a:rPr>
              <a:t>Ausgleichende/Pendelnde Kurve</a:t>
            </a:r>
          </a:p>
        </p:txBody>
      </p:sp>
      <p:sp>
        <p:nvSpPr>
          <p:cNvPr id="66" name="TextBox 65">
            <a:extLst>
              <a:ext uri="{FF2B5EF4-FFF2-40B4-BE49-F238E27FC236}">
                <a16:creationId xmlns:a16="http://schemas.microsoft.com/office/drawing/2014/main" id="{2FB67C1F-EBAD-9B46-9BCB-C87F5D03FA82}"/>
              </a:ext>
            </a:extLst>
          </p:cNvPr>
          <p:cNvSpPr txBox="1"/>
          <p:nvPr/>
        </p:nvSpPr>
        <p:spPr>
          <a:xfrm>
            <a:off x="7057410" y="5494250"/>
            <a:ext cx="4150976" cy="806573"/>
          </a:xfrm>
          <a:prstGeom prst="rect">
            <a:avLst/>
          </a:prstGeom>
          <a:noFill/>
        </p:spPr>
        <p:txBody>
          <a:bodyPr wrap="square" lIns="67250" tIns="33626" rIns="67250" bIns="33626" rtlCol="0">
            <a:spAutoFit/>
          </a:bodyPr>
          <a:lstStyle/>
          <a:p>
            <a:pPr lvl="0" algn="ctr">
              <a:defRPr/>
            </a:pPr>
            <a:r>
              <a:rPr lang="de-DE" sz="2400">
                <a:solidFill>
                  <a:srgbClr val="002B49"/>
                </a:solidFill>
                <a:latin typeface="Helvetica" pitchFamily="2" charset="0"/>
                <a:cs typeface="Arial" pitchFamily="34" charset="0"/>
              </a:rPr>
              <a:t>Wachstums / Produktive Kurve</a:t>
            </a:r>
          </a:p>
        </p:txBody>
      </p:sp>
      <p:sp>
        <p:nvSpPr>
          <p:cNvPr id="71" name="TextBox 70">
            <a:extLst>
              <a:ext uri="{FF2B5EF4-FFF2-40B4-BE49-F238E27FC236}">
                <a16:creationId xmlns:a16="http://schemas.microsoft.com/office/drawing/2014/main" id="{BA3B8DA6-042C-0A41-8B26-322D2AA54A84}"/>
              </a:ext>
            </a:extLst>
          </p:cNvPr>
          <p:cNvSpPr txBox="1"/>
          <p:nvPr/>
        </p:nvSpPr>
        <p:spPr>
          <a:xfrm rot="16200000">
            <a:off x="-1325462" y="2876143"/>
            <a:ext cx="4764392" cy="437241"/>
          </a:xfrm>
          <a:prstGeom prst="rect">
            <a:avLst/>
          </a:prstGeom>
          <a:noFill/>
        </p:spPr>
        <p:txBody>
          <a:bodyPr wrap="square" lIns="67250" tIns="33626" rIns="67250" bIns="33626" rtlCol="0">
            <a:spAutoFit/>
          </a:bodyPr>
          <a:lstStyle/>
          <a:p>
            <a:pPr lvl="0" algn="ctr">
              <a:defRPr/>
            </a:pPr>
            <a:r>
              <a:rPr lang="de-DE" sz="2400">
                <a:solidFill>
                  <a:srgbClr val="A12B2A"/>
                </a:solidFill>
                <a:latin typeface="Helvetica" pitchFamily="2" charset="0"/>
                <a:cs typeface="Arial" pitchFamily="34" charset="0"/>
              </a:rPr>
              <a:t>Getrieben von Furcht</a:t>
            </a:r>
          </a:p>
        </p:txBody>
      </p:sp>
      <p:sp>
        <p:nvSpPr>
          <p:cNvPr id="81" name="TextBox 80">
            <a:extLst>
              <a:ext uri="{FF2B5EF4-FFF2-40B4-BE49-F238E27FC236}">
                <a16:creationId xmlns:a16="http://schemas.microsoft.com/office/drawing/2014/main" id="{834FE7FC-F9DE-6243-8492-89C524A51FA0}"/>
              </a:ext>
            </a:extLst>
          </p:cNvPr>
          <p:cNvSpPr txBox="1"/>
          <p:nvPr/>
        </p:nvSpPr>
        <p:spPr>
          <a:xfrm rot="16200000">
            <a:off x="5117245" y="2876143"/>
            <a:ext cx="4150976" cy="437241"/>
          </a:xfrm>
          <a:prstGeom prst="rect">
            <a:avLst/>
          </a:prstGeom>
          <a:noFill/>
        </p:spPr>
        <p:txBody>
          <a:bodyPr wrap="square" lIns="67250" tIns="33626" rIns="67250" bIns="33626" rtlCol="0">
            <a:spAutoFit/>
          </a:bodyPr>
          <a:lstStyle/>
          <a:p>
            <a:pPr lvl="0" algn="ctr">
              <a:defRPr/>
            </a:pPr>
            <a:r>
              <a:rPr lang="de-DE" sz="2400">
                <a:solidFill>
                  <a:srgbClr val="002B49"/>
                </a:solidFill>
                <a:latin typeface="Helvetica" pitchFamily="2" charset="0"/>
                <a:cs typeface="Arial" pitchFamily="34" charset="0"/>
              </a:rPr>
              <a:t>Setzt Potenzial frei</a:t>
            </a:r>
          </a:p>
        </p:txBody>
      </p:sp>
      <p:sp>
        <p:nvSpPr>
          <p:cNvPr id="82" name="TextBox 81">
            <a:extLst>
              <a:ext uri="{FF2B5EF4-FFF2-40B4-BE49-F238E27FC236}">
                <a16:creationId xmlns:a16="http://schemas.microsoft.com/office/drawing/2014/main" id="{05876D2B-58FB-CE41-91A4-6824E30E7FEF}"/>
              </a:ext>
            </a:extLst>
          </p:cNvPr>
          <p:cNvSpPr txBox="1"/>
          <p:nvPr/>
        </p:nvSpPr>
        <p:spPr>
          <a:xfrm rot="5400000">
            <a:off x="2420489" y="2876144"/>
            <a:ext cx="4764392" cy="437241"/>
          </a:xfrm>
          <a:prstGeom prst="rect">
            <a:avLst/>
          </a:prstGeom>
          <a:noFill/>
        </p:spPr>
        <p:txBody>
          <a:bodyPr wrap="square" lIns="67250" tIns="33626" rIns="67250" bIns="33626" rtlCol="0">
            <a:spAutoFit/>
          </a:bodyPr>
          <a:lstStyle/>
          <a:p>
            <a:pPr lvl="0" algn="ctr">
              <a:defRPr/>
            </a:pPr>
            <a:r>
              <a:rPr lang="de-DE" sz="2400">
                <a:solidFill>
                  <a:srgbClr val="A12B2A"/>
                </a:solidFill>
                <a:latin typeface="Helvetica" pitchFamily="2" charset="0"/>
                <a:cs typeface="Arial" pitchFamily="34" charset="0"/>
              </a:rPr>
              <a:t>Bewahrt Identität</a:t>
            </a:r>
          </a:p>
        </p:txBody>
      </p:sp>
      <p:sp>
        <p:nvSpPr>
          <p:cNvPr id="83" name="TextBox 82">
            <a:extLst>
              <a:ext uri="{FF2B5EF4-FFF2-40B4-BE49-F238E27FC236}">
                <a16:creationId xmlns:a16="http://schemas.microsoft.com/office/drawing/2014/main" id="{50977B83-903B-4546-8671-5AD397F2B007}"/>
              </a:ext>
            </a:extLst>
          </p:cNvPr>
          <p:cNvSpPr txBox="1"/>
          <p:nvPr/>
        </p:nvSpPr>
        <p:spPr>
          <a:xfrm rot="5400000">
            <a:off x="8868926" y="2876144"/>
            <a:ext cx="4150976" cy="437241"/>
          </a:xfrm>
          <a:prstGeom prst="rect">
            <a:avLst/>
          </a:prstGeom>
          <a:noFill/>
        </p:spPr>
        <p:txBody>
          <a:bodyPr wrap="square" lIns="67250" tIns="33626" rIns="67250" bIns="33626" rtlCol="0">
            <a:spAutoFit/>
          </a:bodyPr>
          <a:lstStyle/>
          <a:p>
            <a:pPr lvl="0" algn="ctr">
              <a:defRPr/>
            </a:pPr>
            <a:r>
              <a:rPr lang="de-DE" sz="2400">
                <a:solidFill>
                  <a:srgbClr val="002B49"/>
                </a:solidFill>
                <a:latin typeface="Helvetica" pitchFamily="2" charset="0"/>
                <a:cs typeface="Arial" pitchFamily="34" charset="0"/>
              </a:rPr>
              <a:t>Entfaltet Identität</a:t>
            </a:r>
          </a:p>
        </p:txBody>
      </p:sp>
      <p:sp>
        <p:nvSpPr>
          <p:cNvPr id="84" name="Title 2">
            <a:extLst>
              <a:ext uri="{FF2B5EF4-FFF2-40B4-BE49-F238E27FC236}">
                <a16:creationId xmlns:a16="http://schemas.microsoft.com/office/drawing/2014/main" id="{CBDCBD7C-D5F0-8047-A3FB-7236D07EED81}"/>
              </a:ext>
            </a:extLst>
          </p:cNvPr>
          <p:cNvSpPr txBox="1">
            <a:spLocks/>
          </p:cNvSpPr>
          <p:nvPr/>
        </p:nvSpPr>
        <p:spPr>
          <a:xfrm>
            <a:off x="2392052" y="5199403"/>
            <a:ext cx="1082034"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600" b="0" i="0" u="none" strike="noStrike" kern="1200" cap="none" spc="0" normalizeH="0" baseline="0">
                <a:ln>
                  <a:noFill/>
                </a:ln>
                <a:solidFill>
                  <a:srgbClr val="5F6062"/>
                </a:solidFill>
                <a:effectLst/>
                <a:uLnTx/>
                <a:uFillTx/>
                <a:latin typeface="Helvetica" pitchFamily="2" charset="0"/>
                <a:ea typeface="+mj-ea"/>
                <a:cs typeface="Arial" pitchFamily="34" charset="0"/>
              </a:rPr>
              <a:t>Zeit</a:t>
            </a:r>
          </a:p>
        </p:txBody>
      </p:sp>
      <p:sp>
        <p:nvSpPr>
          <p:cNvPr id="85" name="Title 2">
            <a:extLst>
              <a:ext uri="{FF2B5EF4-FFF2-40B4-BE49-F238E27FC236}">
                <a16:creationId xmlns:a16="http://schemas.microsoft.com/office/drawing/2014/main" id="{9E7C0911-287A-C548-9EA2-974F12693ABD}"/>
              </a:ext>
            </a:extLst>
          </p:cNvPr>
          <p:cNvSpPr txBox="1">
            <a:spLocks/>
          </p:cNvSpPr>
          <p:nvPr/>
        </p:nvSpPr>
        <p:spPr>
          <a:xfrm rot="16200000">
            <a:off x="1230021" y="4472751"/>
            <a:ext cx="1322345" cy="331877"/>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600" b="0" i="0" u="none" strike="noStrike" kern="1200" cap="none" spc="0" normalizeH="0" baseline="0">
                <a:ln>
                  <a:noFill/>
                </a:ln>
                <a:solidFill>
                  <a:srgbClr val="5F6062"/>
                </a:solidFill>
                <a:effectLst/>
                <a:uLnTx/>
                <a:uFillTx/>
                <a:latin typeface="Helvetica" pitchFamily="2" charset="0"/>
                <a:ea typeface="+mj-ea"/>
                <a:cs typeface="Arial" pitchFamily="34" charset="0"/>
              </a:rPr>
              <a:t>Ergebnisse</a:t>
            </a:r>
          </a:p>
        </p:txBody>
      </p:sp>
      <p:sp>
        <p:nvSpPr>
          <p:cNvPr id="88" name="TextBox 87">
            <a:extLst>
              <a:ext uri="{FF2B5EF4-FFF2-40B4-BE49-F238E27FC236}">
                <a16:creationId xmlns:a16="http://schemas.microsoft.com/office/drawing/2014/main" id="{12E12F39-F8F2-904D-9BEC-728254892463}"/>
              </a:ext>
            </a:extLst>
          </p:cNvPr>
          <p:cNvSpPr txBox="1"/>
          <p:nvPr/>
        </p:nvSpPr>
        <p:spPr>
          <a:xfrm>
            <a:off x="2482496" y="1951248"/>
            <a:ext cx="869390" cy="345014"/>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100" b="0" i="0" u="none" strike="noStrike" kern="1200" cap="none" spc="0" normalizeH="0" baseline="0" dirty="0">
                <a:ln>
                  <a:noFill/>
                </a:ln>
                <a:solidFill>
                  <a:srgbClr val="FFFFFF"/>
                </a:solidFill>
                <a:effectLst/>
                <a:uLnTx/>
                <a:uFillTx/>
                <a:latin typeface="Helvetica" pitchFamily="2" charset="0"/>
                <a:ea typeface="Corbel" charset="0"/>
                <a:cs typeface="Corbel" charset="0"/>
              </a:rPr>
              <a:t>Problem</a:t>
            </a:r>
          </a:p>
          <a:p>
            <a:pPr lvl="0" algn="ctr">
              <a:lnSpc>
                <a:spcPct val="80000"/>
              </a:lnSpc>
              <a:defRPr/>
            </a:pPr>
            <a:r>
              <a:rPr lang="en-US" sz="1100" dirty="0" err="1">
                <a:solidFill>
                  <a:schemeClr val="bg1"/>
                </a:solidFill>
                <a:latin typeface="Helvetica" pitchFamily="2" charset="0"/>
                <a:ea typeface="Corbel" charset="0"/>
                <a:cs typeface="Corbel" charset="0"/>
              </a:rPr>
              <a:t>Bedrohung</a:t>
            </a:r>
            <a:r>
              <a:rPr kumimoji="0" lang="de-DE" sz="1100" b="0" i="0" u="none" strike="noStrike" kern="1200" cap="none" spc="0" normalizeH="0" baseline="0" dirty="0">
                <a:ln>
                  <a:noFill/>
                </a:ln>
                <a:solidFill>
                  <a:srgbClr val="FFFFFF"/>
                </a:solidFill>
                <a:effectLst/>
                <a:uLnTx/>
                <a:uFillTx/>
                <a:latin typeface="Helvetica" pitchFamily="2" charset="0"/>
                <a:ea typeface="Corbel" charset="0"/>
                <a:cs typeface="Corbel" charset="0"/>
              </a:rPr>
              <a:t> </a:t>
            </a:r>
          </a:p>
        </p:txBody>
      </p:sp>
      <p:sp>
        <p:nvSpPr>
          <p:cNvPr id="89" name="TextBox 88">
            <a:extLst>
              <a:ext uri="{FF2B5EF4-FFF2-40B4-BE49-F238E27FC236}">
                <a16:creationId xmlns:a16="http://schemas.microsoft.com/office/drawing/2014/main" id="{AB337485-3A32-AB4C-A7DA-BC5D9ED79D06}"/>
              </a:ext>
            </a:extLst>
          </p:cNvPr>
          <p:cNvSpPr txBox="1"/>
          <p:nvPr/>
        </p:nvSpPr>
        <p:spPr>
          <a:xfrm>
            <a:off x="3307040" y="3123606"/>
            <a:ext cx="814106" cy="247936"/>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400" b="0" i="0" u="none" strike="noStrike" kern="1200" cap="none" spc="0" normalizeH="0" baseline="0">
                <a:ln>
                  <a:noFill/>
                </a:ln>
                <a:solidFill>
                  <a:srgbClr val="FFFFFF"/>
                </a:solidFill>
                <a:effectLst/>
                <a:uLnTx/>
                <a:uFillTx/>
                <a:latin typeface="Helvetica" pitchFamily="2" charset="0"/>
                <a:ea typeface="Corbel" charset="0"/>
                <a:cs typeface="Corbel" charset="0"/>
              </a:rPr>
              <a:t>Angst</a:t>
            </a:r>
          </a:p>
        </p:txBody>
      </p:sp>
      <p:sp>
        <p:nvSpPr>
          <p:cNvPr id="104" name="TextBox 103">
            <a:extLst>
              <a:ext uri="{FF2B5EF4-FFF2-40B4-BE49-F238E27FC236}">
                <a16:creationId xmlns:a16="http://schemas.microsoft.com/office/drawing/2014/main" id="{DCF3DC7B-59EE-9340-9D23-59B0DC73A57F}"/>
              </a:ext>
            </a:extLst>
          </p:cNvPr>
          <p:cNvSpPr txBox="1"/>
          <p:nvPr/>
        </p:nvSpPr>
        <p:spPr>
          <a:xfrm>
            <a:off x="1706859" y="3128747"/>
            <a:ext cx="814106" cy="247936"/>
          </a:xfrm>
          <a:prstGeom prst="rect">
            <a:avLst/>
          </a:prstGeom>
          <a:noFill/>
        </p:spPr>
        <p:txBody>
          <a:bodyPr wrap="square" lIns="0" tIns="34250" rIns="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400" b="0" i="0" u="none" strike="noStrike" kern="1200" cap="none" spc="0" normalizeH="0" baseline="0">
                <a:ln>
                  <a:noFill/>
                </a:ln>
                <a:solidFill>
                  <a:srgbClr val="FFFFFF"/>
                </a:solidFill>
                <a:effectLst/>
                <a:uLnTx/>
                <a:uFillTx/>
                <a:latin typeface="Helvetica" pitchFamily="2" charset="0"/>
                <a:ea typeface="Corbel" charset="0"/>
                <a:cs typeface="Corbel" charset="0"/>
              </a:rPr>
              <a:t>Reaktion</a:t>
            </a:r>
          </a:p>
        </p:txBody>
      </p:sp>
      <p:sp>
        <p:nvSpPr>
          <p:cNvPr id="106" name="Title 2">
            <a:extLst>
              <a:ext uri="{FF2B5EF4-FFF2-40B4-BE49-F238E27FC236}">
                <a16:creationId xmlns:a16="http://schemas.microsoft.com/office/drawing/2014/main" id="{1F7168E8-B633-A749-B945-18648CCEA93B}"/>
              </a:ext>
            </a:extLst>
          </p:cNvPr>
          <p:cNvSpPr txBox="1">
            <a:spLocks/>
          </p:cNvSpPr>
          <p:nvPr/>
        </p:nvSpPr>
        <p:spPr>
          <a:xfrm>
            <a:off x="8766447" y="5214410"/>
            <a:ext cx="1027296" cy="315088"/>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600" b="0" i="0" u="none" strike="noStrike" kern="1200" cap="none" spc="0" normalizeH="0" baseline="0">
                <a:ln>
                  <a:noFill/>
                </a:ln>
                <a:solidFill>
                  <a:srgbClr val="FFFFFF"/>
                </a:solidFill>
                <a:effectLst/>
                <a:uLnTx/>
                <a:uFillTx/>
                <a:latin typeface="Helvetica" pitchFamily="2" charset="0"/>
                <a:ea typeface="+mj-ea"/>
                <a:cs typeface="Arial" pitchFamily="34" charset="0"/>
              </a:rPr>
              <a:t>Zeit</a:t>
            </a:r>
          </a:p>
        </p:txBody>
      </p:sp>
      <p:sp>
        <p:nvSpPr>
          <p:cNvPr id="108" name="Title 2">
            <a:extLst>
              <a:ext uri="{FF2B5EF4-FFF2-40B4-BE49-F238E27FC236}">
                <a16:creationId xmlns:a16="http://schemas.microsoft.com/office/drawing/2014/main" id="{89F42B38-97EB-E648-9866-2FC046F7B376}"/>
              </a:ext>
            </a:extLst>
          </p:cNvPr>
          <p:cNvSpPr txBox="1">
            <a:spLocks/>
          </p:cNvSpPr>
          <p:nvPr/>
        </p:nvSpPr>
        <p:spPr>
          <a:xfrm rot="16200000">
            <a:off x="7592731" y="4529125"/>
            <a:ext cx="1173718" cy="273499"/>
          </a:xfrm>
          <a:prstGeom prst="rect">
            <a:avLst/>
          </a:prstGeom>
        </p:spPr>
        <p:txBody>
          <a:bodyPr vert="horz" lIns="60431" tIns="30214" rIns="60431" bIns="30214" rtlCol="0" anchor="t">
            <a:noAutofit/>
          </a:bodyPr>
          <a:lstStyle>
            <a:lvl1pPr algn="ctr" defTabSz="914400" rtl="0" eaLnBrk="1" latinLnBrk="0" hangingPunct="1">
              <a:spcBef>
                <a:spcPct val="0"/>
              </a:spcBef>
              <a:buNone/>
              <a:defRPr sz="3200" kern="1200" baseline="0">
                <a:solidFill>
                  <a:srgbClr val="5F6062"/>
                </a:solidFill>
                <a:latin typeface="Gotham Book" pitchFamily="50" charset="0"/>
                <a:ea typeface="+mj-ea"/>
                <a:cs typeface="Gotham Book" pitchFamily="50"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1600" b="0" i="0" u="none" strike="noStrike" kern="1200" cap="none" spc="0" normalizeH="0" baseline="0">
                <a:ln>
                  <a:noFill/>
                </a:ln>
                <a:solidFill>
                  <a:srgbClr val="FFFFFF"/>
                </a:solidFill>
                <a:effectLst/>
                <a:uLnTx/>
                <a:uFillTx/>
                <a:latin typeface="Helvetica" pitchFamily="2" charset="0"/>
                <a:ea typeface="+mj-ea"/>
                <a:cs typeface="Arial" pitchFamily="34" charset="0"/>
              </a:rPr>
              <a:t>Ergebnisse</a:t>
            </a:r>
          </a:p>
        </p:txBody>
      </p:sp>
      <p:sp>
        <p:nvSpPr>
          <p:cNvPr id="110" name="TextBox 109">
            <a:extLst>
              <a:ext uri="{FF2B5EF4-FFF2-40B4-BE49-F238E27FC236}">
                <a16:creationId xmlns:a16="http://schemas.microsoft.com/office/drawing/2014/main" id="{451DC983-8174-034D-9460-9BA74AC7A2BB}"/>
              </a:ext>
            </a:extLst>
          </p:cNvPr>
          <p:cNvSpPr txBox="1"/>
          <p:nvPr/>
        </p:nvSpPr>
        <p:spPr>
          <a:xfrm>
            <a:off x="8693581" y="1892036"/>
            <a:ext cx="900890" cy="420355"/>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400" b="0" i="0" u="none" strike="noStrike" kern="1200" cap="none" spc="0" normalizeH="0" baseline="0">
                <a:ln>
                  <a:noFill/>
                </a:ln>
                <a:solidFill>
                  <a:srgbClr val="92C0E9"/>
                </a:solidFill>
                <a:effectLst/>
                <a:uLnTx/>
                <a:uFillTx/>
                <a:latin typeface="Helvetica" pitchFamily="2" charset="0"/>
                <a:ea typeface="Corbel" charset="0"/>
                <a:cs typeface="Corbel" charset="0"/>
              </a:rPr>
              <a:t>Ziel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400" b="0" i="0" u="none" strike="noStrike" kern="1200" cap="none" spc="0" normalizeH="0" baseline="0">
                <a:ln>
                  <a:noFill/>
                </a:ln>
                <a:solidFill>
                  <a:srgbClr val="92C0E9"/>
                </a:solidFill>
                <a:effectLst/>
                <a:uLnTx/>
                <a:uFillTx/>
                <a:latin typeface="Helvetica" pitchFamily="2" charset="0"/>
                <a:ea typeface="Corbel" charset="0"/>
                <a:cs typeface="Corbel" charset="0"/>
              </a:rPr>
              <a:t>Vision</a:t>
            </a:r>
          </a:p>
        </p:txBody>
      </p:sp>
      <p:sp>
        <p:nvSpPr>
          <p:cNvPr id="112" name="TextBox 111">
            <a:extLst>
              <a:ext uri="{FF2B5EF4-FFF2-40B4-BE49-F238E27FC236}">
                <a16:creationId xmlns:a16="http://schemas.microsoft.com/office/drawing/2014/main" id="{915FEF67-16AE-6142-B2B0-80C847C21223}"/>
              </a:ext>
            </a:extLst>
          </p:cNvPr>
          <p:cNvSpPr txBox="1"/>
          <p:nvPr/>
        </p:nvSpPr>
        <p:spPr>
          <a:xfrm>
            <a:off x="9525148" y="3041870"/>
            <a:ext cx="841244" cy="592646"/>
          </a:xfrm>
          <a:prstGeom prst="rect">
            <a:avLst/>
          </a:prstGeom>
          <a:noFill/>
        </p:spPr>
        <p:txBody>
          <a:bodyPr wrap="square" lIns="68500" tIns="34250" rIns="68500" bIns="34250" rtlCol="0">
            <a:spAutoFit/>
          </a:bodyPr>
          <a:lstStyle/>
          <a:p>
            <a:pPr algn="ctr">
              <a:lnSpc>
                <a:spcPct val="80000"/>
              </a:lnSpc>
              <a:defRPr/>
            </a:pPr>
            <a:r>
              <a:rPr lang="de-DE" sz="1400" dirty="0">
                <a:solidFill>
                  <a:schemeClr val="accent1"/>
                </a:solidFill>
                <a:latin typeface="Helvetica" pitchFamily="2" charset="0"/>
                <a:ea typeface="Corbel" charset="0"/>
                <a:cs typeface="Corbel" charset="0"/>
              </a:rPr>
              <a:t>Leiden</a:t>
            </a:r>
          </a:p>
          <a:p>
            <a:pPr algn="ctr">
              <a:lnSpc>
                <a:spcPct val="80000"/>
              </a:lnSpc>
              <a:defRPr/>
            </a:pPr>
            <a:r>
              <a:rPr lang="de-DE" sz="1400" dirty="0">
                <a:solidFill>
                  <a:schemeClr val="accent1"/>
                </a:solidFill>
                <a:latin typeface="Helvetica" pitchFamily="2" charset="0"/>
                <a:ea typeface="Corbel" charset="0"/>
                <a:cs typeface="Corbel" charset="0"/>
              </a:rPr>
              <a:t>-</a:t>
            </a:r>
            <a:r>
              <a:rPr lang="de-DE" sz="1400" dirty="0" err="1">
                <a:solidFill>
                  <a:schemeClr val="accent1"/>
                </a:solidFill>
                <a:latin typeface="Helvetica" pitchFamily="2" charset="0"/>
                <a:ea typeface="Corbel" charset="0"/>
                <a:cs typeface="Corbel" charset="0"/>
              </a:rPr>
              <a:t>schaft</a:t>
            </a:r>
            <a:endParaRPr lang="de-DE" sz="1400" dirty="0">
              <a:solidFill>
                <a:schemeClr val="accent1"/>
              </a:solidFill>
              <a:latin typeface="Helvetica" pitchFamily="2" charset="0"/>
              <a:ea typeface="Corbel" charset="0"/>
              <a:cs typeface="Corbel" charset="0"/>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de-DE" sz="1400" b="0" i="0" u="none" strike="noStrike" kern="1200" cap="none" spc="0" normalizeH="0" baseline="0" dirty="0">
              <a:ln>
                <a:noFill/>
              </a:ln>
              <a:solidFill>
                <a:srgbClr val="92C0E9"/>
              </a:solidFill>
              <a:effectLst/>
              <a:uLnTx/>
              <a:uFillTx/>
              <a:latin typeface="Helvetica" pitchFamily="2" charset="0"/>
              <a:ea typeface="Corbel" charset="0"/>
              <a:cs typeface="Corbel" charset="0"/>
            </a:endParaRPr>
          </a:p>
        </p:txBody>
      </p:sp>
      <p:sp>
        <p:nvSpPr>
          <p:cNvPr id="114" name="TextBox 113">
            <a:extLst>
              <a:ext uri="{FF2B5EF4-FFF2-40B4-BE49-F238E27FC236}">
                <a16:creationId xmlns:a16="http://schemas.microsoft.com/office/drawing/2014/main" id="{6DFB6A9A-A81B-1F49-88CB-A323B6F2BC34}"/>
              </a:ext>
            </a:extLst>
          </p:cNvPr>
          <p:cNvSpPr txBox="1"/>
          <p:nvPr/>
        </p:nvSpPr>
        <p:spPr>
          <a:xfrm>
            <a:off x="7922369" y="3126523"/>
            <a:ext cx="841244" cy="247936"/>
          </a:xfrm>
          <a:prstGeom prst="rect">
            <a:avLst/>
          </a:prstGeom>
          <a:noFill/>
        </p:spPr>
        <p:txBody>
          <a:bodyPr wrap="square" lIns="68500" tIns="34250" rIns="68500" bIns="3425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de-DE" sz="1400" b="0" i="0" u="none" strike="noStrike" kern="1200" cap="none" spc="0" normalizeH="0" baseline="0">
                <a:ln>
                  <a:noFill/>
                </a:ln>
                <a:solidFill>
                  <a:srgbClr val="92C0E9"/>
                </a:solidFill>
                <a:effectLst/>
                <a:uLnTx/>
                <a:uFillTx/>
                <a:latin typeface="Helvetica" pitchFamily="2" charset="0"/>
                <a:ea typeface="Corbel" charset="0"/>
                <a:cs typeface="Corbel" charset="0"/>
              </a:rPr>
              <a:t>Aktion</a:t>
            </a:r>
          </a:p>
        </p:txBody>
      </p:sp>
    </p:spTree>
    <p:extLst>
      <p:ext uri="{BB962C8B-B14F-4D97-AF65-F5344CB8AC3E}">
        <p14:creationId xmlns:p14="http://schemas.microsoft.com/office/powerpoint/2010/main" val="388674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A9716-5DC4-4648-B216-9D6629019E11}"/>
              </a:ext>
            </a:extLst>
          </p:cNvPr>
          <p:cNvSpPr>
            <a:spLocks noGrp="1"/>
          </p:cNvSpPr>
          <p:nvPr>
            <p:ph type="title"/>
          </p:nvPr>
        </p:nvSpPr>
        <p:spPr/>
        <p:txBody>
          <a:bodyPr/>
          <a:lstStyle/>
          <a:p>
            <a:pPr algn="l"/>
            <a:r>
              <a:rPr lang="de-DE">
                <a:solidFill>
                  <a:schemeClr val="tx1"/>
                </a:solidFill>
              </a:rPr>
              <a:t>Der Identitätshaken</a:t>
            </a:r>
          </a:p>
        </p:txBody>
      </p:sp>
      <p:sp>
        <p:nvSpPr>
          <p:cNvPr id="4" name="Slide Number Placeholder 3">
            <a:extLst>
              <a:ext uri="{FF2B5EF4-FFF2-40B4-BE49-F238E27FC236}">
                <a16:creationId xmlns:a16="http://schemas.microsoft.com/office/drawing/2014/main" id="{381B4126-9796-A84C-AD58-483448E1E1BD}"/>
              </a:ext>
            </a:extLst>
          </p:cNvPr>
          <p:cNvSpPr>
            <a:spLocks noGrp="1"/>
          </p:cNvSpPr>
          <p:nvPr>
            <p:ph type="sldNum" sz="quarter" idx="11"/>
          </p:nvPr>
        </p:nvSpPr>
        <p:spPr/>
        <p:txBody>
          <a:bodyPr/>
          <a:lstStyle/>
          <a:p>
            <a:fld id="{4E547FC5-224D-4B2B-AB96-D4331BB3CBEC}" type="slidenum">
              <a:rPr lang="de-DE" smtClean="0"/>
              <a:pPr/>
              <a:t>50</a:t>
            </a:fld>
            <a:endParaRPr lang="de-DE"/>
          </a:p>
        </p:txBody>
      </p:sp>
      <p:sp>
        <p:nvSpPr>
          <p:cNvPr id="3" name="Footer Placeholder 2">
            <a:extLst>
              <a:ext uri="{FF2B5EF4-FFF2-40B4-BE49-F238E27FC236}">
                <a16:creationId xmlns:a16="http://schemas.microsoft.com/office/drawing/2014/main" id="{17CDF224-C269-DB48-850D-65AFE6916827}"/>
              </a:ext>
            </a:extLst>
          </p:cNvPr>
          <p:cNvSpPr>
            <a:spLocks noGrp="1"/>
          </p:cNvSpPr>
          <p:nvPr>
            <p:ph type="ftr" sz="quarter" idx="10"/>
          </p:nvPr>
        </p:nvSpPr>
        <p:spPr/>
        <p:txBody>
          <a:bodyPr/>
          <a:lstStyle/>
          <a:p>
            <a:r>
              <a:rPr lang="de-DE"/>
              <a:t>© Leadership Circle | All Rights Reserved</a:t>
            </a:r>
          </a:p>
        </p:txBody>
      </p:sp>
      <p:sp>
        <p:nvSpPr>
          <p:cNvPr id="5" name="TextBox 4">
            <a:extLst>
              <a:ext uri="{FF2B5EF4-FFF2-40B4-BE49-F238E27FC236}">
                <a16:creationId xmlns:a16="http://schemas.microsoft.com/office/drawing/2014/main" id="{5909D4B7-6F87-435F-8A02-8F2C59EED993}"/>
              </a:ext>
            </a:extLst>
          </p:cNvPr>
          <p:cNvSpPr txBox="1"/>
          <p:nvPr/>
        </p:nvSpPr>
        <p:spPr>
          <a:xfrm>
            <a:off x="2899788" y="980199"/>
            <a:ext cx="6392438" cy="346176"/>
          </a:xfrm>
          <a:prstGeom prst="rect">
            <a:avLst/>
          </a:prstGeom>
          <a:noFill/>
        </p:spPr>
        <p:txBody>
          <a:bodyPr wrap="none" lIns="68508" tIns="34254" rIns="68508" bIns="34254" rtlCol="0">
            <a:spAutoFit/>
          </a:bodyPr>
          <a:lstStyle/>
          <a:p>
            <a:pPr algn="ctr"/>
            <a:r>
              <a:rPr lang="de-DE" b="1">
                <a:solidFill>
                  <a:schemeClr val="tx2"/>
                </a:solidFill>
                <a:latin typeface="Helvetica" pitchFamily="2" charset="0"/>
                <a:cs typeface="Gotham Medium" pitchFamily="2" charset="0"/>
              </a:rPr>
              <a:t>Wenn ich nicht</a:t>
            </a:r>
            <a:r>
              <a:rPr lang="de-DE" b="1">
                <a:solidFill>
                  <a:schemeClr val="accent1"/>
                </a:solidFill>
                <a:latin typeface="Helvetica" pitchFamily="2" charset="0"/>
                <a:cs typeface="Gotham Medium" pitchFamily="2" charset="0"/>
              </a:rPr>
              <a:t>_____________</a:t>
            </a:r>
            <a:r>
              <a:rPr lang="de-DE" b="1">
                <a:solidFill>
                  <a:schemeClr val="tx2"/>
                </a:solidFill>
                <a:latin typeface="Helvetica" pitchFamily="2" charset="0"/>
                <a:cs typeface="Gotham Medium" pitchFamily="2" charset="0"/>
              </a:rPr>
              <a:t> bin, dann </a:t>
            </a:r>
            <a:r>
              <a:rPr lang="de-DE" b="1">
                <a:solidFill>
                  <a:schemeClr val="accent1"/>
                </a:solidFill>
                <a:latin typeface="Helvetica" pitchFamily="2" charset="0"/>
                <a:cs typeface="Gotham Medium" pitchFamily="2" charset="0"/>
              </a:rPr>
              <a:t>______________</a:t>
            </a:r>
          </a:p>
        </p:txBody>
      </p:sp>
      <p:sp>
        <p:nvSpPr>
          <p:cNvPr id="6" name="TextBox 5">
            <a:extLst>
              <a:ext uri="{FF2B5EF4-FFF2-40B4-BE49-F238E27FC236}">
                <a16:creationId xmlns:a16="http://schemas.microsoft.com/office/drawing/2014/main" id="{74B732C6-5C6C-DB44-81DA-6B93E20A655E}"/>
              </a:ext>
            </a:extLst>
          </p:cNvPr>
          <p:cNvSpPr txBox="1"/>
          <p:nvPr/>
        </p:nvSpPr>
        <p:spPr>
          <a:xfrm>
            <a:off x="137997" y="5646068"/>
            <a:ext cx="4896067" cy="623175"/>
          </a:xfrm>
          <a:prstGeom prst="rect">
            <a:avLst/>
          </a:prstGeom>
          <a:noFill/>
        </p:spPr>
        <p:txBody>
          <a:bodyPr wrap="none" lIns="68508" tIns="34254" rIns="68508" bIns="34254" rtlCol="0">
            <a:spAutoFit/>
          </a:bodyPr>
          <a:lstStyle/>
          <a:p>
            <a:r>
              <a:rPr lang="de-DE" b="1">
                <a:solidFill>
                  <a:schemeClr val="tx2"/>
                </a:solidFill>
                <a:latin typeface="Helvetica" pitchFamily="2" charset="0"/>
                <a:cs typeface="Gotham Medium" pitchFamily="2" charset="0"/>
              </a:rPr>
              <a:t>Sein ist</a:t>
            </a:r>
            <a:r>
              <a:rPr lang="de-DE" b="1">
                <a:solidFill>
                  <a:schemeClr val="accent1"/>
                </a:solidFill>
                <a:latin typeface="Helvetica" pitchFamily="2" charset="0"/>
                <a:cs typeface="Gotham Medium" pitchFamily="2" charset="0"/>
              </a:rPr>
              <a:t>_____________ </a:t>
            </a:r>
          </a:p>
          <a:p>
            <a:r>
              <a:rPr lang="de-DE" b="1">
                <a:solidFill>
                  <a:schemeClr val="tx2"/>
                </a:solidFill>
                <a:latin typeface="Helvetica" pitchFamily="2" charset="0"/>
                <a:cs typeface="Gotham Medium" pitchFamily="2" charset="0"/>
              </a:rPr>
              <a:t>Nicht </a:t>
            </a:r>
            <a:r>
              <a:rPr lang="de-DE" b="1">
                <a:solidFill>
                  <a:schemeClr val="accent1"/>
                </a:solidFill>
                <a:latin typeface="Helvetica" pitchFamily="2" charset="0"/>
                <a:cs typeface="Gotham Medium" pitchFamily="2" charset="0"/>
              </a:rPr>
              <a:t>______________</a:t>
            </a:r>
            <a:r>
              <a:rPr lang="de-DE" b="1">
                <a:solidFill>
                  <a:schemeClr val="tx2"/>
                </a:solidFill>
                <a:latin typeface="Helvetica" pitchFamily="2" charset="0"/>
                <a:cs typeface="Gotham Medium" pitchFamily="2" charset="0"/>
              </a:rPr>
              <a:t>zu sein, ist nicht sein</a:t>
            </a:r>
          </a:p>
        </p:txBody>
      </p:sp>
      <p:sp>
        <p:nvSpPr>
          <p:cNvPr id="7" name="TextBox 6">
            <a:extLst>
              <a:ext uri="{FF2B5EF4-FFF2-40B4-BE49-F238E27FC236}">
                <a16:creationId xmlns:a16="http://schemas.microsoft.com/office/drawing/2014/main" id="{01092343-4F73-B548-A366-35071B0767DC}"/>
              </a:ext>
            </a:extLst>
          </p:cNvPr>
          <p:cNvSpPr txBox="1"/>
          <p:nvPr/>
        </p:nvSpPr>
        <p:spPr>
          <a:xfrm>
            <a:off x="8468137" y="5407529"/>
            <a:ext cx="3523897" cy="623175"/>
          </a:xfrm>
          <a:prstGeom prst="rect">
            <a:avLst/>
          </a:prstGeom>
          <a:noFill/>
        </p:spPr>
        <p:txBody>
          <a:bodyPr wrap="none" lIns="68508" tIns="34254" rIns="68508" bIns="34254" rtlCol="0">
            <a:spAutoFit/>
          </a:bodyPr>
          <a:lstStyle/>
          <a:p>
            <a:pPr algn="ctr"/>
            <a:r>
              <a:rPr lang="de-DE" b="1">
                <a:solidFill>
                  <a:schemeClr val="tx2"/>
                </a:solidFill>
                <a:latin typeface="Helvetica" pitchFamily="2" charset="0"/>
                <a:cs typeface="Gotham Medium" pitchFamily="2" charset="0"/>
              </a:rPr>
              <a:t>Ich muss </a:t>
            </a:r>
            <a:r>
              <a:rPr lang="de-DE" b="1">
                <a:solidFill>
                  <a:schemeClr val="accent1"/>
                </a:solidFill>
                <a:latin typeface="Helvetica" pitchFamily="2" charset="0"/>
                <a:cs typeface="Gotham Medium" pitchFamily="2" charset="0"/>
              </a:rPr>
              <a:t>_____________ </a:t>
            </a:r>
            <a:r>
              <a:rPr lang="de-DE" b="1">
                <a:solidFill>
                  <a:schemeClr val="tx2"/>
                </a:solidFill>
                <a:latin typeface="Helvetica" pitchFamily="2" charset="0"/>
              </a:rPr>
              <a:t>sein,</a:t>
            </a:r>
            <a:r>
              <a:rPr lang="de-DE" b="1">
                <a:solidFill>
                  <a:schemeClr val="accent1"/>
                </a:solidFill>
                <a:latin typeface="Helvetica" pitchFamily="2" charset="0"/>
                <a:cs typeface="Gotham Medium" pitchFamily="2" charset="0"/>
              </a:rPr>
              <a:t> </a:t>
            </a:r>
          </a:p>
          <a:p>
            <a:r>
              <a:rPr lang="de-DE" b="1">
                <a:solidFill>
                  <a:schemeClr val="tx2"/>
                </a:solidFill>
                <a:latin typeface="Helvetica" pitchFamily="2" charset="0"/>
                <a:cs typeface="Gotham Medium" pitchFamily="2" charset="0"/>
              </a:rPr>
              <a:t>andernfalls  </a:t>
            </a:r>
            <a:r>
              <a:rPr lang="de-DE" b="1">
                <a:solidFill>
                  <a:schemeClr val="accent1"/>
                </a:solidFill>
                <a:latin typeface="Helvetica" pitchFamily="2" charset="0"/>
                <a:cs typeface="Gotham Medium" pitchFamily="2" charset="0"/>
              </a:rPr>
              <a:t>______________</a:t>
            </a:r>
          </a:p>
        </p:txBody>
      </p:sp>
      <p:pic>
        <p:nvPicPr>
          <p:cNvPr id="10" name="Picture 8">
            <a:extLst>
              <a:ext uri="{FF2B5EF4-FFF2-40B4-BE49-F238E27FC236}">
                <a16:creationId xmlns:a16="http://schemas.microsoft.com/office/drawing/2014/main" id="{1200EA97-AADE-A943-8788-5C8C1A4BD68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62373" y="1199170"/>
            <a:ext cx="9687786" cy="5370238"/>
          </a:xfrm>
          <a:prstGeom prst="rect">
            <a:avLst/>
          </a:prstGeom>
        </p:spPr>
      </p:pic>
      <p:sp>
        <p:nvSpPr>
          <p:cNvPr id="11" name="TextBox 9">
            <a:extLst>
              <a:ext uri="{FF2B5EF4-FFF2-40B4-BE49-F238E27FC236}">
                <a16:creationId xmlns:a16="http://schemas.microsoft.com/office/drawing/2014/main" id="{87AEE79A-EED3-7C49-AC73-42D75AF25AD9}"/>
              </a:ext>
            </a:extLst>
          </p:cNvPr>
          <p:cNvSpPr txBox="1"/>
          <p:nvPr/>
        </p:nvSpPr>
        <p:spPr>
          <a:xfrm>
            <a:off x="5551524" y="6017496"/>
            <a:ext cx="1197764" cy="369332"/>
          </a:xfrm>
          <a:prstGeom prst="rect">
            <a:avLst/>
          </a:prstGeom>
          <a:noFill/>
        </p:spPr>
        <p:txBody>
          <a:bodyPr wrap="none" rtlCol="0">
            <a:spAutoFit/>
          </a:bodyPr>
          <a:lstStyle/>
          <a:p>
            <a:r>
              <a:rPr lang="de-DE" b="1" dirty="0">
                <a:latin typeface="Helvetica" pitchFamily="2" charset="0"/>
              </a:rPr>
              <a:t>REAKTIV</a:t>
            </a:r>
          </a:p>
        </p:txBody>
      </p:sp>
      <p:sp>
        <p:nvSpPr>
          <p:cNvPr id="12" name="TextBox 10">
            <a:extLst>
              <a:ext uri="{FF2B5EF4-FFF2-40B4-BE49-F238E27FC236}">
                <a16:creationId xmlns:a16="http://schemas.microsoft.com/office/drawing/2014/main" id="{154CAD44-4788-F242-A9C6-17AEF7CC8201}"/>
              </a:ext>
            </a:extLst>
          </p:cNvPr>
          <p:cNvSpPr txBox="1"/>
          <p:nvPr/>
        </p:nvSpPr>
        <p:spPr>
          <a:xfrm rot="4923987">
            <a:off x="1122540" y="1891098"/>
            <a:ext cx="1117829" cy="261610"/>
          </a:xfrm>
          <a:prstGeom prst="rect">
            <a:avLst/>
          </a:prstGeom>
          <a:noFill/>
        </p:spPr>
        <p:txBody>
          <a:bodyPr wrap="square" rtlCol="0">
            <a:spAutoFit/>
          </a:bodyPr>
          <a:lstStyle/>
          <a:p>
            <a:pPr algn="ctr"/>
            <a:r>
              <a:rPr lang="de-DE" sz="1100">
                <a:latin typeface="Helvetica" pitchFamily="2" charset="0"/>
              </a:rPr>
              <a:t>Konservatie</a:t>
            </a:r>
          </a:p>
        </p:txBody>
      </p:sp>
      <p:sp>
        <p:nvSpPr>
          <p:cNvPr id="13" name="TextBox 11">
            <a:extLst>
              <a:ext uri="{FF2B5EF4-FFF2-40B4-BE49-F238E27FC236}">
                <a16:creationId xmlns:a16="http://schemas.microsoft.com/office/drawing/2014/main" id="{C4ACEBF7-9195-254E-936D-6EF375F0B448}"/>
              </a:ext>
            </a:extLst>
          </p:cNvPr>
          <p:cNvSpPr txBox="1"/>
          <p:nvPr/>
        </p:nvSpPr>
        <p:spPr>
          <a:xfrm rot="4050863">
            <a:off x="1389024" y="3051285"/>
            <a:ext cx="1201373" cy="261610"/>
          </a:xfrm>
          <a:prstGeom prst="rect">
            <a:avLst/>
          </a:prstGeom>
          <a:noFill/>
        </p:spPr>
        <p:txBody>
          <a:bodyPr wrap="square" rtlCol="0">
            <a:spAutoFit/>
          </a:bodyPr>
          <a:lstStyle/>
          <a:p>
            <a:pPr algn="ctr"/>
            <a:r>
              <a:rPr lang="de-DE" sz="1100">
                <a:latin typeface="Helvetica" pitchFamily="2" charset="0"/>
              </a:rPr>
              <a:t>Gefallen wollen</a:t>
            </a:r>
          </a:p>
        </p:txBody>
      </p:sp>
      <p:sp>
        <p:nvSpPr>
          <p:cNvPr id="14" name="TextBox 12">
            <a:extLst>
              <a:ext uri="{FF2B5EF4-FFF2-40B4-BE49-F238E27FC236}">
                <a16:creationId xmlns:a16="http://schemas.microsoft.com/office/drawing/2014/main" id="{5B3CD3CA-838C-E245-9FF1-F75F1169D332}"/>
              </a:ext>
            </a:extLst>
          </p:cNvPr>
          <p:cNvSpPr txBox="1"/>
          <p:nvPr/>
        </p:nvSpPr>
        <p:spPr>
          <a:xfrm rot="3160096">
            <a:off x="1984318" y="3920383"/>
            <a:ext cx="1115086" cy="430887"/>
          </a:xfrm>
          <a:prstGeom prst="rect">
            <a:avLst/>
          </a:prstGeom>
          <a:noFill/>
        </p:spPr>
        <p:txBody>
          <a:bodyPr wrap="square" rtlCol="0">
            <a:spAutoFit/>
          </a:bodyPr>
          <a:lstStyle/>
          <a:p>
            <a:pPr algn="ctr"/>
            <a:r>
              <a:rPr lang="de-DE" sz="1100">
                <a:latin typeface="Helvetica" pitchFamily="2" charset="0"/>
              </a:rPr>
              <a:t>Dazugehören wollen</a:t>
            </a:r>
          </a:p>
        </p:txBody>
      </p:sp>
      <p:sp>
        <p:nvSpPr>
          <p:cNvPr id="15" name="TextBox 13">
            <a:extLst>
              <a:ext uri="{FF2B5EF4-FFF2-40B4-BE49-F238E27FC236}">
                <a16:creationId xmlns:a16="http://schemas.microsoft.com/office/drawing/2014/main" id="{55197F01-0BBD-1E47-A2FB-64C860909272}"/>
              </a:ext>
            </a:extLst>
          </p:cNvPr>
          <p:cNvSpPr txBox="1"/>
          <p:nvPr/>
        </p:nvSpPr>
        <p:spPr>
          <a:xfrm rot="2169805">
            <a:off x="2778437" y="4819620"/>
            <a:ext cx="1134282" cy="261610"/>
          </a:xfrm>
          <a:prstGeom prst="rect">
            <a:avLst/>
          </a:prstGeom>
          <a:noFill/>
        </p:spPr>
        <p:txBody>
          <a:bodyPr wrap="square" rtlCol="0">
            <a:spAutoFit/>
          </a:bodyPr>
          <a:lstStyle/>
          <a:p>
            <a:pPr algn="ctr"/>
            <a:r>
              <a:rPr lang="de-DE" sz="1100">
                <a:latin typeface="Helvetica" pitchFamily="2" charset="0"/>
              </a:rPr>
              <a:t>Passiv</a:t>
            </a:r>
          </a:p>
        </p:txBody>
      </p:sp>
      <p:sp>
        <p:nvSpPr>
          <p:cNvPr id="16" name="TextBox 14">
            <a:extLst>
              <a:ext uri="{FF2B5EF4-FFF2-40B4-BE49-F238E27FC236}">
                <a16:creationId xmlns:a16="http://schemas.microsoft.com/office/drawing/2014/main" id="{B916A2A3-A3B6-2E42-A728-AFC70D6BD04C}"/>
              </a:ext>
            </a:extLst>
          </p:cNvPr>
          <p:cNvSpPr txBox="1"/>
          <p:nvPr/>
        </p:nvSpPr>
        <p:spPr>
          <a:xfrm rot="1250182">
            <a:off x="3788495" y="5450983"/>
            <a:ext cx="1448917" cy="261610"/>
          </a:xfrm>
          <a:prstGeom prst="rect">
            <a:avLst/>
          </a:prstGeom>
          <a:noFill/>
        </p:spPr>
        <p:txBody>
          <a:bodyPr wrap="square" rtlCol="0">
            <a:spAutoFit/>
          </a:bodyPr>
          <a:lstStyle/>
          <a:p>
            <a:pPr algn="ctr"/>
            <a:r>
              <a:rPr lang="de-DE" sz="1100">
                <a:latin typeface="Helvetica" pitchFamily="2" charset="0"/>
              </a:rPr>
              <a:t>Distanziert</a:t>
            </a:r>
          </a:p>
        </p:txBody>
      </p:sp>
      <p:sp>
        <p:nvSpPr>
          <p:cNvPr id="17" name="TextBox 15">
            <a:extLst>
              <a:ext uri="{FF2B5EF4-FFF2-40B4-BE49-F238E27FC236}">
                <a16:creationId xmlns:a16="http://schemas.microsoft.com/office/drawing/2014/main" id="{6234FA00-4DC8-5D4C-A8A8-62756CF5E69C}"/>
              </a:ext>
            </a:extLst>
          </p:cNvPr>
          <p:cNvSpPr txBox="1"/>
          <p:nvPr/>
        </p:nvSpPr>
        <p:spPr>
          <a:xfrm>
            <a:off x="5267556" y="5698825"/>
            <a:ext cx="1447212" cy="261610"/>
          </a:xfrm>
          <a:prstGeom prst="rect">
            <a:avLst/>
          </a:prstGeom>
          <a:noFill/>
        </p:spPr>
        <p:txBody>
          <a:bodyPr wrap="square" rtlCol="0">
            <a:spAutoFit/>
          </a:bodyPr>
          <a:lstStyle/>
          <a:p>
            <a:pPr algn="ctr"/>
            <a:r>
              <a:rPr lang="de-DE" sz="1100">
                <a:latin typeface="Helvetica" pitchFamily="2" charset="0"/>
              </a:rPr>
              <a:t>Kritisch</a:t>
            </a:r>
          </a:p>
        </p:txBody>
      </p:sp>
      <p:sp>
        <p:nvSpPr>
          <p:cNvPr id="18" name="TextBox 16">
            <a:extLst>
              <a:ext uri="{FF2B5EF4-FFF2-40B4-BE49-F238E27FC236}">
                <a16:creationId xmlns:a16="http://schemas.microsoft.com/office/drawing/2014/main" id="{6B6E20A3-FD88-F24E-A99D-4D3154329D89}"/>
              </a:ext>
            </a:extLst>
          </p:cNvPr>
          <p:cNvSpPr txBox="1"/>
          <p:nvPr/>
        </p:nvSpPr>
        <p:spPr>
          <a:xfrm rot="20426073">
            <a:off x="6781824" y="5444699"/>
            <a:ext cx="1448917" cy="261610"/>
          </a:xfrm>
          <a:prstGeom prst="rect">
            <a:avLst/>
          </a:prstGeom>
          <a:noFill/>
        </p:spPr>
        <p:txBody>
          <a:bodyPr wrap="square" rtlCol="0">
            <a:spAutoFit/>
          </a:bodyPr>
          <a:lstStyle/>
          <a:p>
            <a:pPr algn="ctr"/>
            <a:r>
              <a:rPr lang="de-DE" sz="1100">
                <a:latin typeface="Helvetica" pitchFamily="2" charset="0"/>
              </a:rPr>
              <a:t>Arroganz</a:t>
            </a:r>
          </a:p>
        </p:txBody>
      </p:sp>
      <p:sp>
        <p:nvSpPr>
          <p:cNvPr id="19" name="TextBox 17">
            <a:extLst>
              <a:ext uri="{FF2B5EF4-FFF2-40B4-BE49-F238E27FC236}">
                <a16:creationId xmlns:a16="http://schemas.microsoft.com/office/drawing/2014/main" id="{3A6A3BA1-23F0-F943-87CF-810EC102406C}"/>
              </a:ext>
            </a:extLst>
          </p:cNvPr>
          <p:cNvSpPr txBox="1"/>
          <p:nvPr/>
        </p:nvSpPr>
        <p:spPr>
          <a:xfrm rot="19408986">
            <a:off x="8110319" y="4797296"/>
            <a:ext cx="1104630" cy="261610"/>
          </a:xfrm>
          <a:prstGeom prst="rect">
            <a:avLst/>
          </a:prstGeom>
          <a:noFill/>
        </p:spPr>
        <p:txBody>
          <a:bodyPr wrap="square" rtlCol="0">
            <a:spAutoFit/>
          </a:bodyPr>
          <a:lstStyle/>
          <a:p>
            <a:pPr algn="ctr"/>
            <a:r>
              <a:rPr lang="de-DE" sz="1100">
                <a:latin typeface="Helvetica" pitchFamily="2" charset="0"/>
              </a:rPr>
              <a:t>Autokratisch</a:t>
            </a:r>
          </a:p>
        </p:txBody>
      </p:sp>
      <p:sp>
        <p:nvSpPr>
          <p:cNvPr id="20" name="TextBox 18">
            <a:extLst>
              <a:ext uri="{FF2B5EF4-FFF2-40B4-BE49-F238E27FC236}">
                <a16:creationId xmlns:a16="http://schemas.microsoft.com/office/drawing/2014/main" id="{F7359E7B-0BCE-4B4D-BCC5-1F653486953E}"/>
              </a:ext>
            </a:extLst>
          </p:cNvPr>
          <p:cNvSpPr txBox="1"/>
          <p:nvPr/>
        </p:nvSpPr>
        <p:spPr>
          <a:xfrm rot="18485611">
            <a:off x="8912741" y="3982593"/>
            <a:ext cx="1104630" cy="261610"/>
          </a:xfrm>
          <a:prstGeom prst="rect">
            <a:avLst/>
          </a:prstGeom>
          <a:noFill/>
        </p:spPr>
        <p:txBody>
          <a:bodyPr wrap="square" rtlCol="0">
            <a:spAutoFit/>
          </a:bodyPr>
          <a:lstStyle/>
          <a:p>
            <a:pPr algn="ctr"/>
            <a:r>
              <a:rPr lang="de-DE" sz="1100">
                <a:latin typeface="Helvetica" pitchFamily="2" charset="0"/>
              </a:rPr>
              <a:t>Ehrgeiz</a:t>
            </a:r>
          </a:p>
        </p:txBody>
      </p:sp>
      <p:sp>
        <p:nvSpPr>
          <p:cNvPr id="21" name="TextBox 20">
            <a:extLst>
              <a:ext uri="{FF2B5EF4-FFF2-40B4-BE49-F238E27FC236}">
                <a16:creationId xmlns:a16="http://schemas.microsoft.com/office/drawing/2014/main" id="{0E0B1581-E61C-A445-9B4E-1C8BA0C0442C}"/>
              </a:ext>
            </a:extLst>
          </p:cNvPr>
          <p:cNvSpPr txBox="1"/>
          <p:nvPr/>
        </p:nvSpPr>
        <p:spPr>
          <a:xfrm rot="16549563">
            <a:off x="9727201" y="1892738"/>
            <a:ext cx="1210647" cy="261610"/>
          </a:xfrm>
          <a:prstGeom prst="rect">
            <a:avLst/>
          </a:prstGeom>
          <a:noFill/>
        </p:spPr>
        <p:txBody>
          <a:bodyPr wrap="square" rtlCol="0">
            <a:spAutoFit/>
          </a:bodyPr>
          <a:lstStyle/>
          <a:p>
            <a:pPr algn="ctr"/>
            <a:r>
              <a:rPr lang="de-DE" sz="1100">
                <a:latin typeface="Helvetica" pitchFamily="2" charset="0"/>
              </a:rPr>
              <a:t>Perfektionistisch</a:t>
            </a:r>
          </a:p>
        </p:txBody>
      </p:sp>
      <p:sp>
        <p:nvSpPr>
          <p:cNvPr id="22" name="TextBox 21">
            <a:extLst>
              <a:ext uri="{FF2B5EF4-FFF2-40B4-BE49-F238E27FC236}">
                <a16:creationId xmlns:a16="http://schemas.microsoft.com/office/drawing/2014/main" id="{7694AA2E-2A85-054D-9287-46587DBAA57F}"/>
              </a:ext>
            </a:extLst>
          </p:cNvPr>
          <p:cNvSpPr txBox="1"/>
          <p:nvPr/>
        </p:nvSpPr>
        <p:spPr>
          <a:xfrm rot="3522051">
            <a:off x="3424075" y="2345817"/>
            <a:ext cx="1544551" cy="307777"/>
          </a:xfrm>
          <a:prstGeom prst="rect">
            <a:avLst/>
          </a:prstGeom>
          <a:noFill/>
        </p:spPr>
        <p:txBody>
          <a:bodyPr wrap="square" rtlCol="0">
            <a:spAutoFit/>
          </a:bodyPr>
          <a:lstStyle/>
          <a:p>
            <a:pPr algn="ctr"/>
            <a:r>
              <a:rPr lang="de-DE" sz="1400">
                <a:latin typeface="Helvetica" pitchFamily="2" charset="0"/>
              </a:rPr>
              <a:t>Sich anpassend</a:t>
            </a:r>
          </a:p>
        </p:txBody>
      </p:sp>
      <p:sp>
        <p:nvSpPr>
          <p:cNvPr id="23" name="TextBox 22">
            <a:extLst>
              <a:ext uri="{FF2B5EF4-FFF2-40B4-BE49-F238E27FC236}">
                <a16:creationId xmlns:a16="http://schemas.microsoft.com/office/drawing/2014/main" id="{B7A03E65-8180-3E4B-BA05-E72507F22D64}"/>
              </a:ext>
            </a:extLst>
          </p:cNvPr>
          <p:cNvSpPr txBox="1"/>
          <p:nvPr/>
        </p:nvSpPr>
        <p:spPr>
          <a:xfrm>
            <a:off x="5016598" y="3360599"/>
            <a:ext cx="2064195" cy="307777"/>
          </a:xfrm>
          <a:prstGeom prst="rect">
            <a:avLst/>
          </a:prstGeom>
          <a:noFill/>
        </p:spPr>
        <p:txBody>
          <a:bodyPr wrap="square" rtlCol="0">
            <a:spAutoFit/>
          </a:bodyPr>
          <a:lstStyle/>
          <a:p>
            <a:pPr algn="ctr"/>
            <a:r>
              <a:rPr lang="de-DE" sz="1400">
                <a:latin typeface="Helvetica" pitchFamily="2" charset="0"/>
              </a:rPr>
              <a:t>Sich selbst schützend</a:t>
            </a:r>
          </a:p>
        </p:txBody>
      </p:sp>
      <p:sp>
        <p:nvSpPr>
          <p:cNvPr id="24" name="TextBox 23">
            <a:extLst>
              <a:ext uri="{FF2B5EF4-FFF2-40B4-BE49-F238E27FC236}">
                <a16:creationId xmlns:a16="http://schemas.microsoft.com/office/drawing/2014/main" id="{E875EEC6-C9AA-1440-946D-2A1ED880EB4A}"/>
              </a:ext>
            </a:extLst>
          </p:cNvPr>
          <p:cNvSpPr txBox="1"/>
          <p:nvPr/>
        </p:nvSpPr>
        <p:spPr>
          <a:xfrm rot="17852866">
            <a:off x="7035191" y="2371482"/>
            <a:ext cx="1565589" cy="307777"/>
          </a:xfrm>
          <a:prstGeom prst="rect">
            <a:avLst/>
          </a:prstGeom>
          <a:noFill/>
        </p:spPr>
        <p:txBody>
          <a:bodyPr wrap="square" rtlCol="0">
            <a:spAutoFit/>
          </a:bodyPr>
          <a:lstStyle/>
          <a:p>
            <a:pPr algn="ctr"/>
            <a:r>
              <a:rPr lang="de-DE" sz="1400">
                <a:latin typeface="Helvetica" pitchFamily="2" charset="0"/>
              </a:rPr>
              <a:t>Kontrollierend</a:t>
            </a:r>
          </a:p>
        </p:txBody>
      </p:sp>
      <p:sp>
        <p:nvSpPr>
          <p:cNvPr id="25" name="Rectangle 24">
            <a:extLst>
              <a:ext uri="{FF2B5EF4-FFF2-40B4-BE49-F238E27FC236}">
                <a16:creationId xmlns:a16="http://schemas.microsoft.com/office/drawing/2014/main" id="{843DF433-E657-D04E-B4B0-6B43E831AD70}"/>
              </a:ext>
            </a:extLst>
          </p:cNvPr>
          <p:cNvSpPr/>
          <p:nvPr/>
        </p:nvSpPr>
        <p:spPr>
          <a:xfrm rot="21064358">
            <a:off x="1826409" y="1534363"/>
            <a:ext cx="2367280" cy="692497"/>
          </a:xfrm>
          <a:prstGeom prst="rect">
            <a:avLst/>
          </a:prstGeom>
        </p:spPr>
        <p:txBody>
          <a:bodyPr wrap="square">
            <a:spAutoFit/>
          </a:bodyPr>
          <a:lstStyle/>
          <a:p>
            <a:r>
              <a:rPr lang="de-DE" sz="1300">
                <a:latin typeface="Helvetica" pitchFamily="2" charset="0"/>
              </a:rPr>
              <a:t>Befolgt Verfahren und Regeln, drängt auf Konformität</a:t>
            </a:r>
          </a:p>
        </p:txBody>
      </p:sp>
      <p:sp>
        <p:nvSpPr>
          <p:cNvPr id="26" name="Rectangle 25">
            <a:extLst>
              <a:ext uri="{FF2B5EF4-FFF2-40B4-BE49-F238E27FC236}">
                <a16:creationId xmlns:a16="http://schemas.microsoft.com/office/drawing/2014/main" id="{3D1F0E8D-22B4-F746-B32D-4C614A8D2267}"/>
              </a:ext>
            </a:extLst>
          </p:cNvPr>
          <p:cNvSpPr/>
          <p:nvPr/>
        </p:nvSpPr>
        <p:spPr>
          <a:xfrm rot="20242131">
            <a:off x="2080444" y="2262564"/>
            <a:ext cx="1925933" cy="892552"/>
          </a:xfrm>
          <a:prstGeom prst="rect">
            <a:avLst/>
          </a:prstGeom>
        </p:spPr>
        <p:txBody>
          <a:bodyPr wrap="square">
            <a:spAutoFit/>
          </a:bodyPr>
          <a:lstStyle/>
          <a:p>
            <a:r>
              <a:rPr lang="de-DE" sz="1300">
                <a:latin typeface="Helvetica" pitchFamily="2" charset="0"/>
              </a:rPr>
              <a:t>Sucht Unterstützung und Zustimmung, vermeidet persönliche Ablehnung</a:t>
            </a:r>
          </a:p>
        </p:txBody>
      </p:sp>
      <p:sp>
        <p:nvSpPr>
          <p:cNvPr id="27" name="Rectangle 26">
            <a:extLst>
              <a:ext uri="{FF2B5EF4-FFF2-40B4-BE49-F238E27FC236}">
                <a16:creationId xmlns:a16="http://schemas.microsoft.com/office/drawing/2014/main" id="{106D6CA7-554B-1148-B942-401663765F47}"/>
              </a:ext>
            </a:extLst>
          </p:cNvPr>
          <p:cNvSpPr/>
          <p:nvPr/>
        </p:nvSpPr>
        <p:spPr>
          <a:xfrm rot="19293764">
            <a:off x="2475875" y="3113182"/>
            <a:ext cx="1868616" cy="692497"/>
          </a:xfrm>
          <a:prstGeom prst="rect">
            <a:avLst/>
          </a:prstGeom>
        </p:spPr>
        <p:txBody>
          <a:bodyPr wrap="square">
            <a:spAutoFit/>
          </a:bodyPr>
          <a:lstStyle/>
          <a:p>
            <a:r>
              <a:rPr lang="de-DE" sz="1300">
                <a:latin typeface="Helvetica" pitchFamily="2" charset="0"/>
              </a:rPr>
              <a:t>Passt sich an, geht auf Nummer sicher, erfüllt Erwartungen</a:t>
            </a:r>
          </a:p>
        </p:txBody>
      </p:sp>
      <p:sp>
        <p:nvSpPr>
          <p:cNvPr id="28" name="Rectangle 27">
            <a:extLst>
              <a:ext uri="{FF2B5EF4-FFF2-40B4-BE49-F238E27FC236}">
                <a16:creationId xmlns:a16="http://schemas.microsoft.com/office/drawing/2014/main" id="{A0DDD3C7-CC6F-C24A-B954-047781DDE8DC}"/>
              </a:ext>
            </a:extLst>
          </p:cNvPr>
          <p:cNvSpPr/>
          <p:nvPr/>
        </p:nvSpPr>
        <p:spPr>
          <a:xfrm rot="18505718">
            <a:off x="2975832" y="3662007"/>
            <a:ext cx="2137100" cy="692497"/>
          </a:xfrm>
          <a:prstGeom prst="rect">
            <a:avLst/>
          </a:prstGeom>
        </p:spPr>
        <p:txBody>
          <a:bodyPr wrap="square">
            <a:spAutoFit/>
          </a:bodyPr>
          <a:lstStyle/>
          <a:p>
            <a:r>
              <a:rPr lang="de-DE" sz="1300">
                <a:latin typeface="Helvetica" pitchFamily="2" charset="0"/>
              </a:rPr>
              <a:t>Gibt Macht ab, sanftmütig, selbstzweifelnd, zurückhaltend</a:t>
            </a:r>
          </a:p>
        </p:txBody>
      </p:sp>
      <p:sp>
        <p:nvSpPr>
          <p:cNvPr id="29" name="Rectangle 28">
            <a:extLst>
              <a:ext uri="{FF2B5EF4-FFF2-40B4-BE49-F238E27FC236}">
                <a16:creationId xmlns:a16="http://schemas.microsoft.com/office/drawing/2014/main" id="{F36224AA-2E66-A047-A24D-721387485A10}"/>
              </a:ext>
            </a:extLst>
          </p:cNvPr>
          <p:cNvSpPr/>
          <p:nvPr/>
        </p:nvSpPr>
        <p:spPr>
          <a:xfrm rot="17503912">
            <a:off x="3940344" y="4249044"/>
            <a:ext cx="2010622" cy="492443"/>
          </a:xfrm>
          <a:prstGeom prst="rect">
            <a:avLst/>
          </a:prstGeom>
        </p:spPr>
        <p:txBody>
          <a:bodyPr wrap="square">
            <a:spAutoFit/>
          </a:bodyPr>
          <a:lstStyle/>
          <a:p>
            <a:r>
              <a:rPr lang="de-DE" sz="1300">
                <a:latin typeface="Helvetica" pitchFamily="2" charset="0"/>
              </a:rPr>
              <a:t>Introvertiert, unnahbar, emotional unbeteiligt</a:t>
            </a:r>
          </a:p>
        </p:txBody>
      </p:sp>
      <p:sp>
        <p:nvSpPr>
          <p:cNvPr id="30" name="Rectangle 29">
            <a:extLst>
              <a:ext uri="{FF2B5EF4-FFF2-40B4-BE49-F238E27FC236}">
                <a16:creationId xmlns:a16="http://schemas.microsoft.com/office/drawing/2014/main" id="{C1A440CD-A4C9-B744-AD03-96EE140536EC}"/>
              </a:ext>
            </a:extLst>
          </p:cNvPr>
          <p:cNvSpPr/>
          <p:nvPr/>
        </p:nvSpPr>
        <p:spPr>
          <a:xfrm rot="16200000">
            <a:off x="5024729" y="4385818"/>
            <a:ext cx="1923768" cy="692497"/>
          </a:xfrm>
          <a:prstGeom prst="rect">
            <a:avLst/>
          </a:prstGeom>
        </p:spPr>
        <p:txBody>
          <a:bodyPr wrap="square">
            <a:spAutoFit/>
          </a:bodyPr>
          <a:lstStyle/>
          <a:p>
            <a:r>
              <a:rPr lang="de-DE" sz="1300">
                <a:latin typeface="Helvetica" pitchFamily="2" charset="0"/>
              </a:rPr>
              <a:t>Sucht nach Fehlern, zynisch, macht andere nieder</a:t>
            </a:r>
          </a:p>
        </p:txBody>
      </p:sp>
      <p:sp>
        <p:nvSpPr>
          <p:cNvPr id="31" name="Rectangle 30">
            <a:extLst>
              <a:ext uri="{FF2B5EF4-FFF2-40B4-BE49-F238E27FC236}">
                <a16:creationId xmlns:a16="http://schemas.microsoft.com/office/drawing/2014/main" id="{9DAFC46F-5A12-454D-B875-2D564089728C}"/>
              </a:ext>
            </a:extLst>
          </p:cNvPr>
          <p:cNvSpPr/>
          <p:nvPr/>
        </p:nvSpPr>
        <p:spPr>
          <a:xfrm rot="4243869">
            <a:off x="6150448" y="4227344"/>
            <a:ext cx="1889540" cy="492443"/>
          </a:xfrm>
          <a:prstGeom prst="rect">
            <a:avLst/>
          </a:prstGeom>
        </p:spPr>
        <p:txBody>
          <a:bodyPr wrap="square">
            <a:spAutoFit/>
          </a:bodyPr>
          <a:lstStyle/>
          <a:p>
            <a:r>
              <a:rPr lang="de-DE" sz="1300">
                <a:latin typeface="Helvetica" pitchFamily="2" charset="0"/>
              </a:rPr>
              <a:t>Überlegen, egoistisch, egozentrisch</a:t>
            </a:r>
          </a:p>
        </p:txBody>
      </p:sp>
      <p:sp>
        <p:nvSpPr>
          <p:cNvPr id="32" name="Rectangle 31">
            <a:extLst>
              <a:ext uri="{FF2B5EF4-FFF2-40B4-BE49-F238E27FC236}">
                <a16:creationId xmlns:a16="http://schemas.microsoft.com/office/drawing/2014/main" id="{620823B6-9F0F-C948-BC12-EF1336D57B9F}"/>
              </a:ext>
            </a:extLst>
          </p:cNvPr>
          <p:cNvSpPr/>
          <p:nvPr/>
        </p:nvSpPr>
        <p:spPr>
          <a:xfrm rot="3107999">
            <a:off x="6995867" y="3679899"/>
            <a:ext cx="1981571" cy="692497"/>
          </a:xfrm>
          <a:prstGeom prst="rect">
            <a:avLst/>
          </a:prstGeom>
        </p:spPr>
        <p:txBody>
          <a:bodyPr wrap="square">
            <a:spAutoFit/>
          </a:bodyPr>
          <a:lstStyle/>
          <a:p>
            <a:r>
              <a:rPr lang="de-DE" sz="1300">
                <a:latin typeface="Helvetica" pitchFamily="2" charset="0"/>
              </a:rPr>
              <a:t>Durchsetzungsfähig, aggressiv, kontrollierend, mächtig</a:t>
            </a:r>
          </a:p>
        </p:txBody>
      </p:sp>
      <p:sp>
        <p:nvSpPr>
          <p:cNvPr id="33" name="Rectangle 32">
            <a:extLst>
              <a:ext uri="{FF2B5EF4-FFF2-40B4-BE49-F238E27FC236}">
                <a16:creationId xmlns:a16="http://schemas.microsoft.com/office/drawing/2014/main" id="{67BDDC9F-BA5A-3845-8AC6-7AA08AF2085A}"/>
              </a:ext>
            </a:extLst>
          </p:cNvPr>
          <p:cNvSpPr/>
          <p:nvPr/>
        </p:nvSpPr>
        <p:spPr>
          <a:xfrm rot="2200882">
            <a:off x="7599729" y="3078147"/>
            <a:ext cx="1914049" cy="692497"/>
          </a:xfrm>
          <a:prstGeom prst="rect">
            <a:avLst/>
          </a:prstGeom>
        </p:spPr>
        <p:txBody>
          <a:bodyPr wrap="square">
            <a:spAutoFit/>
          </a:bodyPr>
          <a:lstStyle/>
          <a:p>
            <a:r>
              <a:rPr lang="de-DE" sz="1300">
                <a:latin typeface="Helvetica" pitchFamily="2" charset="0"/>
              </a:rPr>
              <a:t>Weiterkommen, nach oben kommen, besser sein als andere</a:t>
            </a:r>
          </a:p>
        </p:txBody>
      </p:sp>
      <p:sp>
        <p:nvSpPr>
          <p:cNvPr id="34" name="Rectangle 34">
            <a:extLst>
              <a:ext uri="{FF2B5EF4-FFF2-40B4-BE49-F238E27FC236}">
                <a16:creationId xmlns:a16="http://schemas.microsoft.com/office/drawing/2014/main" id="{D22E1E1A-3F89-364A-86A2-E00B948347E2}"/>
              </a:ext>
            </a:extLst>
          </p:cNvPr>
          <p:cNvSpPr/>
          <p:nvPr/>
        </p:nvSpPr>
        <p:spPr>
          <a:xfrm rot="435618">
            <a:off x="8245164" y="1650258"/>
            <a:ext cx="1906503" cy="492443"/>
          </a:xfrm>
          <a:prstGeom prst="rect">
            <a:avLst/>
          </a:prstGeom>
        </p:spPr>
        <p:txBody>
          <a:bodyPr wrap="square">
            <a:spAutoFit/>
          </a:bodyPr>
          <a:lstStyle/>
          <a:p>
            <a:r>
              <a:rPr lang="de-DE" sz="1300">
                <a:latin typeface="Helvetica" pitchFamily="2" charset="0"/>
              </a:rPr>
              <a:t>Makellose Ergebnisse, extrem hohe Standards</a:t>
            </a:r>
          </a:p>
        </p:txBody>
      </p:sp>
      <p:sp>
        <p:nvSpPr>
          <p:cNvPr id="35" name="TextBox 19">
            <a:extLst>
              <a:ext uri="{FF2B5EF4-FFF2-40B4-BE49-F238E27FC236}">
                <a16:creationId xmlns:a16="http://schemas.microsoft.com/office/drawing/2014/main" id="{9F84D0BB-50F6-4F4F-93AF-D1EC5016811C}"/>
              </a:ext>
            </a:extLst>
          </p:cNvPr>
          <p:cNvSpPr txBox="1"/>
          <p:nvPr/>
        </p:nvSpPr>
        <p:spPr>
          <a:xfrm rot="17507255">
            <a:off x="9478845" y="2920460"/>
            <a:ext cx="1104630" cy="261610"/>
          </a:xfrm>
          <a:prstGeom prst="rect">
            <a:avLst/>
          </a:prstGeom>
          <a:noFill/>
        </p:spPr>
        <p:txBody>
          <a:bodyPr wrap="square" rtlCol="0">
            <a:spAutoFit/>
          </a:bodyPr>
          <a:lstStyle/>
          <a:p>
            <a:pPr algn="ctr"/>
            <a:r>
              <a:rPr lang="de-DE" sz="1100">
                <a:latin typeface="Helvetica" pitchFamily="2" charset="0"/>
              </a:rPr>
              <a:t>Getrieben</a:t>
            </a:r>
          </a:p>
        </p:txBody>
      </p:sp>
      <p:sp>
        <p:nvSpPr>
          <p:cNvPr id="36" name="Rectangle 33">
            <a:extLst>
              <a:ext uri="{FF2B5EF4-FFF2-40B4-BE49-F238E27FC236}">
                <a16:creationId xmlns:a16="http://schemas.microsoft.com/office/drawing/2014/main" id="{81A168BD-F711-EC4A-BF05-46500CA97CAE}"/>
              </a:ext>
            </a:extLst>
          </p:cNvPr>
          <p:cNvSpPr/>
          <p:nvPr/>
        </p:nvSpPr>
        <p:spPr>
          <a:xfrm rot="1321476">
            <a:off x="8018539" y="2325566"/>
            <a:ext cx="1977151" cy="692497"/>
          </a:xfrm>
          <a:prstGeom prst="rect">
            <a:avLst/>
          </a:prstGeom>
        </p:spPr>
        <p:txBody>
          <a:bodyPr wrap="square">
            <a:spAutoFit/>
          </a:bodyPr>
          <a:lstStyle/>
          <a:p>
            <a:r>
              <a:rPr lang="de-DE" sz="1300">
                <a:latin typeface="Helvetica" pitchFamily="2" charset="0"/>
              </a:rPr>
              <a:t>Schnellgang, drängt andere, arbeitet für den Erfolg</a:t>
            </a:r>
          </a:p>
        </p:txBody>
      </p:sp>
    </p:spTree>
    <p:extLst>
      <p:ext uri="{BB962C8B-B14F-4D97-AF65-F5344CB8AC3E}">
        <p14:creationId xmlns:p14="http://schemas.microsoft.com/office/powerpoint/2010/main" val="21193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01E54757-F5BA-4638-4730-7487D4CF8BC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87502" y="85360"/>
            <a:ext cx="6323096" cy="6713157"/>
          </a:xfrm>
          <a:prstGeom prst="rect">
            <a:avLst/>
          </a:prstGeom>
        </p:spPr>
      </p:pic>
      <p:sp>
        <p:nvSpPr>
          <p:cNvPr id="2" name="Title 1">
            <a:extLst>
              <a:ext uri="{FF2B5EF4-FFF2-40B4-BE49-F238E27FC236}">
                <a16:creationId xmlns:a16="http://schemas.microsoft.com/office/drawing/2014/main" id="{A8DD020C-93B3-9C66-A329-DDB2B9904184}"/>
              </a:ext>
            </a:extLst>
          </p:cNvPr>
          <p:cNvSpPr>
            <a:spLocks noGrp="1"/>
          </p:cNvSpPr>
          <p:nvPr>
            <p:ph type="title"/>
          </p:nvPr>
        </p:nvSpPr>
        <p:spPr>
          <a:xfrm>
            <a:off x="609600" y="3088322"/>
            <a:ext cx="3823504" cy="681355"/>
          </a:xfrm>
        </p:spPr>
        <p:txBody>
          <a:bodyPr/>
          <a:lstStyle/>
          <a:p>
            <a:r>
              <a:rPr lang="en-US" b="0" dirty="0"/>
              <a:t>Die </a:t>
            </a:r>
            <a:r>
              <a:rPr lang="en-US" b="0" dirty="0" err="1"/>
              <a:t>Vier</a:t>
            </a:r>
            <a:r>
              <a:rPr lang="en-US" b="0" dirty="0"/>
              <a:t> </a:t>
            </a:r>
            <a:r>
              <a:rPr lang="en-US" b="0" dirty="0" err="1"/>
              <a:t>Versprechen</a:t>
            </a:r>
            <a:r>
              <a:rPr lang="en-US" b="0" dirty="0"/>
              <a:t> von </a:t>
            </a:r>
            <a:r>
              <a:rPr lang="en-US" b="0" dirty="0" err="1"/>
              <a:t>Führungsfähigkeit</a:t>
            </a:r>
            <a:endParaRPr lang="en-US" b="0" dirty="0"/>
          </a:p>
        </p:txBody>
      </p:sp>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51</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Tree>
    <p:extLst>
      <p:ext uri="{BB962C8B-B14F-4D97-AF65-F5344CB8AC3E}">
        <p14:creationId xmlns:p14="http://schemas.microsoft.com/office/powerpoint/2010/main" val="365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C52B874-46A1-5919-CF77-03F800709FC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2885" y="1067966"/>
            <a:ext cx="5019298" cy="5328930"/>
          </a:xfrm>
          <a:prstGeom prst="rect">
            <a:avLst/>
          </a:prstGeom>
        </p:spPr>
      </p:pic>
      <p:sp>
        <p:nvSpPr>
          <p:cNvPr id="3" name="Slide Number Placeholder 2">
            <a:extLst>
              <a:ext uri="{FF2B5EF4-FFF2-40B4-BE49-F238E27FC236}">
                <a16:creationId xmlns:a16="http://schemas.microsoft.com/office/drawing/2014/main" id="{1F7D7569-83DE-CD97-DC9C-89AA5242C2E8}"/>
              </a:ext>
            </a:extLst>
          </p:cNvPr>
          <p:cNvSpPr>
            <a:spLocks noGrp="1"/>
          </p:cNvSpPr>
          <p:nvPr>
            <p:ph type="sldNum" sz="quarter" idx="11"/>
          </p:nvPr>
        </p:nvSpPr>
        <p:spPr/>
        <p:txBody>
          <a:bodyPr/>
          <a:lstStyle/>
          <a:p>
            <a:fld id="{4E547FC5-224D-4B2B-AB96-D4331BB3CBEC}" type="slidenum">
              <a:rPr lang="en-US" smtClean="0"/>
              <a:pPr/>
              <a:t>52</a:t>
            </a:fld>
            <a:endParaRPr lang="en-US" dirty="0"/>
          </a:p>
        </p:txBody>
      </p:sp>
      <p:sp>
        <p:nvSpPr>
          <p:cNvPr id="4" name="Footer Placeholder 3">
            <a:extLst>
              <a:ext uri="{FF2B5EF4-FFF2-40B4-BE49-F238E27FC236}">
                <a16:creationId xmlns:a16="http://schemas.microsoft.com/office/drawing/2014/main" id="{7D713173-FF95-AF17-E018-F2CDF65919A3}"/>
              </a:ext>
            </a:extLst>
          </p:cNvPr>
          <p:cNvSpPr>
            <a:spLocks noGrp="1"/>
          </p:cNvSpPr>
          <p:nvPr>
            <p:ph type="ftr" sz="quarter" idx="10"/>
          </p:nvPr>
        </p:nvSpPr>
        <p:spPr/>
        <p:txBody>
          <a:bodyPr/>
          <a:lstStyle/>
          <a:p>
            <a:r>
              <a:rPr lang="en-US"/>
              <a:t>© Leadership Circle | All Rights Reserved</a:t>
            </a:r>
            <a:endParaRPr lang="en-US" dirty="0"/>
          </a:p>
        </p:txBody>
      </p:sp>
      <p:sp>
        <p:nvSpPr>
          <p:cNvPr id="9" name="Content Placeholder 8">
            <a:extLst>
              <a:ext uri="{FF2B5EF4-FFF2-40B4-BE49-F238E27FC236}">
                <a16:creationId xmlns:a16="http://schemas.microsoft.com/office/drawing/2014/main" id="{EC6D8EF2-ECE2-9711-2C17-7AAD9D8E23FD}"/>
              </a:ext>
            </a:extLst>
          </p:cNvPr>
          <p:cNvSpPr>
            <a:spLocks noGrp="1"/>
          </p:cNvSpPr>
          <p:nvPr>
            <p:ph sz="quarter" idx="12"/>
          </p:nvPr>
        </p:nvSpPr>
        <p:spPr>
          <a:xfrm>
            <a:off x="5752618" y="1338858"/>
            <a:ext cx="5829782" cy="4541837"/>
          </a:xfrm>
        </p:spPr>
        <p:txBody>
          <a:bodyPr/>
          <a:lstStyle/>
          <a:p>
            <a:pPr>
              <a:spcBef>
                <a:spcPts val="1200"/>
              </a:spcBef>
            </a:pPr>
            <a:r>
              <a:rPr lang="de-DE" dirty="0"/>
              <a:t>38 % Wahrscheinlichkeit, dass eine verbesserte Führungseffektivität zu einer höheren Unternehmensleistung führt</a:t>
            </a:r>
            <a:r>
              <a:rPr lang="en-US" dirty="0"/>
              <a:t>.</a:t>
            </a:r>
          </a:p>
          <a:p>
            <a:pPr>
              <a:spcBef>
                <a:spcPts val="1200"/>
              </a:spcBef>
            </a:pPr>
            <a:r>
              <a:rPr lang="de-DE" dirty="0"/>
              <a:t>Führungseffektivität ist ein wichtiger Faktor für die Unternehmensleistung</a:t>
            </a:r>
            <a:r>
              <a:rPr lang="en-US" dirty="0"/>
              <a:t>.</a:t>
            </a:r>
            <a:endParaRPr lang="en-US" dirty="0">
              <a:solidFill>
                <a:schemeClr val="tx1">
                  <a:lumMod val="50000"/>
                </a:schemeClr>
              </a:solidFill>
              <a:highlight>
                <a:srgbClr val="FFFF00"/>
              </a:highlight>
            </a:endParaRPr>
          </a:p>
        </p:txBody>
      </p:sp>
      <p:sp>
        <p:nvSpPr>
          <p:cNvPr id="10" name="Rectangle 9">
            <a:extLst>
              <a:ext uri="{FF2B5EF4-FFF2-40B4-BE49-F238E27FC236}">
                <a16:creationId xmlns:a16="http://schemas.microsoft.com/office/drawing/2014/main" id="{1A66310E-F296-7C94-FDF7-76AE078DA544}"/>
              </a:ext>
            </a:extLst>
          </p:cNvPr>
          <p:cNvSpPr/>
          <p:nvPr/>
        </p:nvSpPr>
        <p:spPr>
          <a:xfrm>
            <a:off x="6145606" y="4424585"/>
            <a:ext cx="5258602" cy="1384995"/>
          </a:xfrm>
          <a:prstGeom prst="rect">
            <a:avLst/>
          </a:prstGeom>
        </p:spPr>
        <p:txBody>
          <a:bodyPr wrap="square">
            <a:spAutoFit/>
          </a:bodyPr>
          <a:lstStyle/>
          <a:p>
            <a:pPr>
              <a:spcBef>
                <a:spcPts val="1200"/>
              </a:spcBef>
            </a:pPr>
            <a:r>
              <a:rPr lang="en-US" sz="2800" i="1" dirty="0">
                <a:solidFill>
                  <a:schemeClr val="tx2"/>
                </a:solidFill>
                <a:latin typeface="Helvetica" pitchFamily="2" charset="0"/>
              </a:rPr>
              <a:t>Eine </a:t>
            </a:r>
            <a:r>
              <a:rPr lang="en-US" sz="2800" i="1" dirty="0" err="1">
                <a:solidFill>
                  <a:schemeClr val="tx2"/>
                </a:solidFill>
                <a:latin typeface="Helvetica" pitchFamily="2" charset="0"/>
              </a:rPr>
              <a:t>Organisation</a:t>
            </a:r>
            <a:r>
              <a:rPr lang="en-US" sz="2800" i="1" dirty="0">
                <a:solidFill>
                  <a:schemeClr val="tx2"/>
                </a:solidFill>
                <a:latin typeface="Helvetica" pitchFamily="2" charset="0"/>
              </a:rPr>
              <a:t> </a:t>
            </a:r>
            <a:r>
              <a:rPr lang="en-US" sz="2800" i="1" dirty="0" err="1">
                <a:solidFill>
                  <a:schemeClr val="tx2"/>
                </a:solidFill>
                <a:latin typeface="Helvetica" pitchFamily="2" charset="0"/>
              </a:rPr>
              <a:t>kann</a:t>
            </a:r>
            <a:r>
              <a:rPr lang="en-US" sz="2800" i="1" dirty="0">
                <a:solidFill>
                  <a:schemeClr val="tx2"/>
                </a:solidFill>
                <a:latin typeface="Helvetica" pitchFamily="2" charset="0"/>
              </a:rPr>
              <a:t> </a:t>
            </a:r>
            <a:r>
              <a:rPr lang="en-US" sz="2800" i="1" dirty="0" err="1">
                <a:solidFill>
                  <a:schemeClr val="tx2"/>
                </a:solidFill>
                <a:latin typeface="Helvetica" pitchFamily="2" charset="0"/>
              </a:rPr>
              <a:t>nicht</a:t>
            </a:r>
            <a:r>
              <a:rPr lang="en-US" sz="2800" i="1" dirty="0">
                <a:solidFill>
                  <a:schemeClr val="tx2"/>
                </a:solidFill>
                <a:latin typeface="Helvetica" pitchFamily="2" charset="0"/>
              </a:rPr>
              <a:t> </a:t>
            </a:r>
            <a:r>
              <a:rPr lang="en-US" sz="2800" i="1" dirty="0" err="1">
                <a:solidFill>
                  <a:schemeClr val="tx2"/>
                </a:solidFill>
                <a:latin typeface="Helvetica" pitchFamily="2" charset="0"/>
              </a:rPr>
              <a:t>besser</a:t>
            </a:r>
            <a:r>
              <a:rPr lang="en-US" sz="2800" i="1" dirty="0">
                <a:solidFill>
                  <a:schemeClr val="tx2"/>
                </a:solidFill>
                <a:latin typeface="Helvetica" pitchFamily="2" charset="0"/>
              </a:rPr>
              <a:t> sein </a:t>
            </a:r>
            <a:r>
              <a:rPr lang="en-US" sz="2800" i="1" dirty="0" err="1">
                <a:solidFill>
                  <a:schemeClr val="tx2"/>
                </a:solidFill>
                <a:latin typeface="Helvetica" pitchFamily="2" charset="0"/>
              </a:rPr>
              <a:t>als</a:t>
            </a:r>
            <a:r>
              <a:rPr lang="en-US" sz="2800" i="1" dirty="0">
                <a:solidFill>
                  <a:schemeClr val="tx2"/>
                </a:solidFill>
                <a:latin typeface="Helvetica" pitchFamily="2" charset="0"/>
              </a:rPr>
              <a:t> die </a:t>
            </a:r>
            <a:r>
              <a:rPr lang="en-US" sz="2800" i="1" dirty="0" err="1">
                <a:solidFill>
                  <a:schemeClr val="tx2"/>
                </a:solidFill>
                <a:latin typeface="Helvetica" pitchFamily="2" charset="0"/>
              </a:rPr>
              <a:t>kollektive</a:t>
            </a:r>
            <a:r>
              <a:rPr lang="en-US" sz="2800" i="1" dirty="0">
                <a:solidFill>
                  <a:schemeClr val="tx2"/>
                </a:solidFill>
                <a:latin typeface="Helvetica" pitchFamily="2" charset="0"/>
              </a:rPr>
              <a:t> </a:t>
            </a:r>
            <a:r>
              <a:rPr lang="en-US" sz="2800" i="1" dirty="0" err="1">
                <a:solidFill>
                  <a:schemeClr val="tx2"/>
                </a:solidFill>
                <a:latin typeface="Helvetica" pitchFamily="2" charset="0"/>
              </a:rPr>
              <a:t>Effektivität</a:t>
            </a:r>
            <a:r>
              <a:rPr lang="en-US" sz="2800" i="1" dirty="0">
                <a:solidFill>
                  <a:schemeClr val="tx2"/>
                </a:solidFill>
                <a:latin typeface="Helvetica" pitchFamily="2" charset="0"/>
              </a:rPr>
              <a:t> </a:t>
            </a:r>
            <a:r>
              <a:rPr lang="en-US" sz="2800" i="1" dirty="0" err="1">
                <a:solidFill>
                  <a:schemeClr val="tx2"/>
                </a:solidFill>
                <a:latin typeface="Helvetica" pitchFamily="2" charset="0"/>
              </a:rPr>
              <a:t>ihrer</a:t>
            </a:r>
            <a:r>
              <a:rPr lang="en-US" sz="2800" i="1" dirty="0">
                <a:solidFill>
                  <a:schemeClr val="tx2"/>
                </a:solidFill>
                <a:latin typeface="Helvetica" pitchFamily="2" charset="0"/>
              </a:rPr>
              <a:t> </a:t>
            </a:r>
            <a:r>
              <a:rPr lang="en-US" sz="2800" i="1" dirty="0" err="1">
                <a:solidFill>
                  <a:schemeClr val="tx2"/>
                </a:solidFill>
                <a:latin typeface="Helvetica" pitchFamily="2" charset="0"/>
              </a:rPr>
              <a:t>Führung</a:t>
            </a:r>
            <a:r>
              <a:rPr lang="en-US" sz="2800" i="1" dirty="0">
                <a:solidFill>
                  <a:schemeClr val="tx2"/>
                </a:solidFill>
                <a:latin typeface="Helvetica" pitchFamily="2" charset="0"/>
              </a:rPr>
              <a:t>!</a:t>
            </a:r>
          </a:p>
        </p:txBody>
      </p:sp>
    </p:spTree>
    <p:extLst>
      <p:ext uri="{BB962C8B-B14F-4D97-AF65-F5344CB8AC3E}">
        <p14:creationId xmlns:p14="http://schemas.microsoft.com/office/powerpoint/2010/main" val="4145761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BF7B39-E3E2-3818-A665-5BF54851EB99}"/>
              </a:ext>
            </a:extLst>
          </p:cNvPr>
          <p:cNvSpPr>
            <a:spLocks noGrp="1"/>
          </p:cNvSpPr>
          <p:nvPr>
            <p:ph type="sldNum" sz="quarter" idx="11"/>
          </p:nvPr>
        </p:nvSpPr>
        <p:spPr/>
        <p:txBody>
          <a:bodyPr/>
          <a:lstStyle/>
          <a:p>
            <a:fld id="{4E547FC5-224D-4B2B-AB96-D4331BB3CBEC}" type="slidenum">
              <a:rPr lang="en-US" smtClean="0"/>
              <a:pPr/>
              <a:t>53</a:t>
            </a:fld>
            <a:endParaRPr lang="en-US" dirty="0"/>
          </a:p>
        </p:txBody>
      </p:sp>
      <p:sp>
        <p:nvSpPr>
          <p:cNvPr id="3" name="Footer Placeholder 2">
            <a:extLst>
              <a:ext uri="{FF2B5EF4-FFF2-40B4-BE49-F238E27FC236}">
                <a16:creationId xmlns:a16="http://schemas.microsoft.com/office/drawing/2014/main" id="{96EBD7E1-81BC-DD40-A5A5-077AAA5C984B}"/>
              </a:ext>
            </a:extLst>
          </p:cNvPr>
          <p:cNvSpPr>
            <a:spLocks noGrp="1"/>
          </p:cNvSpPr>
          <p:nvPr>
            <p:ph type="ftr" sz="quarter" idx="10"/>
          </p:nvPr>
        </p:nvSpPr>
        <p:spPr/>
        <p:txBody>
          <a:bodyPr/>
          <a:lstStyle/>
          <a:p>
            <a:r>
              <a:rPr lang="en-US"/>
              <a:t>© Leadership Circle | All Rights Reserved</a:t>
            </a:r>
            <a:endParaRPr lang="en-US" dirty="0"/>
          </a:p>
        </p:txBody>
      </p:sp>
      <p:sp>
        <p:nvSpPr>
          <p:cNvPr id="4" name="Title 3">
            <a:extLst>
              <a:ext uri="{FF2B5EF4-FFF2-40B4-BE49-F238E27FC236}">
                <a16:creationId xmlns:a16="http://schemas.microsoft.com/office/drawing/2014/main" id="{C43EE557-1519-F0DA-73DD-A612DE64A268}"/>
              </a:ext>
            </a:extLst>
          </p:cNvPr>
          <p:cNvSpPr>
            <a:spLocks noGrp="1"/>
          </p:cNvSpPr>
          <p:nvPr>
            <p:ph type="title"/>
          </p:nvPr>
        </p:nvSpPr>
        <p:spPr/>
        <p:txBody>
          <a:bodyPr/>
          <a:lstStyle/>
          <a:p>
            <a:r>
              <a:rPr lang="en-US" sz="2400" dirty="0"/>
              <a:t>Ein </a:t>
            </a:r>
            <a:r>
              <a:rPr lang="en-US" sz="2400" dirty="0" err="1"/>
              <a:t>Komplettes</a:t>
            </a:r>
            <a:r>
              <a:rPr lang="en-US" sz="2400" dirty="0"/>
              <a:t> System </a:t>
            </a:r>
            <a:r>
              <a:rPr lang="en-US" sz="2400" dirty="0" err="1"/>
              <a:t>zur</a:t>
            </a:r>
            <a:r>
              <a:rPr lang="en-US" sz="2400" dirty="0"/>
              <a:t> </a:t>
            </a:r>
            <a:r>
              <a:rPr lang="en-US" sz="2400" dirty="0" err="1"/>
              <a:t>Entwicklung</a:t>
            </a:r>
            <a:endParaRPr lang="en-US" sz="2400" dirty="0"/>
          </a:p>
        </p:txBody>
      </p:sp>
      <p:sp>
        <p:nvSpPr>
          <p:cNvPr id="5" name="Content Placeholder 4">
            <a:extLst>
              <a:ext uri="{FF2B5EF4-FFF2-40B4-BE49-F238E27FC236}">
                <a16:creationId xmlns:a16="http://schemas.microsoft.com/office/drawing/2014/main" id="{8011DF46-C16A-E1DB-586D-5B4F45FDC030}"/>
              </a:ext>
            </a:extLst>
          </p:cNvPr>
          <p:cNvSpPr>
            <a:spLocks noGrp="1"/>
          </p:cNvSpPr>
          <p:nvPr>
            <p:ph sz="quarter" idx="12"/>
          </p:nvPr>
        </p:nvSpPr>
        <p:spPr/>
        <p:txBody>
          <a:bodyPr/>
          <a:lstStyle/>
          <a:p>
            <a:r>
              <a:rPr lang="en-US" i="1" dirty="0" err="1"/>
              <a:t>Universelles</a:t>
            </a:r>
            <a:r>
              <a:rPr lang="en-US" i="1" dirty="0"/>
              <a:t> Leadership Modell</a:t>
            </a:r>
          </a:p>
          <a:p>
            <a:r>
              <a:rPr lang="en-US" i="1" dirty="0" err="1"/>
              <a:t>Gemeinsame</a:t>
            </a:r>
            <a:r>
              <a:rPr lang="en-US" i="1" dirty="0"/>
              <a:t> </a:t>
            </a:r>
            <a:r>
              <a:rPr lang="en-US" i="1" dirty="0" err="1"/>
              <a:t>Sprache</a:t>
            </a:r>
            <a:endParaRPr lang="en-US" i="1" dirty="0"/>
          </a:p>
          <a:p>
            <a:r>
              <a:rPr lang="en-US" i="1" dirty="0" err="1"/>
              <a:t>Grundlage</a:t>
            </a:r>
            <a:r>
              <a:rPr lang="en-US" i="1" dirty="0"/>
              <a:t> für Coaching und </a:t>
            </a:r>
            <a:r>
              <a:rPr lang="en-US" i="1" dirty="0" err="1"/>
              <a:t>kontinuierliches</a:t>
            </a:r>
            <a:r>
              <a:rPr lang="en-US" i="1" dirty="0"/>
              <a:t> Feedback</a:t>
            </a:r>
          </a:p>
          <a:p>
            <a:r>
              <a:rPr lang="en-US" i="1" dirty="0"/>
              <a:t>Leadership </a:t>
            </a:r>
            <a:r>
              <a:rPr lang="en-US" i="1" dirty="0" err="1"/>
              <a:t>Entwicklungspläne</a:t>
            </a:r>
            <a:endParaRPr lang="en-US" i="1" dirty="0"/>
          </a:p>
          <a:p>
            <a:r>
              <a:rPr lang="en-US" i="1" dirty="0"/>
              <a:t>Promise of Leadership </a:t>
            </a:r>
            <a:r>
              <a:rPr lang="en-US" i="1" dirty="0" err="1"/>
              <a:t>Programm</a:t>
            </a:r>
            <a:endParaRPr lang="en-US" i="1" dirty="0"/>
          </a:p>
          <a:p>
            <a:r>
              <a:rPr lang="en-US" i="1" dirty="0"/>
              <a:t>Buch: Mastering Leadership</a:t>
            </a:r>
          </a:p>
          <a:p>
            <a:r>
              <a:rPr lang="en-US" i="1" dirty="0"/>
              <a:t>Peer Coaching und </a:t>
            </a:r>
            <a:r>
              <a:rPr lang="en-US" i="1" dirty="0" err="1"/>
              <a:t>handlungsorientiertes</a:t>
            </a:r>
            <a:r>
              <a:rPr lang="en-US" i="1" dirty="0"/>
              <a:t> </a:t>
            </a:r>
            <a:r>
              <a:rPr lang="en-US" i="1" dirty="0" err="1"/>
              <a:t>Lernen</a:t>
            </a:r>
            <a:endParaRPr lang="en-US" i="1" dirty="0"/>
          </a:p>
        </p:txBody>
      </p:sp>
    </p:spTree>
    <p:extLst>
      <p:ext uri="{BB962C8B-B14F-4D97-AF65-F5344CB8AC3E}">
        <p14:creationId xmlns:p14="http://schemas.microsoft.com/office/powerpoint/2010/main" val="69645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rcRect/>
          <a:stretch/>
        </p:blipFill>
        <p:spPr>
          <a:xfrm>
            <a:off x="2839010" y="160894"/>
            <a:ext cx="6513979" cy="6536212"/>
          </a:xfrm>
          <a:prstGeom prst="rect">
            <a:avLst/>
          </a:prstGeom>
        </p:spPr>
      </p:pic>
      <p:sp>
        <p:nvSpPr>
          <p:cNvPr id="5" name="Rectangle 4"/>
          <p:cNvSpPr/>
          <p:nvPr/>
        </p:nvSpPr>
        <p:spPr>
          <a:xfrm>
            <a:off x="1524000" y="1752600"/>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rPr>
              <a:t>Misst</a:t>
            </a:r>
            <a:r>
              <a:rPr lang="en-US" sz="3200" dirty="0">
                <a:solidFill>
                  <a:schemeClr val="tx1"/>
                </a:solidFill>
              </a:rPr>
              <a:t> </a:t>
            </a:r>
            <a:r>
              <a:rPr lang="en-US" sz="3200" dirty="0" err="1">
                <a:solidFill>
                  <a:schemeClr val="tx1"/>
                </a:solidFill>
              </a:rPr>
              <a:t>tatsächlich</a:t>
            </a:r>
            <a:r>
              <a:rPr lang="en-US" sz="3200" dirty="0">
                <a:solidFill>
                  <a:schemeClr val="tx1"/>
                </a:solidFill>
              </a:rPr>
              <a:t> das, was es </a:t>
            </a:r>
            <a:r>
              <a:rPr lang="en-US" sz="3200" dirty="0" err="1">
                <a:solidFill>
                  <a:schemeClr val="tx1"/>
                </a:solidFill>
              </a:rPr>
              <a:t>messen</a:t>
            </a:r>
            <a:r>
              <a:rPr lang="en-US" sz="3200" dirty="0">
                <a:solidFill>
                  <a:schemeClr val="tx1"/>
                </a:solidFill>
              </a:rPr>
              <a:t> </a:t>
            </a:r>
            <a:r>
              <a:rPr lang="en-US" sz="3200" dirty="0" err="1">
                <a:solidFill>
                  <a:schemeClr val="tx1"/>
                </a:solidFill>
              </a:rPr>
              <a:t>soll</a:t>
            </a:r>
            <a:endParaRPr lang="en-US" sz="3200" dirty="0">
              <a:solidFill>
                <a:schemeClr val="tx1"/>
              </a:solidFill>
            </a:endParaRPr>
          </a:p>
        </p:txBody>
      </p:sp>
      <p:sp>
        <p:nvSpPr>
          <p:cNvPr id="7" name="Rectangle 6"/>
          <p:cNvSpPr/>
          <p:nvPr/>
        </p:nvSpPr>
        <p:spPr>
          <a:xfrm>
            <a:off x="1524000" y="3817717"/>
            <a:ext cx="9144000" cy="12876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rPr>
              <a:t>Durch</a:t>
            </a:r>
            <a:r>
              <a:rPr lang="en-US" sz="3200" dirty="0">
                <a:solidFill>
                  <a:schemeClr val="tx1"/>
                </a:solidFill>
              </a:rPr>
              <a:t> </a:t>
            </a:r>
            <a:r>
              <a:rPr lang="en-US" sz="3200" dirty="0" err="1">
                <a:solidFill>
                  <a:schemeClr val="tx1"/>
                </a:solidFill>
              </a:rPr>
              <a:t>Hunderttausende</a:t>
            </a:r>
            <a:r>
              <a:rPr lang="en-US" sz="3200" dirty="0">
                <a:solidFill>
                  <a:schemeClr val="tx1"/>
                </a:solidFill>
              </a:rPr>
              <a:t> von </a:t>
            </a:r>
            <a:r>
              <a:rPr lang="en-US" sz="3200" dirty="0" err="1">
                <a:solidFill>
                  <a:schemeClr val="tx1"/>
                </a:solidFill>
              </a:rPr>
              <a:t>Bewertern</a:t>
            </a:r>
            <a:r>
              <a:rPr lang="en-US" sz="3200" dirty="0">
                <a:solidFill>
                  <a:schemeClr val="tx1"/>
                </a:solidFill>
              </a:rPr>
              <a:t> </a:t>
            </a:r>
          </a:p>
          <a:p>
            <a:pPr algn="ctr"/>
            <a:r>
              <a:rPr lang="en-US" sz="3200" dirty="0" err="1">
                <a:solidFill>
                  <a:schemeClr val="tx1"/>
                </a:solidFill>
              </a:rPr>
              <a:t>gesicherte</a:t>
            </a:r>
            <a:r>
              <a:rPr lang="en-US" sz="3200" dirty="0">
                <a:solidFill>
                  <a:schemeClr val="tx1"/>
                </a:solidFill>
              </a:rPr>
              <a:t> </a:t>
            </a:r>
            <a:r>
              <a:rPr lang="en-US" sz="3200" dirty="0" err="1">
                <a:solidFill>
                  <a:schemeClr val="tx1"/>
                </a:solidFill>
              </a:rPr>
              <a:t>Daten</a:t>
            </a:r>
            <a:endParaRPr lang="en-US" sz="3200" dirty="0">
              <a:solidFill>
                <a:schemeClr val="tx1"/>
              </a:solidFill>
            </a:endParaRPr>
          </a:p>
        </p:txBody>
      </p:sp>
    </p:spTree>
    <p:extLst>
      <p:ext uri="{BB962C8B-B14F-4D97-AF65-F5344CB8AC3E}">
        <p14:creationId xmlns:p14="http://schemas.microsoft.com/office/powerpoint/2010/main" val="22423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A9EE5229-35A8-21D9-C5F3-759059A81C21}"/>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38576" y="99284"/>
            <a:ext cx="6636781" cy="6659432"/>
          </a:xfrm>
          <a:prstGeom prst="rect">
            <a:avLst/>
          </a:prstGeom>
        </p:spPr>
      </p:pic>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marL="0" indent="0" algn="ctr">
              <a:buNone/>
            </a:pPr>
            <a:r>
              <a:rPr lang="en-US" sz="3600" dirty="0"/>
              <a:t>Aufschlussreicher</a:t>
            </a:r>
          </a:p>
          <a:p>
            <a:pPr algn="ctr">
              <a:buNone/>
            </a:pPr>
            <a:endParaRPr lang="en-US" sz="2400" dirty="0">
              <a:highlight>
                <a:srgbClr val="FFFF00"/>
              </a:highlight>
            </a:endParaRPr>
          </a:p>
          <a:p>
            <a:pPr marL="0" indent="0" algn="ctr">
              <a:buNone/>
            </a:pPr>
            <a:r>
              <a:rPr lang="en-US" sz="2400" dirty="0"/>
              <a:t>Verknüpft Kompetenzen mit Grundüberzeugungen</a:t>
            </a:r>
          </a:p>
        </p:txBody>
      </p:sp>
    </p:spTree>
    <p:extLst>
      <p:ext uri="{BB962C8B-B14F-4D97-AF65-F5344CB8AC3E}">
        <p14:creationId xmlns:p14="http://schemas.microsoft.com/office/powerpoint/2010/main" val="3534693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marL="0" indent="0" algn="ctr">
              <a:buNone/>
            </a:pPr>
            <a:r>
              <a:rPr lang="en-US" sz="3600" dirty="0"/>
              <a:t>Fortgeschrittener</a:t>
            </a:r>
          </a:p>
          <a:p>
            <a:pPr algn="ctr">
              <a:buNone/>
            </a:pPr>
            <a:endParaRPr lang="en-US" sz="2400" dirty="0">
              <a:highlight>
                <a:srgbClr val="FFFF00"/>
              </a:highlight>
            </a:endParaRPr>
          </a:p>
          <a:p>
            <a:pPr algn="ctr"/>
            <a:r>
              <a:rPr lang="en-US" sz="2400" dirty="0"/>
              <a:t>Coaching beginnt bei einem Durchbruch</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34337" y="160894"/>
            <a:ext cx="6513979" cy="6536212"/>
          </a:xfrm>
          <a:prstGeom prst="rect">
            <a:avLst/>
          </a:prstGeom>
        </p:spPr>
      </p:pic>
    </p:spTree>
    <p:extLst>
      <p:ext uri="{BB962C8B-B14F-4D97-AF65-F5344CB8AC3E}">
        <p14:creationId xmlns:p14="http://schemas.microsoft.com/office/powerpoint/2010/main" val="15433610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2308324"/>
          </a:xfrm>
          <a:prstGeom prst="rect">
            <a:avLst/>
          </a:prstGeom>
          <a:noFill/>
        </p:spPr>
        <p:txBody>
          <a:bodyPr wrap="square">
            <a:spAutoFit/>
          </a:bodyPr>
          <a:lstStyle/>
          <a:p>
            <a:pPr algn="ctr"/>
            <a:r>
              <a:rPr lang="en-US" sz="3600" dirty="0"/>
              <a:t>Mehr als nur </a:t>
            </a:r>
          </a:p>
          <a:p>
            <a:pPr algn="ctr"/>
            <a:r>
              <a:rPr lang="en-US" sz="3600" dirty="0"/>
              <a:t>ein Assessment</a:t>
            </a:r>
          </a:p>
          <a:p>
            <a:pPr algn="ctr">
              <a:buNone/>
            </a:pPr>
            <a:endParaRPr lang="en-US" sz="2400" dirty="0">
              <a:highlight>
                <a:srgbClr val="FFFF00"/>
              </a:highlight>
            </a:endParaRPr>
          </a:p>
          <a:p>
            <a:pPr algn="ctr"/>
            <a:r>
              <a:rPr lang="en-US" sz="2400" dirty="0"/>
              <a:t>Rahmenwerk bietet den Weg zur Transformation</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34337" y="160894"/>
            <a:ext cx="6513979" cy="6536212"/>
          </a:xfrm>
          <a:prstGeom prst="rect">
            <a:avLst/>
          </a:prstGeom>
        </p:spPr>
      </p:pic>
    </p:spTree>
    <p:extLst>
      <p:ext uri="{BB962C8B-B14F-4D97-AF65-F5344CB8AC3E}">
        <p14:creationId xmlns:p14="http://schemas.microsoft.com/office/powerpoint/2010/main" val="241649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1754326"/>
          </a:xfrm>
          <a:prstGeom prst="rect">
            <a:avLst/>
          </a:prstGeom>
          <a:noFill/>
        </p:spPr>
        <p:txBody>
          <a:bodyPr wrap="square">
            <a:spAutoFit/>
          </a:bodyPr>
          <a:lstStyle/>
          <a:p>
            <a:pPr algn="ctr"/>
            <a:r>
              <a:rPr lang="en-US" sz="3600" dirty="0"/>
              <a:t>Effizienter</a:t>
            </a:r>
          </a:p>
          <a:p>
            <a:pPr algn="ctr">
              <a:buNone/>
            </a:pPr>
            <a:endParaRPr lang="en-US" sz="2400" dirty="0">
              <a:highlight>
                <a:srgbClr val="FFFF00"/>
              </a:highlight>
            </a:endParaRPr>
          </a:p>
          <a:p>
            <a:pPr algn="ctr"/>
            <a:r>
              <a:rPr lang="en-US" sz="2400" dirty="0"/>
              <a:t>Nutzerfreundlicher Bericht spart Coachingzeit</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820037" y="160894"/>
            <a:ext cx="6513979" cy="6536212"/>
          </a:xfrm>
          <a:prstGeom prst="rect">
            <a:avLst/>
          </a:prstGeom>
        </p:spPr>
      </p:pic>
    </p:spTree>
    <p:extLst>
      <p:ext uri="{BB962C8B-B14F-4D97-AF65-F5344CB8AC3E}">
        <p14:creationId xmlns:p14="http://schemas.microsoft.com/office/powerpoint/2010/main" val="1700979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1" y="2551837"/>
            <a:ext cx="3883306" cy="2492990"/>
          </a:xfrm>
          <a:prstGeom prst="rect">
            <a:avLst/>
          </a:prstGeom>
          <a:noFill/>
        </p:spPr>
        <p:txBody>
          <a:bodyPr wrap="square">
            <a:spAutoFit/>
          </a:bodyPr>
          <a:lstStyle/>
          <a:p>
            <a:pPr algn="ctr"/>
            <a:r>
              <a:rPr lang="en-US" sz="3600" dirty="0"/>
              <a:t>Weithin anerkannt</a:t>
            </a:r>
          </a:p>
          <a:p>
            <a:pPr algn="ctr">
              <a:buNone/>
            </a:pPr>
            <a:endParaRPr lang="en-US" sz="2400" dirty="0">
              <a:highlight>
                <a:srgbClr val="FFFF00"/>
              </a:highlight>
            </a:endParaRPr>
          </a:p>
          <a:p>
            <a:pPr algn="ctr"/>
            <a:r>
              <a:rPr lang="de-DE" sz="2400" dirty="0"/>
              <a:t>Verwendet von führenden Organisationen, Spitzenuniversitäten und Regierungsbehörden</a:t>
            </a:r>
            <a:endParaRPr lang="en-US" sz="2400" dirty="0"/>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34337" y="160894"/>
            <a:ext cx="6513979" cy="6536212"/>
          </a:xfrm>
          <a:prstGeom prst="rect">
            <a:avLst/>
          </a:prstGeom>
        </p:spPr>
      </p:pic>
    </p:spTree>
    <p:extLst>
      <p:ext uri="{BB962C8B-B14F-4D97-AF65-F5344CB8AC3E}">
        <p14:creationId xmlns:p14="http://schemas.microsoft.com/office/powerpoint/2010/main" val="3375552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524000" y="1524000"/>
            <a:ext cx="8258622" cy="1270334"/>
            <a:chOff x="76200" y="1385954"/>
            <a:chExt cx="8258622" cy="1270334"/>
          </a:xfrm>
        </p:grpSpPr>
        <p:sp>
          <p:nvSpPr>
            <p:cNvPr id="17" name="Rounded Rectangle 16"/>
            <p:cNvSpPr/>
            <p:nvPr/>
          </p:nvSpPr>
          <p:spPr>
            <a:xfrm>
              <a:off x="76200" y="1385954"/>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18" name="Rectangle 17"/>
            <p:cNvSpPr/>
            <p:nvPr/>
          </p:nvSpPr>
          <p:spPr>
            <a:xfrm>
              <a:off x="4129311"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tx1">
                      <a:lumMod val="50000"/>
                    </a:schemeClr>
                  </a:solidFill>
                  <a:latin typeface="Helvetica" pitchFamily="2" charset="0"/>
                  <a:cs typeface="Gotham Book" pitchFamily="50" charset="0"/>
                </a:rPr>
                <a:t>Kompetenzen</a:t>
              </a:r>
              <a:endParaRPr lang="en-US" sz="3600" dirty="0">
                <a:solidFill>
                  <a:schemeClr val="tx1">
                    <a:lumMod val="50000"/>
                  </a:schemeClr>
                </a:solidFill>
                <a:latin typeface="Helvetica" pitchFamily="2" charset="0"/>
                <a:cs typeface="Gotham Book" pitchFamily="50" charset="0"/>
              </a:endParaRPr>
            </a:p>
          </p:txBody>
        </p:sp>
      </p:grpSp>
      <p:grpSp>
        <p:nvGrpSpPr>
          <p:cNvPr id="19" name="Group 18"/>
          <p:cNvGrpSpPr/>
          <p:nvPr/>
        </p:nvGrpSpPr>
        <p:grpSpPr>
          <a:xfrm>
            <a:off x="1524000" y="3021126"/>
            <a:ext cx="8258622" cy="1238250"/>
            <a:chOff x="0" y="3021126"/>
            <a:chExt cx="8258622" cy="1238250"/>
          </a:xfrm>
          <a:solidFill>
            <a:schemeClr val="bg2"/>
          </a:solidFill>
        </p:grpSpPr>
        <p:sp>
          <p:nvSpPr>
            <p:cNvPr id="20" name="Rounded Rectangle 19"/>
            <p:cNvSpPr/>
            <p:nvPr/>
          </p:nvSpPr>
          <p:spPr>
            <a:xfrm>
              <a:off x="0" y="3021777"/>
              <a:ext cx="8258622" cy="1237599"/>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21" name="Rectangle 20"/>
            <p:cNvSpPr/>
            <p:nvPr/>
          </p:nvSpPr>
          <p:spPr>
            <a:xfrm>
              <a:off x="4001533" y="3021126"/>
              <a:ext cx="4066489" cy="12382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err="1">
                  <a:solidFill>
                    <a:schemeClr val="tx1">
                      <a:lumMod val="50000"/>
                    </a:schemeClr>
                  </a:solidFill>
                  <a:latin typeface="Helvetica" pitchFamily="2" charset="0"/>
                  <a:cs typeface="Gotham Book" pitchFamily="50" charset="0"/>
                </a:rPr>
                <a:t>Annahmen</a:t>
              </a:r>
              <a:endParaRPr lang="en-US" sz="3600" dirty="0">
                <a:solidFill>
                  <a:schemeClr val="tx1">
                    <a:lumMod val="50000"/>
                  </a:schemeClr>
                </a:solidFill>
                <a:latin typeface="Helvetica" pitchFamily="2" charset="0"/>
                <a:cs typeface="Gotham Book" pitchFamily="50" charset="0"/>
              </a:endParaRPr>
            </a:p>
          </p:txBody>
        </p:sp>
      </p:grpSp>
      <p:grpSp>
        <p:nvGrpSpPr>
          <p:cNvPr id="22" name="Group 21"/>
          <p:cNvGrpSpPr/>
          <p:nvPr/>
        </p:nvGrpSpPr>
        <p:grpSpPr>
          <a:xfrm>
            <a:off x="1524000" y="4495800"/>
            <a:ext cx="8258622" cy="1238250"/>
            <a:chOff x="0" y="4495800"/>
            <a:chExt cx="8258622" cy="1238250"/>
          </a:xfrm>
        </p:grpSpPr>
        <p:sp>
          <p:nvSpPr>
            <p:cNvPr id="23" name="Rounded Rectangle 22"/>
            <p:cNvSpPr/>
            <p:nvPr/>
          </p:nvSpPr>
          <p:spPr>
            <a:xfrm>
              <a:off x="0" y="4495800"/>
              <a:ext cx="8258622" cy="1237599"/>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24" name="Rectangle 23"/>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a:solidFill>
                    <a:schemeClr val="tx1">
                      <a:lumMod val="50000"/>
                    </a:schemeClr>
                  </a:solidFill>
                  <a:latin typeface="Helvetica" pitchFamily="2" charset="0"/>
                  <a:cs typeface="Gotham Book" pitchFamily="50" charset="0"/>
                </a:rPr>
                <a:t>Style-Type-Personality</a:t>
              </a:r>
            </a:p>
          </p:txBody>
        </p:sp>
      </p:grpSp>
      <p:grpSp>
        <p:nvGrpSpPr>
          <p:cNvPr id="2" name="Group 1"/>
          <p:cNvGrpSpPr/>
          <p:nvPr/>
        </p:nvGrpSpPr>
        <p:grpSpPr>
          <a:xfrm>
            <a:off x="1524000" y="1535551"/>
            <a:ext cx="8258622" cy="1279315"/>
            <a:chOff x="-246652" y="1376973"/>
            <a:chExt cx="8258622" cy="1279315"/>
          </a:xfrm>
        </p:grpSpPr>
        <p:sp>
          <p:nvSpPr>
            <p:cNvPr id="10" name="Rounded Rectangle 9"/>
            <p:cNvSpPr/>
            <p:nvPr/>
          </p:nvSpPr>
          <p:spPr>
            <a:xfrm>
              <a:off x="-246652" y="1376973"/>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Helvetica" pitchFamily="2" charset="0"/>
              </a:endParaRPr>
            </a:p>
          </p:txBody>
        </p:sp>
        <p:sp>
          <p:nvSpPr>
            <p:cNvPr id="4" name="Rectangle 3"/>
            <p:cNvSpPr/>
            <p:nvPr/>
          </p:nvSpPr>
          <p:spPr>
            <a:xfrm>
              <a:off x="3805298" y="1418038"/>
              <a:ext cx="3963335"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bg1"/>
                  </a:solidFill>
                  <a:latin typeface="Helvetica" pitchFamily="2" charset="0"/>
                  <a:cs typeface="Gotham Book" pitchFamily="50" charset="0"/>
                </a:rPr>
                <a:t>Kompetenzen</a:t>
              </a:r>
              <a:endParaRPr lang="en-US" sz="3600" dirty="0">
                <a:solidFill>
                  <a:schemeClr val="bg1"/>
                </a:solidFill>
                <a:latin typeface="Helvetica" pitchFamily="2" charset="0"/>
                <a:cs typeface="Gotham Book" pitchFamily="50" charset="0"/>
              </a:endParaRPr>
            </a:p>
          </p:txBody>
        </p:sp>
      </p:grpSp>
      <p:grpSp>
        <p:nvGrpSpPr>
          <p:cNvPr id="3" name="Group 2"/>
          <p:cNvGrpSpPr/>
          <p:nvPr/>
        </p:nvGrpSpPr>
        <p:grpSpPr>
          <a:xfrm>
            <a:off x="1524000" y="3024497"/>
            <a:ext cx="8258622" cy="1247969"/>
            <a:chOff x="-190600" y="2975992"/>
            <a:chExt cx="8258622" cy="1247969"/>
          </a:xfrm>
          <a:gradFill flip="none" rotWithShape="1">
            <a:gsLst>
              <a:gs pos="0">
                <a:schemeClr val="accent1">
                  <a:lumMod val="50000"/>
                </a:schemeClr>
              </a:gs>
              <a:gs pos="50000">
                <a:schemeClr val="accent1">
                  <a:shade val="67500"/>
                  <a:satMod val="115000"/>
                </a:schemeClr>
              </a:gs>
              <a:gs pos="100000">
                <a:schemeClr val="accent1">
                  <a:shade val="100000"/>
                  <a:satMod val="115000"/>
                </a:schemeClr>
              </a:gs>
            </a:gsLst>
            <a:lin ang="0" scaled="1"/>
            <a:tileRect/>
          </a:gradFill>
        </p:grpSpPr>
        <p:sp>
          <p:nvSpPr>
            <p:cNvPr id="11" name="Rounded Rectangle 10"/>
            <p:cNvSpPr/>
            <p:nvPr/>
          </p:nvSpPr>
          <p:spPr>
            <a:xfrm>
              <a:off x="-190600" y="2975992"/>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latin typeface="Helvetica" pitchFamily="2" charset="0"/>
              </a:endParaRPr>
            </a:p>
          </p:txBody>
        </p:sp>
        <p:sp>
          <p:nvSpPr>
            <p:cNvPr id="5" name="Rectangle 4"/>
            <p:cNvSpPr/>
            <p:nvPr/>
          </p:nvSpPr>
          <p:spPr>
            <a:xfrm>
              <a:off x="3810933" y="2985711"/>
              <a:ext cx="4066489"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r>
                <a:rPr lang="en-US" sz="3600" dirty="0" err="1">
                  <a:solidFill>
                    <a:schemeClr val="bg1"/>
                  </a:solidFill>
                  <a:latin typeface="Helvetica" pitchFamily="2" charset="0"/>
                  <a:cs typeface="Gotham Book" pitchFamily="50" charset="0"/>
                </a:rPr>
                <a:t>Annahmen</a:t>
              </a:r>
              <a:endParaRPr lang="en-US" sz="3600" dirty="0">
                <a:solidFill>
                  <a:schemeClr val="bg1"/>
                </a:solidFill>
                <a:latin typeface="Helvetica" pitchFamily="2" charset="0"/>
                <a:cs typeface="Gotham Book" pitchFamily="50" charset="0"/>
              </a:endParaRPr>
            </a:p>
          </p:txBody>
        </p:sp>
      </p:grpSp>
      <p:grpSp>
        <p:nvGrpSpPr>
          <p:cNvPr id="8" name="Group 7"/>
          <p:cNvGrpSpPr/>
          <p:nvPr/>
        </p:nvGrpSpPr>
        <p:grpSpPr>
          <a:xfrm>
            <a:off x="1537648" y="4492457"/>
            <a:ext cx="8258622" cy="1241593"/>
            <a:chOff x="13648" y="4492457"/>
            <a:chExt cx="8258622" cy="1241593"/>
          </a:xfrm>
        </p:grpSpPr>
        <p:sp>
          <p:nvSpPr>
            <p:cNvPr id="12" name="Rounded Rectangle 11"/>
            <p:cNvSpPr/>
            <p:nvPr/>
          </p:nvSpPr>
          <p:spPr>
            <a:xfrm>
              <a:off x="13648" y="4492457"/>
              <a:ext cx="8258622" cy="1237599"/>
            </a:xfrm>
            <a:prstGeom prst="round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Helvetica" pitchFamily="2" charset="0"/>
                <a:cs typeface="Gotham Book" pitchFamily="50" charset="0"/>
              </a:endParaRPr>
            </a:p>
          </p:txBody>
        </p:sp>
        <p:sp>
          <p:nvSpPr>
            <p:cNvPr id="6" name="Rectangle 5"/>
            <p:cNvSpPr/>
            <p:nvPr/>
          </p:nvSpPr>
          <p:spPr>
            <a:xfrm>
              <a:off x="4095671" y="4495800"/>
              <a:ext cx="3878214" cy="1238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5760" rtlCol="0" anchor="ctr"/>
            <a:lstStyle/>
            <a:p>
              <a:pPr algn="ctr">
                <a:lnSpc>
                  <a:spcPct val="90000"/>
                </a:lnSpc>
              </a:pPr>
              <a:r>
                <a:rPr lang="en-US" sz="3600" dirty="0" err="1">
                  <a:solidFill>
                    <a:schemeClr val="bg1"/>
                  </a:solidFill>
                  <a:latin typeface="Helvetica" pitchFamily="2" charset="0"/>
                  <a:cs typeface="Gotham Book" pitchFamily="50" charset="0"/>
                </a:rPr>
                <a:t>Stil</a:t>
              </a:r>
              <a:r>
                <a:rPr lang="en-US" sz="3600" dirty="0">
                  <a:solidFill>
                    <a:schemeClr val="bg1"/>
                  </a:solidFill>
                  <a:latin typeface="Helvetica" pitchFamily="2" charset="0"/>
                  <a:cs typeface="Gotham Book" pitchFamily="50" charset="0"/>
                </a:rPr>
                <a:t> / </a:t>
              </a:r>
              <a:r>
                <a:rPr lang="en-US" sz="3600" dirty="0" err="1">
                  <a:solidFill>
                    <a:schemeClr val="bg1"/>
                  </a:solidFill>
                  <a:latin typeface="Helvetica" pitchFamily="2" charset="0"/>
                  <a:cs typeface="Gotham Book" pitchFamily="50" charset="0"/>
                </a:rPr>
                <a:t>Typ</a:t>
              </a:r>
              <a:r>
                <a:rPr lang="en-US" sz="3600" dirty="0">
                  <a:solidFill>
                    <a:schemeClr val="bg1"/>
                  </a:solidFill>
                  <a:latin typeface="Helvetica" pitchFamily="2" charset="0"/>
                  <a:cs typeface="Gotham Book" pitchFamily="50" charset="0"/>
                </a:rPr>
                <a:t> / </a:t>
              </a:r>
              <a:r>
                <a:rPr lang="en-US" sz="3600" dirty="0" err="1">
                  <a:solidFill>
                    <a:schemeClr val="bg1"/>
                  </a:solidFill>
                  <a:latin typeface="Helvetica" pitchFamily="2" charset="0"/>
                  <a:cs typeface="Gotham Book" pitchFamily="50" charset="0"/>
                </a:rPr>
                <a:t>Persönlichkeit</a:t>
              </a:r>
              <a:endParaRPr lang="en-US" sz="3600" dirty="0">
                <a:solidFill>
                  <a:schemeClr val="bg1"/>
                </a:solidFill>
                <a:latin typeface="Helvetica" pitchFamily="2" charset="0"/>
                <a:cs typeface="Gotham Book" pitchFamily="50" charset="0"/>
              </a:endParaRPr>
            </a:p>
          </p:txBody>
        </p:sp>
      </p:grpSp>
      <p:sp>
        <p:nvSpPr>
          <p:cNvPr id="14" name="Title 1"/>
          <p:cNvSpPr>
            <a:spLocks noGrp="1"/>
          </p:cNvSpPr>
          <p:nvPr>
            <p:ph type="title"/>
          </p:nvPr>
        </p:nvSpPr>
        <p:spPr/>
        <p:txBody>
          <a:bodyPr>
            <a:normAutofit/>
          </a:bodyPr>
          <a:lstStyle/>
          <a:p>
            <a:r>
              <a:rPr lang="en-US" b="0" dirty="0" err="1">
                <a:latin typeface="Helvetica" pitchFamily="2" charset="0"/>
                <a:cs typeface="Gotham Book" pitchFamily="50" charset="0"/>
              </a:rPr>
              <a:t>Drei</a:t>
            </a:r>
            <a:r>
              <a:rPr lang="en-US" b="0" dirty="0">
                <a:latin typeface="Helvetica" pitchFamily="2" charset="0"/>
                <a:cs typeface="Gotham Book" pitchFamily="50" charset="0"/>
              </a:rPr>
              <a:t> Leadership Assessment-</a:t>
            </a:r>
            <a:r>
              <a:rPr lang="en-US" b="0" dirty="0" err="1">
                <a:latin typeface="Helvetica" pitchFamily="2" charset="0"/>
                <a:cs typeface="Gotham Book" pitchFamily="50" charset="0"/>
              </a:rPr>
              <a:t>Kategorien</a:t>
            </a:r>
            <a:endParaRPr lang="en-US" sz="4800" b="0" dirty="0">
              <a:latin typeface="Helvetica" pitchFamily="2" charset="0"/>
              <a:cs typeface="Gotham Book" pitchFamily="50" charset="0"/>
            </a:endParaRPr>
          </a:p>
        </p:txBody>
      </p:sp>
      <p:sp>
        <p:nvSpPr>
          <p:cNvPr id="7" name="Footer Placeholder 6">
            <a:extLst>
              <a:ext uri="{FF2B5EF4-FFF2-40B4-BE49-F238E27FC236}">
                <a16:creationId xmlns:a16="http://schemas.microsoft.com/office/drawing/2014/main" id="{F3E61708-EA0A-27C0-4026-6A894F32467A}"/>
              </a:ext>
            </a:extLst>
          </p:cNvPr>
          <p:cNvSpPr>
            <a:spLocks noGrp="1"/>
          </p:cNvSpPr>
          <p:nvPr>
            <p:ph type="ftr" sz="quarter" idx="10"/>
          </p:nvPr>
        </p:nvSpPr>
        <p:spPr/>
        <p:txBody>
          <a:bodyPr/>
          <a:lstStyle/>
          <a:p>
            <a:r>
              <a:rPr lang="en-US"/>
              <a:t>© Leadership Circle | All Rights Reserved</a:t>
            </a:r>
            <a:endParaRPr lang="en-US" dirty="0"/>
          </a:p>
        </p:txBody>
      </p:sp>
      <p:sp>
        <p:nvSpPr>
          <p:cNvPr id="9" name="Slide Number Placeholder 8">
            <a:extLst>
              <a:ext uri="{FF2B5EF4-FFF2-40B4-BE49-F238E27FC236}">
                <a16:creationId xmlns:a16="http://schemas.microsoft.com/office/drawing/2014/main" id="{CA6C5532-D623-2608-718E-4D845E682DE2}"/>
              </a:ext>
            </a:extLst>
          </p:cNvPr>
          <p:cNvSpPr>
            <a:spLocks noGrp="1"/>
          </p:cNvSpPr>
          <p:nvPr>
            <p:ph type="sldNum" sz="quarter" idx="11"/>
          </p:nvPr>
        </p:nvSpPr>
        <p:spPr/>
        <p:txBody>
          <a:bodyPr/>
          <a:lstStyle/>
          <a:p>
            <a:fld id="{4E547FC5-224D-4B2B-AB96-D4331BB3CBEC}" type="slidenum">
              <a:rPr lang="en-US" smtClean="0"/>
              <a:pPr/>
              <a:t>6</a:t>
            </a:fld>
            <a:endParaRPr lang="en-US" dirty="0"/>
          </a:p>
        </p:txBody>
      </p:sp>
      <p:pic>
        <p:nvPicPr>
          <p:cNvPr id="16" name="Imagen 15">
            <a:extLst>
              <a:ext uri="{FF2B5EF4-FFF2-40B4-BE49-F238E27FC236}">
                <a16:creationId xmlns:a16="http://schemas.microsoft.com/office/drawing/2014/main" id="{1804E130-C34A-7369-8B49-77AA31E00A03}"/>
              </a:ext>
            </a:extLst>
          </p:cNvPr>
          <p:cNvPicPr>
            <a:picLocks noChangeAspect="1"/>
          </p:cNvPicPr>
          <p:nvPr/>
        </p:nvPicPr>
        <p:blipFill rotWithShape="1">
          <a:blip r:embed="rId3">
            <a:extLst>
              <a:ext uri="{28A0092B-C50C-407E-A947-70E740481C1C}">
                <a14:useLocalDpi xmlns:a14="http://schemas.microsoft.com/office/drawing/2010/main"/>
              </a:ext>
            </a:extLst>
          </a:blip>
          <a:srcRect l="32876" t="9630" r="25186" b="27834"/>
          <a:stretch/>
        </p:blipFill>
        <p:spPr>
          <a:xfrm>
            <a:off x="0" y="1123951"/>
            <a:ext cx="5942887" cy="5734050"/>
          </a:xfrm>
          <a:prstGeom prst="rect">
            <a:avLst/>
          </a:prstGeom>
        </p:spPr>
      </p:pic>
    </p:spTree>
    <p:extLst>
      <p:ext uri="{BB962C8B-B14F-4D97-AF65-F5344CB8AC3E}">
        <p14:creationId xmlns:p14="http://schemas.microsoft.com/office/powerpoint/2010/main" val="146212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0"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785F45-4C81-E39D-C90C-C13A9D64FDBE}"/>
              </a:ext>
            </a:extLst>
          </p:cNvPr>
          <p:cNvSpPr txBox="1"/>
          <p:nvPr/>
        </p:nvSpPr>
        <p:spPr>
          <a:xfrm>
            <a:off x="6921660" y="1813173"/>
            <a:ext cx="4385437" cy="3785652"/>
          </a:xfrm>
          <a:prstGeom prst="rect">
            <a:avLst/>
          </a:prstGeom>
          <a:noFill/>
        </p:spPr>
        <p:txBody>
          <a:bodyPr wrap="square">
            <a:spAutoFit/>
          </a:bodyPr>
          <a:lstStyle/>
          <a:p>
            <a:pPr algn="ctr"/>
            <a:r>
              <a:rPr lang="en-US" sz="3600" dirty="0"/>
              <a:t>Unterscheidungs</a:t>
            </a:r>
          </a:p>
          <a:p>
            <a:pPr algn="ctr"/>
            <a:r>
              <a:rPr lang="en-US" sz="3600" dirty="0"/>
              <a:t>merkmale</a:t>
            </a:r>
          </a:p>
          <a:p>
            <a:pPr algn="ctr"/>
            <a:endParaRPr lang="en-US" sz="2400" dirty="0">
              <a:highlight>
                <a:srgbClr val="FFFF00"/>
              </a:highlight>
            </a:endParaRPr>
          </a:p>
          <a:p>
            <a:pPr marL="342900" indent="-342900">
              <a:buFont typeface="Arial" panose="020B0604020202020204" pitchFamily="34" charset="0"/>
              <a:buChar char="•"/>
            </a:pPr>
            <a:r>
              <a:rPr lang="en-US" sz="2400" dirty="0"/>
              <a:t>Kreativ und Reaktiv</a:t>
            </a:r>
          </a:p>
          <a:p>
            <a:pPr marL="342900" indent="-342900">
              <a:buFont typeface="Arial" panose="020B0604020202020204" pitchFamily="34" charset="0"/>
              <a:buChar char="•"/>
            </a:pPr>
            <a:r>
              <a:rPr lang="en-US" sz="2400" dirty="0"/>
              <a:t>Kreis-Grafik</a:t>
            </a:r>
          </a:p>
          <a:p>
            <a:pPr marL="342900" indent="-342900">
              <a:buFont typeface="Arial" panose="020B0604020202020204" pitchFamily="34" charset="0"/>
              <a:buChar char="•"/>
            </a:pPr>
            <a:r>
              <a:rPr lang="en-US" sz="2400" dirty="0"/>
              <a:t>Forschung und Validität</a:t>
            </a:r>
          </a:p>
          <a:p>
            <a:pPr marL="342900" indent="-342900">
              <a:buFont typeface="Arial" panose="020B0604020202020204" pitchFamily="34" charset="0"/>
              <a:buChar char="•"/>
            </a:pPr>
            <a:r>
              <a:rPr lang="en-US" sz="2400" dirty="0"/>
              <a:t>Ausrichtung auf die Erwachsenenentwicklung</a:t>
            </a:r>
          </a:p>
          <a:p>
            <a:pPr marL="342900" indent="-342900">
              <a:buFont typeface="Arial" panose="020B0604020202020204" pitchFamily="34" charset="0"/>
              <a:buChar char="•"/>
            </a:pPr>
            <a:r>
              <a:rPr lang="en-US" sz="2400" dirty="0"/>
              <a:t>Engagement für den Dienst</a:t>
            </a:r>
          </a:p>
        </p:txBody>
      </p:sp>
      <p:pic>
        <p:nvPicPr>
          <p:cNvPr id="4" name="Picture 9">
            <a:extLst>
              <a:ext uri="{FF2B5EF4-FFF2-40B4-BE49-F238E27FC236}">
                <a16:creationId xmlns:a16="http://schemas.microsoft.com/office/drawing/2014/main" id="{B1B32CF8-8A44-1BFE-C748-9DAEB4F7A6D4}"/>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934337" y="160894"/>
            <a:ext cx="6513979" cy="6536212"/>
          </a:xfrm>
          <a:prstGeom prst="rect">
            <a:avLst/>
          </a:prstGeom>
        </p:spPr>
      </p:pic>
    </p:spTree>
    <p:extLst>
      <p:ext uri="{BB962C8B-B14F-4D97-AF65-F5344CB8AC3E}">
        <p14:creationId xmlns:p14="http://schemas.microsoft.com/office/powerpoint/2010/main" val="10926902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54A04-9450-1A16-DEC4-858850A182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032" y="0"/>
            <a:ext cx="4423154" cy="5727032"/>
          </a:xfrm>
          <a:prstGeom prst="rect">
            <a:avLst/>
          </a:prstGeom>
        </p:spPr>
      </p:pic>
      <p:sp>
        <p:nvSpPr>
          <p:cNvPr id="3" name="Rectangle 2">
            <a:extLst>
              <a:ext uri="{FF2B5EF4-FFF2-40B4-BE49-F238E27FC236}">
                <a16:creationId xmlns:a16="http://schemas.microsoft.com/office/drawing/2014/main" id="{5FE7F67F-3A9D-695F-85B9-6B472018E915}"/>
              </a:ext>
            </a:extLst>
          </p:cNvPr>
          <p:cNvSpPr/>
          <p:nvPr/>
        </p:nvSpPr>
        <p:spPr>
          <a:xfrm>
            <a:off x="3423609" y="204514"/>
            <a:ext cx="3776920" cy="1308050"/>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MASTERING LEADERSHIP: </a:t>
            </a:r>
          </a:p>
          <a:p>
            <a:pPr algn="ctr"/>
            <a:r>
              <a:rPr lang="en-US" sz="1400" i="1" dirty="0">
                <a:latin typeface="Helvetica" pitchFamily="2" charset="0"/>
                <a:ea typeface="Corbel" charset="0"/>
                <a:cs typeface="Corbel" charset="0"/>
              </a:rPr>
              <a:t>Ein </a:t>
            </a:r>
            <a:r>
              <a:rPr lang="en-US" sz="1400" i="1" dirty="0" err="1">
                <a:latin typeface="Helvetica" pitchFamily="2" charset="0"/>
                <a:ea typeface="Corbel" charset="0"/>
                <a:cs typeface="Corbel" charset="0"/>
              </a:rPr>
              <a:t>integriertes</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Rahmenwerk</a:t>
            </a:r>
            <a:r>
              <a:rPr lang="en-US" sz="1400" i="1" dirty="0">
                <a:latin typeface="Helvetica" pitchFamily="2" charset="0"/>
                <a:ea typeface="Corbel" charset="0"/>
                <a:cs typeface="Corbel" charset="0"/>
              </a:rPr>
              <a:t> für </a:t>
            </a:r>
          </a:p>
          <a:p>
            <a:pPr algn="ctr"/>
            <a:r>
              <a:rPr lang="en-US" sz="1400" i="1" dirty="0" err="1">
                <a:latin typeface="Helvetica" pitchFamily="2" charset="0"/>
                <a:ea typeface="Corbel" charset="0"/>
                <a:cs typeface="Corbel" charset="0"/>
              </a:rPr>
              <a:t>bahnbrechende</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Leistung</a:t>
            </a:r>
            <a:r>
              <a:rPr lang="en-US" sz="1400" i="1" dirty="0">
                <a:latin typeface="Helvetica" pitchFamily="2" charset="0"/>
                <a:ea typeface="Corbel" charset="0"/>
                <a:cs typeface="Corbel" charset="0"/>
              </a:rPr>
              <a:t> und </a:t>
            </a:r>
            <a:r>
              <a:rPr lang="en-US" sz="1400" i="1" dirty="0" err="1">
                <a:latin typeface="Helvetica" pitchFamily="2" charset="0"/>
                <a:ea typeface="Corbel" charset="0"/>
                <a:cs typeface="Corbel" charset="0"/>
              </a:rPr>
              <a:t>außergewöhnliche</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Geschäftsergebnisse</a:t>
            </a:r>
            <a:endParaRPr lang="en-US" sz="1400" i="1" dirty="0">
              <a:latin typeface="Helvetica" pitchFamily="2" charset="0"/>
              <a:ea typeface="Corbel" charset="0"/>
              <a:cs typeface="Corbel" charset="0"/>
            </a:endParaRPr>
          </a:p>
          <a:p>
            <a:endParaRPr lang="en-US" sz="1600" b="1" dirty="0">
              <a:latin typeface="Helvetica" pitchFamily="2" charset="0"/>
              <a:ea typeface="Corbel" charset="0"/>
              <a:cs typeface="Corbel" charset="0"/>
            </a:endParaRPr>
          </a:p>
        </p:txBody>
      </p:sp>
      <p:pic>
        <p:nvPicPr>
          <p:cNvPr id="4" name="Picture 3">
            <a:extLst>
              <a:ext uri="{FF2B5EF4-FFF2-40B4-BE49-F238E27FC236}">
                <a16:creationId xmlns:a16="http://schemas.microsoft.com/office/drawing/2014/main" id="{25CBAE15-3F87-4B4B-36F7-F49D91BA115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77375" y="1130968"/>
            <a:ext cx="4360950" cy="5727032"/>
          </a:xfrm>
          <a:prstGeom prst="rect">
            <a:avLst/>
          </a:prstGeom>
        </p:spPr>
      </p:pic>
      <p:sp>
        <p:nvSpPr>
          <p:cNvPr id="5" name="Rectangle 4">
            <a:extLst>
              <a:ext uri="{FF2B5EF4-FFF2-40B4-BE49-F238E27FC236}">
                <a16:creationId xmlns:a16="http://schemas.microsoft.com/office/drawing/2014/main" id="{DFD0FEDE-35A8-3911-A9FF-BF134D192517}"/>
              </a:ext>
            </a:extLst>
          </p:cNvPr>
          <p:cNvSpPr/>
          <p:nvPr/>
        </p:nvSpPr>
        <p:spPr>
          <a:xfrm>
            <a:off x="6441096" y="1606405"/>
            <a:ext cx="3328546" cy="1308050"/>
          </a:xfrm>
          <a:prstGeom prst="rect">
            <a:avLst/>
          </a:prstGeom>
        </p:spPr>
        <p:txBody>
          <a:bodyPr wrap="square">
            <a:spAutoFit/>
          </a:bodyPr>
          <a:lstStyle/>
          <a:p>
            <a:pPr algn="ctr">
              <a:lnSpc>
                <a:spcPct val="150000"/>
              </a:lnSpc>
            </a:pPr>
            <a:r>
              <a:rPr lang="en-US" sz="1400" b="1" i="1" dirty="0">
                <a:latin typeface="Helvetica" pitchFamily="2" charset="0"/>
                <a:ea typeface="Corbel" charset="0"/>
                <a:cs typeface="Corbel" charset="0"/>
              </a:rPr>
              <a:t>SCALING LEADERSHIP: </a:t>
            </a:r>
          </a:p>
          <a:p>
            <a:pPr algn="ctr"/>
            <a:r>
              <a:rPr lang="en-US" sz="1400" i="1" dirty="0">
                <a:latin typeface="Helvetica" pitchFamily="2" charset="0"/>
                <a:ea typeface="Corbel" charset="0"/>
                <a:cs typeface="Corbel" charset="0"/>
              </a:rPr>
              <a:t>Aufbau von </a:t>
            </a:r>
            <a:r>
              <a:rPr lang="en-US" sz="1400" i="1" dirty="0" err="1">
                <a:latin typeface="Helvetica" pitchFamily="2" charset="0"/>
                <a:ea typeface="Corbel" charset="0"/>
                <a:cs typeface="Corbel" charset="0"/>
              </a:rPr>
              <a:t>organisatorischen</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Fähigkeiten</a:t>
            </a:r>
            <a:r>
              <a:rPr lang="en-US" sz="1400" i="1" dirty="0">
                <a:latin typeface="Helvetica" pitchFamily="2" charset="0"/>
                <a:ea typeface="Corbel" charset="0"/>
                <a:cs typeface="Corbel" charset="0"/>
              </a:rPr>
              <a:t> und </a:t>
            </a:r>
            <a:r>
              <a:rPr lang="en-US" sz="1400" i="1" dirty="0" err="1">
                <a:latin typeface="Helvetica" pitchFamily="2" charset="0"/>
                <a:ea typeface="Corbel" charset="0"/>
                <a:cs typeface="Corbel" charset="0"/>
              </a:rPr>
              <a:t>Kapazitäten</a:t>
            </a:r>
            <a:r>
              <a:rPr lang="en-US" sz="1400" i="1" dirty="0">
                <a:latin typeface="Helvetica" pitchFamily="2" charset="0"/>
                <a:ea typeface="Corbel" charset="0"/>
                <a:cs typeface="Corbel" charset="0"/>
              </a:rPr>
              <a:t>, um die </a:t>
            </a:r>
            <a:r>
              <a:rPr lang="en-US" sz="1400" i="1" dirty="0" err="1">
                <a:latin typeface="Helvetica" pitchFamily="2" charset="0"/>
                <a:ea typeface="Corbel" charset="0"/>
                <a:cs typeface="Corbel" charset="0"/>
              </a:rPr>
              <a:t>Ergebnisse</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zu</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erzielen</a:t>
            </a:r>
            <a:r>
              <a:rPr lang="en-US" sz="1400" i="1" dirty="0">
                <a:latin typeface="Helvetica" pitchFamily="2" charset="0"/>
                <a:ea typeface="Corbel" charset="0"/>
                <a:cs typeface="Corbel" charset="0"/>
              </a:rPr>
              <a:t>, um die es </a:t>
            </a:r>
            <a:r>
              <a:rPr lang="en-US" sz="1400" i="1" dirty="0" err="1">
                <a:latin typeface="Helvetica" pitchFamily="2" charset="0"/>
                <a:ea typeface="Corbel" charset="0"/>
                <a:cs typeface="Corbel" charset="0"/>
              </a:rPr>
              <a:t>wirklich</a:t>
            </a:r>
            <a:r>
              <a:rPr lang="en-US" sz="1400" i="1" dirty="0">
                <a:latin typeface="Helvetica" pitchFamily="2" charset="0"/>
                <a:ea typeface="Corbel" charset="0"/>
                <a:cs typeface="Corbel" charset="0"/>
              </a:rPr>
              <a:t> </a:t>
            </a:r>
            <a:r>
              <a:rPr lang="en-US" sz="1400" i="1" dirty="0" err="1">
                <a:latin typeface="Helvetica" pitchFamily="2" charset="0"/>
                <a:ea typeface="Corbel" charset="0"/>
                <a:cs typeface="Corbel" charset="0"/>
              </a:rPr>
              <a:t>geht</a:t>
            </a:r>
            <a:endParaRPr lang="en-US" sz="1400" i="1" dirty="0">
              <a:latin typeface="Helvetica" pitchFamily="2" charset="0"/>
              <a:ea typeface="Corbel" charset="0"/>
              <a:cs typeface="Corbel" charset="0"/>
            </a:endParaRPr>
          </a:p>
        </p:txBody>
      </p:sp>
      <p:pic>
        <p:nvPicPr>
          <p:cNvPr id="6" name="Picture 5">
            <a:extLst>
              <a:ext uri="{FF2B5EF4-FFF2-40B4-BE49-F238E27FC236}">
                <a16:creationId xmlns:a16="http://schemas.microsoft.com/office/drawing/2014/main" id="{F65767D2-A8D5-EE2C-1804-FB5FC66AF010}"/>
              </a:ext>
            </a:extLst>
          </p:cNvPr>
          <p:cNvPicPr>
            <a:picLocks noChangeAspect="1"/>
          </p:cNvPicPr>
          <p:nvPr/>
        </p:nvPicPr>
        <p:blipFill>
          <a:blip r:embed="rId4">
            <a:extLst>
              <a:ext uri="{28A0092B-C50C-407E-A947-70E740481C1C}">
                <a14:useLocalDpi xmlns:a14="http://schemas.microsoft.com/office/drawing/2010/main"/>
              </a:ext>
            </a:extLst>
          </a:blip>
          <a:stretch/>
        </p:blipFill>
        <p:spPr>
          <a:xfrm>
            <a:off x="7799950" y="3235888"/>
            <a:ext cx="1595424" cy="2393136"/>
          </a:xfrm>
          <a:prstGeom prst="rect">
            <a:avLst/>
          </a:prstGeom>
        </p:spPr>
      </p:pic>
      <p:pic>
        <p:nvPicPr>
          <p:cNvPr id="7" name="Picture 6">
            <a:extLst>
              <a:ext uri="{FF2B5EF4-FFF2-40B4-BE49-F238E27FC236}">
                <a16:creationId xmlns:a16="http://schemas.microsoft.com/office/drawing/2014/main" id="{6474BA6D-C8FF-2716-4299-908A69208ADC}"/>
              </a:ext>
            </a:extLst>
          </p:cNvPr>
          <p:cNvPicPr>
            <a:picLocks noChangeAspect="1"/>
          </p:cNvPicPr>
          <p:nvPr/>
        </p:nvPicPr>
        <p:blipFill>
          <a:blip r:embed="rId5"/>
          <a:srcRect/>
          <a:stretch/>
        </p:blipFill>
        <p:spPr>
          <a:xfrm>
            <a:off x="9522872" y="3235888"/>
            <a:ext cx="1595424" cy="2393136"/>
          </a:xfrm>
          <a:prstGeom prst="rect">
            <a:avLst/>
          </a:prstGeom>
        </p:spPr>
      </p:pic>
      <p:sp>
        <p:nvSpPr>
          <p:cNvPr id="8" name="Rectangle 7">
            <a:extLst>
              <a:ext uri="{FF2B5EF4-FFF2-40B4-BE49-F238E27FC236}">
                <a16:creationId xmlns:a16="http://schemas.microsoft.com/office/drawing/2014/main" id="{EA14F3A9-FD3C-61BF-36CF-502E162CB8ED}"/>
              </a:ext>
            </a:extLst>
          </p:cNvPr>
          <p:cNvSpPr/>
          <p:nvPr/>
        </p:nvSpPr>
        <p:spPr>
          <a:xfrm>
            <a:off x="9665693" y="5700200"/>
            <a:ext cx="1309782" cy="307777"/>
          </a:xfrm>
          <a:prstGeom prst="rect">
            <a:avLst/>
          </a:prstGeom>
        </p:spPr>
        <p:txBody>
          <a:bodyPr wrap="none">
            <a:spAutoFit/>
          </a:bodyPr>
          <a:lstStyle/>
          <a:p>
            <a:r>
              <a:rPr lang="en-US" sz="1400" dirty="0">
                <a:solidFill>
                  <a:schemeClr val="tx1">
                    <a:lumMod val="50000"/>
                  </a:schemeClr>
                </a:solidFill>
                <a:latin typeface="Helvetica" pitchFamily="2" charset="0"/>
                <a:ea typeface="Corbel" charset="0"/>
                <a:cs typeface="Corbel" charset="0"/>
              </a:rPr>
              <a:t>Bob Anderson</a:t>
            </a:r>
          </a:p>
        </p:txBody>
      </p:sp>
      <p:sp>
        <p:nvSpPr>
          <p:cNvPr id="9" name="Rectangle 8">
            <a:extLst>
              <a:ext uri="{FF2B5EF4-FFF2-40B4-BE49-F238E27FC236}">
                <a16:creationId xmlns:a16="http://schemas.microsoft.com/office/drawing/2014/main" id="{3752EB0A-A79C-6DBE-AF37-C7B2F57FDA16}"/>
              </a:ext>
            </a:extLst>
          </p:cNvPr>
          <p:cNvSpPr/>
          <p:nvPr/>
        </p:nvSpPr>
        <p:spPr>
          <a:xfrm>
            <a:off x="8086240" y="5700200"/>
            <a:ext cx="1022844" cy="307777"/>
          </a:xfrm>
          <a:prstGeom prst="rect">
            <a:avLst/>
          </a:prstGeom>
        </p:spPr>
        <p:txBody>
          <a:bodyPr wrap="none">
            <a:spAutoFit/>
          </a:bodyPr>
          <a:lstStyle/>
          <a:p>
            <a:r>
              <a:rPr lang="en-US" sz="1400" dirty="0">
                <a:solidFill>
                  <a:schemeClr val="tx1">
                    <a:lumMod val="50000"/>
                  </a:schemeClr>
                </a:solidFill>
                <a:latin typeface="Helvetica" pitchFamily="2" charset="0"/>
              </a:rPr>
              <a:t>Bill Adams</a:t>
            </a:r>
          </a:p>
        </p:txBody>
      </p:sp>
    </p:spTree>
    <p:extLst>
      <p:ext uri="{BB962C8B-B14F-4D97-AF65-F5344CB8AC3E}">
        <p14:creationId xmlns:p14="http://schemas.microsoft.com/office/powerpoint/2010/main" val="99077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a:ext>
            </a:extLst>
          </a:blip>
          <a:srcRect/>
          <a:stretch/>
        </p:blipFill>
        <p:spPr>
          <a:xfrm>
            <a:off x="2839010" y="160894"/>
            <a:ext cx="6513979" cy="6536212"/>
          </a:xfrm>
          <a:prstGeom prst="rect">
            <a:avLst/>
          </a:prstGeom>
        </p:spPr>
      </p:pic>
      <p:sp>
        <p:nvSpPr>
          <p:cNvPr id="5" name="Rectangle 4"/>
          <p:cNvSpPr/>
          <p:nvPr/>
        </p:nvSpPr>
        <p:spPr>
          <a:xfrm>
            <a:off x="1524000" y="17526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Was </a:t>
            </a:r>
            <a:r>
              <a:rPr lang="en-US" sz="3200" dirty="0" err="1">
                <a:solidFill>
                  <a:schemeClr val="tx1"/>
                </a:solidFill>
                <a:cs typeface="Gotham Book" pitchFamily="50" charset="0"/>
              </a:rPr>
              <a:t>passiert</a:t>
            </a:r>
            <a:endParaRPr lang="en-US" sz="3200" dirty="0">
              <a:solidFill>
                <a:schemeClr val="tx1"/>
              </a:solidFill>
              <a:cs typeface="Gotham Book" pitchFamily="50" charset="0"/>
            </a:endParaRPr>
          </a:p>
        </p:txBody>
      </p:sp>
      <p:sp>
        <p:nvSpPr>
          <p:cNvPr id="7" name="Rectangle 6"/>
          <p:cNvSpPr/>
          <p:nvPr/>
        </p:nvSpPr>
        <p:spPr>
          <a:xfrm>
            <a:off x="1524000" y="29718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err="1">
                <a:solidFill>
                  <a:schemeClr val="tx1"/>
                </a:solidFill>
                <a:cs typeface="Gotham Book" pitchFamily="50" charset="0"/>
              </a:rPr>
              <a:t>Warum</a:t>
            </a:r>
            <a:r>
              <a:rPr lang="en-US" sz="3200" dirty="0">
                <a:solidFill>
                  <a:schemeClr val="tx1"/>
                </a:solidFill>
                <a:cs typeface="Gotham Book" pitchFamily="50" charset="0"/>
              </a:rPr>
              <a:t> </a:t>
            </a:r>
            <a:r>
              <a:rPr lang="en-US" sz="3200" dirty="0" err="1">
                <a:solidFill>
                  <a:schemeClr val="tx1"/>
                </a:solidFill>
                <a:cs typeface="Gotham Book" pitchFamily="50" charset="0"/>
              </a:rPr>
              <a:t>passiert</a:t>
            </a:r>
            <a:r>
              <a:rPr lang="en-US" sz="3200" dirty="0">
                <a:solidFill>
                  <a:schemeClr val="tx1"/>
                </a:solidFill>
                <a:cs typeface="Gotham Book" pitchFamily="50" charset="0"/>
              </a:rPr>
              <a:t> es</a:t>
            </a:r>
          </a:p>
        </p:txBody>
      </p:sp>
      <p:sp>
        <p:nvSpPr>
          <p:cNvPr id="8" name="Rectangle 7"/>
          <p:cNvSpPr/>
          <p:nvPr/>
        </p:nvSpPr>
        <p:spPr>
          <a:xfrm>
            <a:off x="1524000" y="4191000"/>
            <a:ext cx="9144000" cy="914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tx1"/>
                </a:solidFill>
                <a:cs typeface="Gotham Book" pitchFamily="50" charset="0"/>
              </a:rPr>
              <a:t>Der </a:t>
            </a:r>
            <a:r>
              <a:rPr lang="en-US" sz="3200" dirty="0" err="1">
                <a:solidFill>
                  <a:schemeClr val="tx1"/>
                </a:solidFill>
                <a:cs typeface="Gotham Book" pitchFamily="50" charset="0"/>
              </a:rPr>
              <a:t>Weg</a:t>
            </a:r>
            <a:r>
              <a:rPr lang="en-US" sz="3200" dirty="0">
                <a:solidFill>
                  <a:schemeClr val="tx1"/>
                </a:solidFill>
                <a:cs typeface="Gotham Book" pitchFamily="50" charset="0"/>
              </a:rPr>
              <a:t> </a:t>
            </a:r>
            <a:r>
              <a:rPr lang="en-US" sz="3200" dirty="0" err="1">
                <a:solidFill>
                  <a:schemeClr val="tx1"/>
                </a:solidFill>
                <a:cs typeface="Gotham Book" pitchFamily="50" charset="0"/>
              </a:rPr>
              <a:t>zur</a:t>
            </a:r>
            <a:r>
              <a:rPr lang="en-US" sz="3200" dirty="0">
                <a:solidFill>
                  <a:schemeClr val="tx1"/>
                </a:solidFill>
                <a:cs typeface="Gotham Book" pitchFamily="50" charset="0"/>
              </a:rPr>
              <a:t> </a:t>
            </a:r>
            <a:r>
              <a:rPr lang="en-US" sz="3200" dirty="0" err="1">
                <a:solidFill>
                  <a:schemeClr val="tx1"/>
                </a:solidFill>
                <a:cs typeface="Gotham Book" pitchFamily="50" charset="0"/>
              </a:rPr>
              <a:t>Veränderung</a:t>
            </a:r>
            <a:endParaRPr lang="en-US" sz="3200" dirty="0">
              <a:solidFill>
                <a:schemeClr val="tx1"/>
              </a:solidFill>
              <a:cs typeface="Gotham Book" pitchFamily="50" charset="0"/>
            </a:endParaRPr>
          </a:p>
        </p:txBody>
      </p:sp>
    </p:spTree>
    <p:extLst>
      <p:ext uri="{BB962C8B-B14F-4D97-AF65-F5344CB8AC3E}">
        <p14:creationId xmlns:p14="http://schemas.microsoft.com/office/powerpoint/2010/main" val="327616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
            <a:extLst>
              <a:ext uri="{FF2B5EF4-FFF2-40B4-BE49-F238E27FC236}">
                <a16:creationId xmlns:a16="http://schemas.microsoft.com/office/drawing/2014/main" id="{8C9E3FB2-A514-DD6A-7E45-ABDC6D71D9BA}"/>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3829615" y="928947"/>
            <a:ext cx="4532770" cy="4542312"/>
          </a:xfrm>
          <a:prstGeom prst="rect">
            <a:avLst/>
          </a:prstGeom>
        </p:spPr>
      </p:pic>
      <p:sp>
        <p:nvSpPr>
          <p:cNvPr id="12" name="Freeform 11">
            <a:extLst>
              <a:ext uri="{FF2B5EF4-FFF2-40B4-BE49-F238E27FC236}">
                <a16:creationId xmlns:a16="http://schemas.microsoft.com/office/drawing/2014/main" id="{9852416A-284F-7F11-AE2E-71DB26228EF4}"/>
              </a:ext>
            </a:extLst>
          </p:cNvPr>
          <p:cNvSpPr/>
          <p:nvPr/>
        </p:nvSpPr>
        <p:spPr>
          <a:xfrm>
            <a:off x="3687671" y="781278"/>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12">
            <a:extLst>
              <a:ext uri="{FF2B5EF4-FFF2-40B4-BE49-F238E27FC236}">
                <a16:creationId xmlns:a16="http://schemas.microsoft.com/office/drawing/2014/main" id="{5B647B50-6451-BD0B-2A2B-D76DEB7ED120}"/>
              </a:ext>
            </a:extLst>
          </p:cNvPr>
          <p:cNvSpPr/>
          <p:nvPr/>
        </p:nvSpPr>
        <p:spPr>
          <a:xfrm rot="10800000">
            <a:off x="3687671" y="3177615"/>
            <a:ext cx="4816659" cy="2406510"/>
          </a:xfrm>
          <a:custGeom>
            <a:avLst/>
            <a:gdLst>
              <a:gd name="connsiteX0" fmla="*/ 2138838 w 4277676"/>
              <a:gd name="connsiteY0" fmla="*/ 0 h 2137222"/>
              <a:gd name="connsiteX1" fmla="*/ 4266719 w 4277676"/>
              <a:gd name="connsiteY1" fmla="*/ 1920232 h 2137222"/>
              <a:gd name="connsiteX2" fmla="*/ 4277676 w 4277676"/>
              <a:gd name="connsiteY2" fmla="*/ 2137222 h 2137222"/>
              <a:gd name="connsiteX3" fmla="*/ 0 w 4277676"/>
              <a:gd name="connsiteY3" fmla="*/ 2137222 h 2137222"/>
              <a:gd name="connsiteX4" fmla="*/ 10957 w 4277676"/>
              <a:gd name="connsiteY4" fmla="*/ 1920232 h 2137222"/>
              <a:gd name="connsiteX5" fmla="*/ 2138838 w 4277676"/>
              <a:gd name="connsiteY5" fmla="*/ 0 h 2137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7676" h="2137222">
                <a:moveTo>
                  <a:pt x="2138838" y="0"/>
                </a:moveTo>
                <a:cubicBezTo>
                  <a:pt x="3246302" y="0"/>
                  <a:pt x="4157185" y="841666"/>
                  <a:pt x="4266719" y="1920232"/>
                </a:cubicBezTo>
                <a:lnTo>
                  <a:pt x="4277676" y="2137222"/>
                </a:lnTo>
                <a:lnTo>
                  <a:pt x="0" y="2137222"/>
                </a:lnTo>
                <a:lnTo>
                  <a:pt x="10957" y="1920232"/>
                </a:lnTo>
                <a:cubicBezTo>
                  <a:pt x="120492" y="841666"/>
                  <a:pt x="1031374" y="0"/>
                  <a:pt x="213883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36EF4DA-0326-442A-A8AD-4735D283BBAB}"/>
              </a:ext>
            </a:extLst>
          </p:cNvPr>
          <p:cNvSpPr>
            <a:spLocks noGrp="1"/>
          </p:cNvSpPr>
          <p:nvPr>
            <p:ph type="title"/>
          </p:nvPr>
        </p:nvSpPr>
        <p:spPr>
          <a:xfrm>
            <a:off x="243840" y="805908"/>
            <a:ext cx="3528060" cy="681355"/>
          </a:xfrm>
        </p:spPr>
        <p:txBody>
          <a:bodyPr/>
          <a:lstStyle/>
          <a:p>
            <a:r>
              <a:rPr lang="en-US" sz="2800" dirty="0"/>
              <a:t>Die Modell-</a:t>
            </a:r>
            <a:r>
              <a:rPr lang="de-DE" sz="2800" dirty="0"/>
              <a:t>Grundlage</a:t>
            </a:r>
            <a:r>
              <a:rPr lang="en-US" sz="2800" dirty="0">
                <a:latin typeface="Helvetica"/>
              </a:rPr>
              <a:t>: </a:t>
            </a:r>
            <a:r>
              <a:rPr lang="de-DE" sz="2800" dirty="0">
                <a:cs typeface="Arial" charset="0"/>
              </a:rPr>
              <a:t>Zwei Geistesstrukturen</a:t>
            </a:r>
            <a:endParaRPr lang="en-US" sz="2800" dirty="0"/>
          </a:p>
        </p:txBody>
      </p:sp>
      <p:sp>
        <p:nvSpPr>
          <p:cNvPr id="3" name="Slide Number Placeholder 2">
            <a:extLst>
              <a:ext uri="{FF2B5EF4-FFF2-40B4-BE49-F238E27FC236}">
                <a16:creationId xmlns:a16="http://schemas.microsoft.com/office/drawing/2014/main" id="{2184DB9A-4446-40E5-ABB9-1591FA416ACC}"/>
              </a:ext>
            </a:extLst>
          </p:cNvPr>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E547FC5-224D-4B2B-AB96-D4331BB3CBEC}" type="slidenum">
              <a:rPr kumimoji="0" lang="en-US" sz="1200" b="0" i="0" u="none" strike="noStrike" kern="1200" cap="none" spc="0" normalizeH="0" baseline="0" noProof="0" smtClean="0">
                <a:ln>
                  <a:noFill/>
                </a:ln>
                <a:solidFill>
                  <a:srgbClr val="414041">
                    <a:tint val="75000"/>
                  </a:srgbClr>
                </a:solidFill>
                <a:effectLst/>
                <a:uLnTx/>
                <a:uFillTx/>
                <a:latin typeface="Helvetica" pitchFamily="2" charset="0"/>
                <a:ea typeface="+mn-ea"/>
                <a:cs typeface="Gotham Medium"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414041">
                  <a:tint val="75000"/>
                </a:srgbClr>
              </a:solidFill>
              <a:effectLst/>
              <a:uLnTx/>
              <a:uFillTx/>
              <a:latin typeface="Helvetica" pitchFamily="2" charset="0"/>
              <a:ea typeface="+mn-ea"/>
              <a:cs typeface="Gotham Medium" pitchFamily="2" charset="0"/>
            </a:endParaRPr>
          </a:p>
        </p:txBody>
      </p:sp>
      <p:sp>
        <p:nvSpPr>
          <p:cNvPr id="4" name="Footer Placeholder 3">
            <a:extLst>
              <a:ext uri="{FF2B5EF4-FFF2-40B4-BE49-F238E27FC236}">
                <a16:creationId xmlns:a16="http://schemas.microsoft.com/office/drawing/2014/main" id="{384F82CE-C4A3-4917-8DDB-9BCFB6913DE3}"/>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BBBEC0"/>
                </a:solidFill>
                <a:effectLst/>
                <a:uLnTx/>
                <a:uFillTx/>
                <a:latin typeface="Helvetica Light" panose="020B0403020202020204" pitchFamily="34" charset="0"/>
                <a:ea typeface="+mn-ea"/>
                <a:cs typeface="Gotham Light" pitchFamily="2" charset="0"/>
              </a:rPr>
              <a:t>© Leadership Circle | All Rights Reserved</a:t>
            </a:r>
          </a:p>
        </p:txBody>
      </p:sp>
      <p:pic>
        <p:nvPicPr>
          <p:cNvPr id="7" name="Gráfico 6">
            <a:extLst>
              <a:ext uri="{FF2B5EF4-FFF2-40B4-BE49-F238E27FC236}">
                <a16:creationId xmlns:a16="http://schemas.microsoft.com/office/drawing/2014/main" id="{786DDD5E-41EB-53EB-136B-517B8134DD2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436074" y="492954"/>
            <a:ext cx="5353084" cy="5451306"/>
          </a:xfrm>
          <a:prstGeom prst="rect">
            <a:avLst/>
          </a:prstGeom>
        </p:spPr>
      </p:pic>
    </p:spTree>
    <p:extLst>
      <p:ext uri="{BB962C8B-B14F-4D97-AF65-F5344CB8AC3E}">
        <p14:creationId xmlns:p14="http://schemas.microsoft.com/office/powerpoint/2010/main" val="951573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7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l"/>
            <a:r>
              <a:rPr lang="en-US" dirty="0"/>
              <a:t>Kreative </a:t>
            </a:r>
            <a:r>
              <a:rPr lang="en-US" dirty="0" err="1"/>
              <a:t>Kompetenzen</a:t>
            </a:r>
            <a:endParaRPr lang="en-US" dirty="0"/>
          </a:p>
        </p:txBody>
      </p:sp>
      <p:sp>
        <p:nvSpPr>
          <p:cNvPr id="14" name="TextBox 13">
            <a:extLst>
              <a:ext uri="{FF2B5EF4-FFF2-40B4-BE49-F238E27FC236}">
                <a16:creationId xmlns:a16="http://schemas.microsoft.com/office/drawing/2014/main" id="{29B26B33-0A8E-6043-9D12-0A3A594CFAA1}"/>
              </a:ext>
            </a:extLst>
          </p:cNvPr>
          <p:cNvSpPr txBox="1"/>
          <p:nvPr/>
        </p:nvSpPr>
        <p:spPr>
          <a:xfrm>
            <a:off x="844231" y="1548318"/>
            <a:ext cx="2760662" cy="1246495"/>
          </a:xfrm>
          <a:prstGeom prst="rect">
            <a:avLst/>
          </a:prstGeom>
          <a:noFill/>
        </p:spPr>
        <p:txBody>
          <a:bodyPr lIns="91322" tIns="45662" rIns="91322" bIns="45662">
            <a:spAutoFit/>
          </a:bodyPr>
          <a:lstStyle/>
          <a:p>
            <a:pPr lvl="0">
              <a:defRPr/>
            </a:pPr>
            <a:r>
              <a:rPr lang="en-US" sz="1500" i="1" dirty="0" err="1">
                <a:solidFill>
                  <a:srgbClr val="333333"/>
                </a:solidFill>
                <a:latin typeface="Helvetica" pitchFamily="2" charset="0"/>
                <a:cs typeface="Arial" pitchFamily="34" charset="0"/>
              </a:rPr>
              <a:t>Mitmenschlich</a:t>
            </a:r>
            <a:r>
              <a:rPr lang="en-US" sz="1500" i="1" dirty="0">
                <a:solidFill>
                  <a:srgbClr val="333333"/>
                </a:solidFill>
                <a:latin typeface="Helvetica" pitchFamily="2" charset="0"/>
                <a:cs typeface="Arial" pitchFamily="34" charset="0"/>
              </a:rPr>
              <a:t> </a:t>
            </a:r>
          </a:p>
          <a:p>
            <a:pPr>
              <a:defRPr/>
            </a:pPr>
            <a:r>
              <a:rPr lang="en-US" sz="1500" i="1" dirty="0" err="1">
                <a:solidFill>
                  <a:srgbClr val="333333"/>
                </a:solidFill>
                <a:latin typeface="Helvetica" pitchFamily="2" charset="0"/>
                <a:cs typeface="Arial" pitchFamily="34" charset="0"/>
              </a:rPr>
              <a:t>Fördert</a:t>
            </a:r>
            <a:r>
              <a:rPr lang="en-US" sz="1500" i="1" dirty="0">
                <a:solidFill>
                  <a:srgbClr val="333333"/>
                </a:solidFill>
                <a:latin typeface="Helvetica" pitchFamily="2" charset="0"/>
                <a:cs typeface="Arial" pitchFamily="34" charset="0"/>
              </a:rPr>
              <a:t> Teamwork </a:t>
            </a:r>
            <a:r>
              <a:rPr lang="en-US" sz="1500" i="1" dirty="0" err="1">
                <a:solidFill>
                  <a:srgbClr val="333333"/>
                </a:solidFill>
                <a:latin typeface="Helvetica" pitchFamily="2" charset="0"/>
                <a:cs typeface="Arial" pitchFamily="34" charset="0"/>
              </a:rPr>
              <a:t>Mitarbeitend</a:t>
            </a:r>
            <a:endParaRPr lang="en-US" sz="1500" i="1" dirty="0">
              <a:solidFill>
                <a:srgbClr val="333333"/>
              </a:solidFill>
              <a:latin typeface="Helvetica" pitchFamily="2" charset="0"/>
              <a:cs typeface="Arial" pitchFamily="34" charset="0"/>
            </a:endParaRPr>
          </a:p>
          <a:p>
            <a:pPr>
              <a:defRPr/>
            </a:pPr>
            <a:r>
              <a:rPr lang="en-US" sz="1500" i="1" dirty="0" err="1">
                <a:solidFill>
                  <a:srgbClr val="333333"/>
                </a:solidFill>
                <a:latin typeface="Helvetica" pitchFamily="2" charset="0"/>
                <a:cs typeface="Arial" pitchFamily="34" charset="0"/>
              </a:rPr>
              <a:t>Fördern</a:t>
            </a:r>
            <a:r>
              <a:rPr lang="en-US" sz="1500" i="1" dirty="0">
                <a:solidFill>
                  <a:srgbClr val="333333"/>
                </a:solidFill>
                <a:latin typeface="Helvetica" pitchFamily="2" charset="0"/>
                <a:cs typeface="Arial" pitchFamily="34" charset="0"/>
              </a:rPr>
              <a:t> und </a:t>
            </a:r>
            <a:r>
              <a:rPr lang="en-US" sz="1500" i="1" dirty="0" err="1">
                <a:solidFill>
                  <a:srgbClr val="333333"/>
                </a:solidFill>
                <a:latin typeface="Helvetica" pitchFamily="2" charset="0"/>
                <a:cs typeface="Arial" pitchFamily="34" charset="0"/>
              </a:rPr>
              <a:t>Entwickeln</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Soziale</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Intelligenz</a:t>
            </a:r>
            <a:endParaRPr lang="en-US" sz="1500" i="1" dirty="0">
              <a:solidFill>
                <a:srgbClr val="333333"/>
              </a:solidFill>
              <a:latin typeface="Helvetica" pitchFamily="2" charset="0"/>
              <a:cs typeface="Arial" pitchFamily="34" charset="0"/>
            </a:endParaRPr>
          </a:p>
        </p:txBody>
      </p:sp>
      <p:sp>
        <p:nvSpPr>
          <p:cNvPr id="15" name="TextBox 14">
            <a:extLst>
              <a:ext uri="{FF2B5EF4-FFF2-40B4-BE49-F238E27FC236}">
                <a16:creationId xmlns:a16="http://schemas.microsoft.com/office/drawing/2014/main" id="{D41A9146-8D26-3140-8CB2-B99A2E78EEB9}"/>
              </a:ext>
            </a:extLst>
          </p:cNvPr>
          <p:cNvSpPr txBox="1"/>
          <p:nvPr/>
        </p:nvSpPr>
        <p:spPr>
          <a:xfrm>
            <a:off x="844231" y="3167188"/>
            <a:ext cx="1801812" cy="1477210"/>
          </a:xfrm>
          <a:prstGeom prst="rect">
            <a:avLst/>
          </a:prstGeom>
          <a:noFill/>
        </p:spPr>
        <p:txBody>
          <a:bodyPr lIns="91322" tIns="45662" rIns="91322" bIns="45662">
            <a:spAutoFit/>
          </a:bodyPr>
          <a:lstStyle/>
          <a:p>
            <a:pPr lvl="0">
              <a:defRPr/>
            </a:pPr>
            <a:r>
              <a:rPr lang="en-US" sz="1500" i="1" dirty="0" err="1">
                <a:solidFill>
                  <a:srgbClr val="333333"/>
                </a:solidFill>
                <a:latin typeface="Helvetica" pitchFamily="2" charset="0"/>
                <a:cs typeface="Arial" pitchFamily="34" charset="0"/>
              </a:rPr>
              <a:t>Selbstlose</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Führung</a:t>
            </a:r>
            <a:r>
              <a:rPr lang="en-US" sz="1500" i="1" dirty="0">
                <a:solidFill>
                  <a:srgbClr val="333333"/>
                </a:solidFill>
                <a:latin typeface="Helvetica" pitchFamily="2" charset="0"/>
                <a:cs typeface="Arial" pitchFamily="34" charset="0"/>
              </a:rPr>
              <a:t> </a:t>
            </a:r>
          </a:p>
          <a:p>
            <a:pPr lvl="0">
              <a:defRPr/>
            </a:pPr>
            <a:r>
              <a:rPr lang="en-US" sz="1500" i="1" dirty="0">
                <a:solidFill>
                  <a:srgbClr val="333333"/>
                </a:solidFill>
                <a:latin typeface="Helvetica" pitchFamily="2" charset="0"/>
                <a:cs typeface="Arial" pitchFamily="34" charset="0"/>
              </a:rPr>
              <a:t>Balance</a:t>
            </a:r>
          </a:p>
          <a:p>
            <a:pPr>
              <a:defRPr/>
            </a:pPr>
            <a:r>
              <a:rPr lang="en-US" sz="1500" i="1" dirty="0" err="1">
                <a:solidFill>
                  <a:srgbClr val="333333"/>
                </a:solidFill>
                <a:latin typeface="Helvetica" pitchFamily="2" charset="0"/>
                <a:cs typeface="Arial" pitchFamily="34" charset="0"/>
              </a:rPr>
              <a:t>Selbstkontrolle</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Persönliches</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Lernen</a:t>
            </a:r>
            <a:endParaRPr lang="en-US" sz="1500" i="1" dirty="0">
              <a:solidFill>
                <a:srgbClr val="333333"/>
              </a:solidFill>
              <a:latin typeface="Helvetica" pitchFamily="2" charset="0"/>
              <a:cs typeface="Arial" pitchFamily="34" charset="0"/>
            </a:endParaRPr>
          </a:p>
        </p:txBody>
      </p:sp>
      <p:sp>
        <p:nvSpPr>
          <p:cNvPr id="16" name="TextBox 15">
            <a:extLst>
              <a:ext uri="{FF2B5EF4-FFF2-40B4-BE49-F238E27FC236}">
                <a16:creationId xmlns:a16="http://schemas.microsoft.com/office/drawing/2014/main" id="{CB0557EB-CC77-614A-8553-23A27C5D3247}"/>
              </a:ext>
            </a:extLst>
          </p:cNvPr>
          <p:cNvSpPr txBox="1"/>
          <p:nvPr/>
        </p:nvSpPr>
        <p:spPr>
          <a:xfrm>
            <a:off x="844231" y="5089640"/>
            <a:ext cx="2273846" cy="553881"/>
          </a:xfrm>
          <a:prstGeom prst="rect">
            <a:avLst/>
          </a:prstGeom>
          <a:noFill/>
        </p:spPr>
        <p:txBody>
          <a:bodyPr wrap="square" lIns="91322" tIns="45662" rIns="91322" bIns="45662">
            <a:spAutoFit/>
          </a:bodyPr>
          <a:lstStyle/>
          <a:p>
            <a:pPr lvl="0">
              <a:defRPr/>
            </a:pPr>
            <a:r>
              <a:rPr lang="en-US" sz="1500" i="1" dirty="0" err="1">
                <a:solidFill>
                  <a:srgbClr val="333333"/>
                </a:solidFill>
                <a:latin typeface="Helvetica" pitchFamily="2" charset="0"/>
                <a:cs typeface="Arial" pitchFamily="34" charset="0"/>
              </a:rPr>
              <a:t>Integrität</a:t>
            </a:r>
            <a:r>
              <a:rPr lang="en-US" sz="1500" i="1" dirty="0">
                <a:solidFill>
                  <a:srgbClr val="333333"/>
                </a:solidFill>
                <a:latin typeface="Helvetica" pitchFamily="2" charset="0"/>
                <a:cs typeface="Arial" pitchFamily="34" charset="0"/>
              </a:rPr>
              <a:t> </a:t>
            </a:r>
          </a:p>
          <a:p>
            <a:pPr lvl="0">
              <a:defRPr/>
            </a:pPr>
            <a:r>
              <a:rPr lang="en-US" sz="1500" i="1" dirty="0" err="1">
                <a:solidFill>
                  <a:srgbClr val="333333"/>
                </a:solidFill>
                <a:latin typeface="Helvetica" pitchFamily="2" charset="0"/>
                <a:cs typeface="Arial" pitchFamily="34" charset="0"/>
              </a:rPr>
              <a:t>Couragiert</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authentisch</a:t>
            </a:r>
            <a:endParaRPr lang="en-US" sz="1500" i="1" dirty="0">
              <a:solidFill>
                <a:srgbClr val="333333"/>
              </a:solidFill>
              <a:latin typeface="Helvetica" pitchFamily="2" charset="0"/>
              <a:cs typeface="Arial" pitchFamily="34" charset="0"/>
            </a:endParaRPr>
          </a:p>
        </p:txBody>
      </p:sp>
      <p:sp>
        <p:nvSpPr>
          <p:cNvPr id="17" name="TextBox 16">
            <a:extLst>
              <a:ext uri="{FF2B5EF4-FFF2-40B4-BE49-F238E27FC236}">
                <a16:creationId xmlns:a16="http://schemas.microsoft.com/office/drawing/2014/main" id="{B21F098E-0BAF-3546-B3ED-497B6C51C20A}"/>
              </a:ext>
            </a:extLst>
          </p:cNvPr>
          <p:cNvSpPr txBox="1"/>
          <p:nvPr/>
        </p:nvSpPr>
        <p:spPr>
          <a:xfrm>
            <a:off x="3474262" y="1523037"/>
            <a:ext cx="2475119" cy="784713"/>
          </a:xfrm>
          <a:prstGeom prst="rect">
            <a:avLst/>
          </a:prstGeom>
          <a:noFill/>
        </p:spPr>
        <p:txBody>
          <a:bodyPr wrap="none" lIns="91322" tIns="45662" rIns="91322" bIns="45662">
            <a:spAutoFit/>
          </a:bodyPr>
          <a:lstStyle/>
          <a:p>
            <a:pPr lvl="0">
              <a:defRPr/>
            </a:pPr>
            <a:r>
              <a:rPr lang="en-US" sz="1500" i="1" dirty="0">
                <a:solidFill>
                  <a:srgbClr val="333333"/>
                </a:solidFill>
                <a:latin typeface="Helvetica" pitchFamily="2" charset="0"/>
                <a:cs typeface="Arial" pitchFamily="34" charset="0"/>
              </a:rPr>
              <a:t>Interesse am </a:t>
            </a:r>
            <a:r>
              <a:rPr lang="en-US" sz="1500" i="1" dirty="0" err="1">
                <a:solidFill>
                  <a:srgbClr val="333333"/>
                </a:solidFill>
                <a:latin typeface="Helvetica" pitchFamily="2" charset="0"/>
                <a:cs typeface="Arial" pitchFamily="34" charset="0"/>
              </a:rPr>
              <a:t>Gemeinwohl</a:t>
            </a:r>
            <a:r>
              <a:rPr lang="en-US" sz="1500" i="1" dirty="0">
                <a:solidFill>
                  <a:srgbClr val="333333"/>
                </a:solidFill>
                <a:latin typeface="Helvetica" pitchFamily="2" charset="0"/>
                <a:cs typeface="Arial" pitchFamily="34" charset="0"/>
              </a:rPr>
              <a:t> </a:t>
            </a:r>
          </a:p>
          <a:p>
            <a:pPr lvl="0">
              <a:defRPr/>
            </a:pPr>
            <a:r>
              <a:rPr lang="en-US" sz="1500" i="1" dirty="0" err="1">
                <a:solidFill>
                  <a:srgbClr val="333333"/>
                </a:solidFill>
                <a:latin typeface="Helvetica" pitchFamily="2" charset="0"/>
                <a:cs typeface="Arial" pitchFamily="34" charset="0"/>
              </a:rPr>
              <a:t>Nachhaltige</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Produktivität</a:t>
            </a:r>
            <a:r>
              <a:rPr lang="en-US" sz="1500" i="1" dirty="0">
                <a:solidFill>
                  <a:srgbClr val="333333"/>
                </a:solidFill>
                <a:latin typeface="Helvetica" pitchFamily="2" charset="0"/>
                <a:cs typeface="Arial" pitchFamily="34" charset="0"/>
              </a:rPr>
              <a:t> </a:t>
            </a:r>
          </a:p>
          <a:p>
            <a:pPr lvl="0">
              <a:defRPr/>
            </a:pPr>
            <a:r>
              <a:rPr lang="en-US" sz="1500" i="1" dirty="0" err="1">
                <a:solidFill>
                  <a:srgbClr val="333333"/>
                </a:solidFill>
                <a:latin typeface="Helvetica" pitchFamily="2" charset="0"/>
                <a:cs typeface="Arial" pitchFamily="34" charset="0"/>
              </a:rPr>
              <a:t>Systemisches</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Denken</a:t>
            </a:r>
            <a:endParaRPr lang="en-US" sz="1500" i="1" dirty="0">
              <a:solidFill>
                <a:srgbClr val="333333"/>
              </a:solidFill>
              <a:latin typeface="Helvetica" pitchFamily="2" charset="0"/>
              <a:cs typeface="Arial" pitchFamily="34" charset="0"/>
            </a:endParaRPr>
          </a:p>
        </p:txBody>
      </p:sp>
      <p:sp>
        <p:nvSpPr>
          <p:cNvPr id="18" name="TextBox 17">
            <a:extLst>
              <a:ext uri="{FF2B5EF4-FFF2-40B4-BE49-F238E27FC236}">
                <a16:creationId xmlns:a16="http://schemas.microsoft.com/office/drawing/2014/main" id="{9FAEA49C-F6F8-7C4A-AFF2-B3F337423AD6}"/>
              </a:ext>
            </a:extLst>
          </p:cNvPr>
          <p:cNvSpPr txBox="1"/>
          <p:nvPr/>
        </p:nvSpPr>
        <p:spPr>
          <a:xfrm>
            <a:off x="3474267" y="3175170"/>
            <a:ext cx="2348482" cy="1015546"/>
          </a:xfrm>
          <a:prstGeom prst="rect">
            <a:avLst/>
          </a:prstGeom>
          <a:noFill/>
        </p:spPr>
        <p:txBody>
          <a:bodyPr wrap="none" lIns="91322" tIns="45662" rIns="91322" bIns="45662">
            <a:spAutoFit/>
          </a:bodyPr>
          <a:lstStyle/>
          <a:p>
            <a:pPr lvl="0">
              <a:defRPr/>
            </a:pPr>
            <a:r>
              <a:rPr lang="en-US" sz="1500" i="1" dirty="0" err="1">
                <a:solidFill>
                  <a:srgbClr val="333333"/>
                </a:solidFill>
                <a:latin typeface="Helvetica" pitchFamily="2" charset="0"/>
                <a:cs typeface="Arial" pitchFamily="34" charset="0"/>
              </a:rPr>
              <a:t>Strategischer</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Fokus</a:t>
            </a:r>
            <a:endParaRPr lang="en-US" sz="1500" i="1" dirty="0">
              <a:solidFill>
                <a:srgbClr val="333333"/>
              </a:solidFill>
              <a:latin typeface="Helvetica" pitchFamily="2" charset="0"/>
              <a:cs typeface="Arial" pitchFamily="34" charset="0"/>
            </a:endParaRPr>
          </a:p>
          <a:p>
            <a:pPr lvl="0">
              <a:defRPr/>
            </a:pPr>
            <a:r>
              <a:rPr lang="en-US" sz="1500" i="1" dirty="0" err="1">
                <a:solidFill>
                  <a:srgbClr val="333333"/>
                </a:solidFill>
                <a:latin typeface="Helvetica" pitchFamily="2" charset="0"/>
                <a:cs typeface="Arial" pitchFamily="34" charset="0"/>
              </a:rPr>
              <a:t>Zielbewusst</a:t>
            </a:r>
            <a:r>
              <a:rPr lang="en-US" sz="1500" i="1" dirty="0">
                <a:solidFill>
                  <a:srgbClr val="333333"/>
                </a:solidFill>
                <a:latin typeface="Helvetica" pitchFamily="2" charset="0"/>
                <a:cs typeface="Arial" pitchFamily="34" charset="0"/>
              </a:rPr>
              <a:t> und </a:t>
            </a:r>
            <a:r>
              <a:rPr lang="en-US" sz="1500" i="1" dirty="0" err="1">
                <a:solidFill>
                  <a:srgbClr val="333333"/>
                </a:solidFill>
                <a:latin typeface="Helvetica" pitchFamily="2" charset="0"/>
                <a:cs typeface="Arial" pitchFamily="34" charset="0"/>
              </a:rPr>
              <a:t>visionär</a:t>
            </a:r>
            <a:r>
              <a:rPr lang="en-US" sz="1500" i="1" dirty="0">
                <a:solidFill>
                  <a:srgbClr val="333333"/>
                </a:solidFill>
                <a:latin typeface="Helvetica" pitchFamily="2" charset="0"/>
                <a:cs typeface="Arial" pitchFamily="34" charset="0"/>
              </a:rPr>
              <a:t> </a:t>
            </a:r>
          </a:p>
          <a:p>
            <a:pPr lvl="0">
              <a:defRPr/>
            </a:pPr>
            <a:r>
              <a:rPr lang="en-US" sz="1500" i="1" dirty="0" err="1">
                <a:solidFill>
                  <a:srgbClr val="333333"/>
                </a:solidFill>
                <a:latin typeface="Helvetica" pitchFamily="2" charset="0"/>
                <a:cs typeface="Arial" pitchFamily="34" charset="0"/>
              </a:rPr>
              <a:t>Erzielt</a:t>
            </a:r>
            <a:r>
              <a:rPr lang="en-US" sz="1500" i="1" dirty="0">
                <a:solidFill>
                  <a:srgbClr val="333333"/>
                </a:solidFill>
                <a:latin typeface="Helvetica" pitchFamily="2" charset="0"/>
                <a:cs typeface="Arial" pitchFamily="34" charset="0"/>
              </a:rPr>
              <a:t> </a:t>
            </a:r>
            <a:r>
              <a:rPr lang="en-US" sz="1500" i="1" dirty="0" err="1">
                <a:solidFill>
                  <a:srgbClr val="333333"/>
                </a:solidFill>
                <a:latin typeface="Helvetica" pitchFamily="2" charset="0"/>
                <a:cs typeface="Arial" pitchFamily="34" charset="0"/>
              </a:rPr>
              <a:t>Ergebnisse</a:t>
            </a:r>
            <a:r>
              <a:rPr lang="en-US" sz="1500" i="1" dirty="0">
                <a:solidFill>
                  <a:srgbClr val="333333"/>
                </a:solidFill>
                <a:latin typeface="Helvetica" pitchFamily="2" charset="0"/>
                <a:cs typeface="Arial" pitchFamily="34" charset="0"/>
              </a:rPr>
              <a:t> </a:t>
            </a:r>
          </a:p>
          <a:p>
            <a:pPr lvl="0">
              <a:defRPr/>
            </a:pPr>
            <a:r>
              <a:rPr lang="en-US" sz="1500" i="1" dirty="0" err="1">
                <a:solidFill>
                  <a:srgbClr val="333333"/>
                </a:solidFill>
                <a:latin typeface="Helvetica" pitchFamily="2" charset="0"/>
                <a:cs typeface="Arial" pitchFamily="34" charset="0"/>
              </a:rPr>
              <a:t>Entscheidungsfreudig</a:t>
            </a:r>
            <a:endParaRPr lang="en-US" sz="1500" i="1" dirty="0">
              <a:solidFill>
                <a:srgbClr val="333333"/>
              </a:solidFill>
              <a:latin typeface="Helvetica" pitchFamily="2" charset="0"/>
              <a:cs typeface="Arial" pitchFamily="34" charset="0"/>
            </a:endParaRPr>
          </a:p>
        </p:txBody>
      </p:sp>
      <p:sp>
        <p:nvSpPr>
          <p:cNvPr id="19" name="TextBox 18">
            <a:extLst>
              <a:ext uri="{FF2B5EF4-FFF2-40B4-BE49-F238E27FC236}">
                <a16:creationId xmlns:a16="http://schemas.microsoft.com/office/drawing/2014/main" id="{B2C28937-4E88-044A-88D7-D2B8F7B07178}"/>
              </a:ext>
            </a:extLst>
          </p:cNvPr>
          <p:cNvSpPr txBox="1"/>
          <p:nvPr/>
        </p:nvSpPr>
        <p:spPr>
          <a:xfrm>
            <a:off x="510299" y="1214479"/>
            <a:ext cx="2364512" cy="338437"/>
          </a:xfrm>
          <a:prstGeom prst="rect">
            <a:avLst/>
          </a:prstGeom>
          <a:noFill/>
        </p:spPr>
        <p:txBody>
          <a:bodyPr wrap="none" lIns="91322" tIns="45662" rIns="91322" bIns="45662">
            <a:spAutoFit/>
          </a:bodyPr>
          <a:lstStyle/>
          <a:p>
            <a:pPr lvl="0">
              <a:defRPr/>
            </a:pPr>
            <a:r>
              <a:rPr lang="en-US" sz="1600" b="1" spc="200" dirty="0">
                <a:solidFill>
                  <a:srgbClr val="14699C"/>
                </a:solidFill>
                <a:latin typeface="Helvetica" pitchFamily="2" charset="0"/>
                <a:cs typeface="Arial" pitchFamily="34" charset="0"/>
              </a:rPr>
              <a:t>In </a:t>
            </a:r>
            <a:r>
              <a:rPr lang="en-US" sz="1600" b="1" spc="200" dirty="0" err="1">
                <a:solidFill>
                  <a:srgbClr val="14699C"/>
                </a:solidFill>
                <a:latin typeface="Helvetica" pitchFamily="2" charset="0"/>
                <a:cs typeface="Arial" pitchFamily="34" charset="0"/>
              </a:rPr>
              <a:t>Beziehung</a:t>
            </a:r>
            <a:r>
              <a:rPr lang="en-US" sz="1600" b="1" spc="200" dirty="0">
                <a:solidFill>
                  <a:srgbClr val="14699C"/>
                </a:solidFill>
                <a:latin typeface="Helvetica" pitchFamily="2" charset="0"/>
                <a:cs typeface="Arial" pitchFamily="34" charset="0"/>
              </a:rPr>
              <a:t> sein</a:t>
            </a:r>
          </a:p>
        </p:txBody>
      </p:sp>
      <p:sp>
        <p:nvSpPr>
          <p:cNvPr id="20" name="TextBox 19">
            <a:extLst>
              <a:ext uri="{FF2B5EF4-FFF2-40B4-BE49-F238E27FC236}">
                <a16:creationId xmlns:a16="http://schemas.microsoft.com/office/drawing/2014/main" id="{E15507CA-A5A1-A04A-9907-E9BA71A7A124}"/>
              </a:ext>
            </a:extLst>
          </p:cNvPr>
          <p:cNvSpPr txBox="1"/>
          <p:nvPr/>
        </p:nvSpPr>
        <p:spPr>
          <a:xfrm>
            <a:off x="510301" y="2852279"/>
            <a:ext cx="2553666" cy="338437"/>
          </a:xfrm>
          <a:prstGeom prst="rect">
            <a:avLst/>
          </a:prstGeom>
          <a:noFill/>
        </p:spPr>
        <p:txBody>
          <a:bodyPr wrap="none" lIns="91322" tIns="45662" rIns="91322" bIns="45662">
            <a:spAutoFit/>
          </a:bodyPr>
          <a:lstStyle/>
          <a:p>
            <a:pPr lvl="0">
              <a:defRPr/>
            </a:pPr>
            <a:r>
              <a:rPr lang="en-US" sz="1600" b="1" spc="200" dirty="0" err="1">
                <a:solidFill>
                  <a:srgbClr val="14699C"/>
                </a:solidFill>
                <a:latin typeface="Helvetica" pitchFamily="2" charset="0"/>
                <a:cs typeface="Arial" pitchFamily="34" charset="0"/>
              </a:rPr>
              <a:t>Eigenwahrnehmung</a:t>
            </a:r>
            <a:endParaRPr lang="en-US" sz="1600" b="1" spc="200" dirty="0">
              <a:solidFill>
                <a:srgbClr val="14699C"/>
              </a:solidFill>
              <a:latin typeface="Helvetica" pitchFamily="2" charset="0"/>
              <a:cs typeface="Arial" pitchFamily="34" charset="0"/>
            </a:endParaRPr>
          </a:p>
        </p:txBody>
      </p:sp>
      <p:sp>
        <p:nvSpPr>
          <p:cNvPr id="21" name="TextBox 20">
            <a:extLst>
              <a:ext uri="{FF2B5EF4-FFF2-40B4-BE49-F238E27FC236}">
                <a16:creationId xmlns:a16="http://schemas.microsoft.com/office/drawing/2014/main" id="{59E263BF-A85B-1146-B4E5-5D92C000920E}"/>
              </a:ext>
            </a:extLst>
          </p:cNvPr>
          <p:cNvSpPr txBox="1"/>
          <p:nvPr/>
        </p:nvSpPr>
        <p:spPr>
          <a:xfrm>
            <a:off x="609600" y="4802921"/>
            <a:ext cx="1678426" cy="338437"/>
          </a:xfrm>
          <a:prstGeom prst="rect">
            <a:avLst/>
          </a:prstGeom>
          <a:noFill/>
        </p:spPr>
        <p:txBody>
          <a:bodyPr wrap="none" lIns="91322" tIns="45662" rIns="91322" bIns="45662">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200" normalizeH="0" baseline="0" noProof="0" dirty="0">
                <a:ln>
                  <a:noFill/>
                </a:ln>
                <a:solidFill>
                  <a:srgbClr val="14699C"/>
                </a:solidFill>
                <a:effectLst/>
                <a:uLnTx/>
                <a:uFillTx/>
                <a:latin typeface="Helvetica" pitchFamily="2" charset="0"/>
                <a:ea typeface="+mn-ea"/>
                <a:cs typeface="Arial" pitchFamily="34" charset="0"/>
              </a:rPr>
              <a:t>Authenticity</a:t>
            </a:r>
          </a:p>
        </p:txBody>
      </p:sp>
      <p:sp>
        <p:nvSpPr>
          <p:cNvPr id="22" name="TextBox 21">
            <a:extLst>
              <a:ext uri="{FF2B5EF4-FFF2-40B4-BE49-F238E27FC236}">
                <a16:creationId xmlns:a16="http://schemas.microsoft.com/office/drawing/2014/main" id="{BD66E83D-2402-9D40-B610-22272A9B9F28}"/>
              </a:ext>
            </a:extLst>
          </p:cNvPr>
          <p:cNvSpPr txBox="1"/>
          <p:nvPr/>
        </p:nvSpPr>
        <p:spPr>
          <a:xfrm>
            <a:off x="3140332" y="1214479"/>
            <a:ext cx="2750836" cy="338437"/>
          </a:xfrm>
          <a:prstGeom prst="rect">
            <a:avLst/>
          </a:prstGeom>
          <a:noFill/>
        </p:spPr>
        <p:txBody>
          <a:bodyPr wrap="none" lIns="91322" tIns="45662" rIns="91322" bIns="45662">
            <a:spAutoFit/>
          </a:bodyPr>
          <a:lstStyle/>
          <a:p>
            <a:pPr lvl="0">
              <a:defRPr/>
            </a:pPr>
            <a:r>
              <a:rPr lang="en-US" sz="1600" b="1" spc="200" dirty="0" err="1">
                <a:solidFill>
                  <a:srgbClr val="14699C"/>
                </a:solidFill>
                <a:latin typeface="Helvetica" pitchFamily="2" charset="0"/>
                <a:cs typeface="Arial" pitchFamily="34" charset="0"/>
              </a:rPr>
              <a:t>Systemwahrnehmung</a:t>
            </a:r>
            <a:endParaRPr lang="en-US" sz="1600" b="1" spc="200" dirty="0">
              <a:solidFill>
                <a:srgbClr val="14699C"/>
              </a:solidFill>
              <a:latin typeface="Helvetica" pitchFamily="2" charset="0"/>
              <a:cs typeface="Arial" pitchFamily="34" charset="0"/>
            </a:endParaRPr>
          </a:p>
        </p:txBody>
      </p:sp>
      <p:sp>
        <p:nvSpPr>
          <p:cNvPr id="23" name="TextBox 22">
            <a:extLst>
              <a:ext uri="{FF2B5EF4-FFF2-40B4-BE49-F238E27FC236}">
                <a16:creationId xmlns:a16="http://schemas.microsoft.com/office/drawing/2014/main" id="{2C96296D-AC06-344B-ADF6-34EFA692BB89}"/>
              </a:ext>
            </a:extLst>
          </p:cNvPr>
          <p:cNvSpPr txBox="1"/>
          <p:nvPr/>
        </p:nvSpPr>
        <p:spPr>
          <a:xfrm>
            <a:off x="3160018" y="2857086"/>
            <a:ext cx="2877473" cy="338437"/>
          </a:xfrm>
          <a:prstGeom prst="rect">
            <a:avLst/>
          </a:prstGeom>
          <a:noFill/>
        </p:spPr>
        <p:txBody>
          <a:bodyPr wrap="none" lIns="91322" tIns="45662" rIns="91322" bIns="45662">
            <a:spAutoFit/>
          </a:bodyPr>
          <a:lstStyle/>
          <a:p>
            <a:pPr>
              <a:defRPr/>
            </a:pPr>
            <a:r>
              <a:rPr lang="en-US" sz="1600" b="1" spc="200" dirty="0" err="1">
                <a:solidFill>
                  <a:srgbClr val="14699C"/>
                </a:solidFill>
                <a:latin typeface="Helvetica" pitchFamily="2" charset="0"/>
                <a:cs typeface="Arial" pitchFamily="34" charset="0"/>
              </a:rPr>
              <a:t>Leisten</a:t>
            </a:r>
            <a:r>
              <a:rPr lang="en-US" sz="1600" b="1" spc="200" dirty="0">
                <a:solidFill>
                  <a:srgbClr val="14699C"/>
                </a:solidFill>
                <a:latin typeface="Helvetica" pitchFamily="2" charset="0"/>
                <a:cs typeface="Arial" pitchFamily="34" charset="0"/>
              </a:rPr>
              <a:t> und </a:t>
            </a:r>
            <a:r>
              <a:rPr lang="en-US" sz="1600" b="1" spc="200" dirty="0" err="1">
                <a:solidFill>
                  <a:srgbClr val="14699C"/>
                </a:solidFill>
                <a:latin typeface="Helvetica" pitchFamily="2" charset="0"/>
                <a:cs typeface="Arial" pitchFamily="34" charset="0"/>
              </a:rPr>
              <a:t>Erreichen</a:t>
            </a:r>
            <a:endParaRPr lang="en-US" sz="1600" b="1" spc="200" dirty="0">
              <a:solidFill>
                <a:srgbClr val="14699C"/>
              </a:solidFill>
              <a:latin typeface="Helvetica" pitchFamily="2" charset="0"/>
              <a:cs typeface="Arial" pitchFamily="34" charset="0"/>
            </a:endParaRPr>
          </a:p>
        </p:txBody>
      </p:sp>
      <p:pic>
        <p:nvPicPr>
          <p:cNvPr id="3" name="Picture 2" descr="Shape&#10;&#10;Description automatically generated">
            <a:extLst>
              <a:ext uri="{FF2B5EF4-FFF2-40B4-BE49-F238E27FC236}">
                <a16:creationId xmlns:a16="http://schemas.microsoft.com/office/drawing/2014/main" id="{511EEC68-3DD9-1149-9451-6C9BD069769C}"/>
              </a:ext>
            </a:extLst>
          </p:cNvPr>
          <p:cNvPicPr>
            <a:picLocks noChangeAspect="1"/>
          </p:cNvPicPr>
          <p:nvPr/>
        </p:nvPicPr>
        <p:blipFill>
          <a:blip r:embed="rId3"/>
          <a:stretch>
            <a:fillRect/>
          </a:stretch>
        </p:blipFill>
        <p:spPr>
          <a:xfrm>
            <a:off x="9075832" y="1716066"/>
            <a:ext cx="2547750" cy="1552914"/>
          </a:xfrm>
          <a:prstGeom prst="rect">
            <a:avLst/>
          </a:prstGeom>
        </p:spPr>
      </p:pic>
      <p:pic>
        <p:nvPicPr>
          <p:cNvPr id="27" name="Picture 26" descr="Shape&#10;&#10;Description automatically generated">
            <a:extLst>
              <a:ext uri="{FF2B5EF4-FFF2-40B4-BE49-F238E27FC236}">
                <a16:creationId xmlns:a16="http://schemas.microsoft.com/office/drawing/2014/main" id="{A558E1AB-F54D-6140-AD2F-27258FC352A5}"/>
              </a:ext>
            </a:extLst>
          </p:cNvPr>
          <p:cNvPicPr>
            <a:picLocks noChangeAspect="1"/>
          </p:cNvPicPr>
          <p:nvPr/>
        </p:nvPicPr>
        <p:blipFill>
          <a:blip r:embed="rId3"/>
          <a:stretch>
            <a:fillRect/>
          </a:stretch>
        </p:blipFill>
        <p:spPr>
          <a:xfrm rot="19445237">
            <a:off x="8343661" y="1058117"/>
            <a:ext cx="2547750" cy="1552914"/>
          </a:xfrm>
          <a:prstGeom prst="rect">
            <a:avLst/>
          </a:prstGeom>
        </p:spPr>
      </p:pic>
      <p:pic>
        <p:nvPicPr>
          <p:cNvPr id="28" name="Picture 27" descr="Shape&#10;&#10;Description automatically generated">
            <a:extLst>
              <a:ext uri="{FF2B5EF4-FFF2-40B4-BE49-F238E27FC236}">
                <a16:creationId xmlns:a16="http://schemas.microsoft.com/office/drawing/2014/main" id="{1CBA5BE6-DC96-8241-B087-E44A8F126EB2}"/>
              </a:ext>
            </a:extLst>
          </p:cNvPr>
          <p:cNvPicPr>
            <a:picLocks noChangeAspect="1"/>
          </p:cNvPicPr>
          <p:nvPr/>
        </p:nvPicPr>
        <p:blipFill>
          <a:blip r:embed="rId3"/>
          <a:stretch>
            <a:fillRect/>
          </a:stretch>
        </p:blipFill>
        <p:spPr>
          <a:xfrm rot="17232473">
            <a:off x="7374264" y="952134"/>
            <a:ext cx="2547750" cy="1552914"/>
          </a:xfrm>
          <a:prstGeom prst="rect">
            <a:avLst/>
          </a:prstGeom>
        </p:spPr>
      </p:pic>
      <p:pic>
        <p:nvPicPr>
          <p:cNvPr id="29" name="Picture 28" descr="Shape&#10;&#10;Description automatically generated">
            <a:extLst>
              <a:ext uri="{FF2B5EF4-FFF2-40B4-BE49-F238E27FC236}">
                <a16:creationId xmlns:a16="http://schemas.microsoft.com/office/drawing/2014/main" id="{20DBBB34-A807-C14E-A703-265F0AD4E275}"/>
              </a:ext>
            </a:extLst>
          </p:cNvPr>
          <p:cNvPicPr>
            <a:picLocks noChangeAspect="1"/>
          </p:cNvPicPr>
          <p:nvPr/>
        </p:nvPicPr>
        <p:blipFill>
          <a:blip r:embed="rId3"/>
          <a:stretch>
            <a:fillRect/>
          </a:stretch>
        </p:blipFill>
        <p:spPr>
          <a:xfrm rot="15123747">
            <a:off x="6522431" y="1424997"/>
            <a:ext cx="2547750" cy="1552914"/>
          </a:xfrm>
          <a:prstGeom prst="rect">
            <a:avLst/>
          </a:prstGeom>
        </p:spPr>
      </p:pic>
      <p:pic>
        <p:nvPicPr>
          <p:cNvPr id="31" name="Picture 30" descr="Shape&#10;&#10;Description automatically generated">
            <a:extLst>
              <a:ext uri="{FF2B5EF4-FFF2-40B4-BE49-F238E27FC236}">
                <a16:creationId xmlns:a16="http://schemas.microsoft.com/office/drawing/2014/main" id="{9FC45485-F634-A24D-9EE8-3673BBAFE610}"/>
              </a:ext>
            </a:extLst>
          </p:cNvPr>
          <p:cNvPicPr>
            <a:picLocks noChangeAspect="1"/>
          </p:cNvPicPr>
          <p:nvPr/>
        </p:nvPicPr>
        <p:blipFill>
          <a:blip r:embed="rId3"/>
          <a:stretch>
            <a:fillRect/>
          </a:stretch>
        </p:blipFill>
        <p:spPr>
          <a:xfrm flipH="1">
            <a:off x="6333195" y="1716066"/>
            <a:ext cx="2547750" cy="1552914"/>
          </a:xfrm>
          <a:prstGeom prst="rect">
            <a:avLst/>
          </a:prstGeom>
        </p:spPr>
      </p:pic>
      <p:pic>
        <p:nvPicPr>
          <p:cNvPr id="24" name="Graphic 23">
            <a:extLst>
              <a:ext uri="{FF2B5EF4-FFF2-40B4-BE49-F238E27FC236}">
                <a16:creationId xmlns:a16="http://schemas.microsoft.com/office/drawing/2014/main" id="{469712F8-3CAF-9F4F-ACD4-B6AE1FF3F00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945845" y="271542"/>
            <a:ext cx="6032500" cy="5994875"/>
          </a:xfrm>
          <a:prstGeom prst="rect">
            <a:avLst/>
          </a:prstGeom>
        </p:spPr>
      </p:pic>
      <p:sp>
        <p:nvSpPr>
          <p:cNvPr id="2" name="Footer Placeholder 1">
            <a:extLst>
              <a:ext uri="{FF2B5EF4-FFF2-40B4-BE49-F238E27FC236}">
                <a16:creationId xmlns:a16="http://schemas.microsoft.com/office/drawing/2014/main" id="{DA1453E6-35FE-5417-CD18-53C2E6B4D875}"/>
              </a:ext>
            </a:extLst>
          </p:cNvPr>
          <p:cNvSpPr>
            <a:spLocks noGrp="1"/>
          </p:cNvSpPr>
          <p:nvPr>
            <p:ph type="ftr" sz="quarter" idx="10"/>
          </p:nvPr>
        </p:nvSpPr>
        <p:spPr/>
        <p:txBody>
          <a:bodyPr/>
          <a:lstStyle/>
          <a:p>
            <a:r>
              <a:rPr lang="en-US"/>
              <a:t>© Leadership Circle | All Rights Reserved</a:t>
            </a:r>
            <a:endParaRPr lang="en-US" dirty="0"/>
          </a:p>
        </p:txBody>
      </p:sp>
      <p:sp>
        <p:nvSpPr>
          <p:cNvPr id="4" name="Slide Number Placeholder 3">
            <a:extLst>
              <a:ext uri="{FF2B5EF4-FFF2-40B4-BE49-F238E27FC236}">
                <a16:creationId xmlns:a16="http://schemas.microsoft.com/office/drawing/2014/main" id="{A48473A8-0549-3179-E8E4-94D2F3A48DE9}"/>
              </a:ext>
            </a:extLst>
          </p:cNvPr>
          <p:cNvSpPr>
            <a:spLocks noGrp="1"/>
          </p:cNvSpPr>
          <p:nvPr>
            <p:ph type="sldNum" sz="quarter" idx="11"/>
          </p:nvPr>
        </p:nvSpPr>
        <p:spPr/>
        <p:txBody>
          <a:bodyPr/>
          <a:lstStyle/>
          <a:p>
            <a:fld id="{4E547FC5-224D-4B2B-AB96-D4331BB3CBEC}" type="slidenum">
              <a:rPr lang="en-US" smtClean="0"/>
              <a:pPr/>
              <a:t>9</a:t>
            </a:fld>
            <a:endParaRPr lang="en-US" dirty="0"/>
          </a:p>
        </p:txBody>
      </p:sp>
      <p:pic>
        <p:nvPicPr>
          <p:cNvPr id="8" name="Imagen 7" descr="Gráfico&#10;&#10;Descripción generada automáticamente">
            <a:extLst>
              <a:ext uri="{FF2B5EF4-FFF2-40B4-BE49-F238E27FC236}">
                <a16:creationId xmlns:a16="http://schemas.microsoft.com/office/drawing/2014/main" id="{3DCCE12F-DA9A-D7E0-DED5-35410173F9B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6409153" y="696189"/>
            <a:ext cx="5134609" cy="2559912"/>
          </a:xfrm>
          <a:prstGeom prst="rect">
            <a:avLst/>
          </a:prstGeom>
        </p:spPr>
      </p:pic>
    </p:spTree>
    <p:extLst>
      <p:ext uri="{BB962C8B-B14F-4D97-AF65-F5344CB8AC3E}">
        <p14:creationId xmlns:p14="http://schemas.microsoft.com/office/powerpoint/2010/main" val="667947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250"/>
                                        <p:tgtEl>
                                          <p:spTgt spid="14"/>
                                        </p:tgtEl>
                                      </p:cBhvr>
                                    </p:animEffect>
                                  </p:childTnLst>
                                </p:cTn>
                              </p:par>
                            </p:childTnLst>
                          </p:cTn>
                        </p:par>
                        <p:par>
                          <p:cTn id="15" fill="hold">
                            <p:stCondLst>
                              <p:cond delay="1250"/>
                            </p:stCondLst>
                            <p:childTnLst>
                              <p:par>
                                <p:cTn id="16" presetID="22" presetClass="entr" presetSubtype="8"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left)">
                                      <p:cBhvr>
                                        <p:cTn id="18" dur="10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par>
                          <p:cTn id="22" fill="hold">
                            <p:stCondLst>
                              <p:cond delay="2250"/>
                            </p:stCondLst>
                            <p:childTnLst>
                              <p:par>
                                <p:cTn id="23" presetID="10" presetClass="entr" presetSubtype="0"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250"/>
                                        <p:tgtEl>
                                          <p:spTgt spid="1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10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250"/>
                                        <p:tgtEl>
                                          <p:spTgt spid="16"/>
                                        </p:tgtEl>
                                      </p:cBhvr>
                                    </p:animEffect>
                                  </p:childTnLst>
                                </p:cTn>
                              </p:par>
                            </p:childTnLst>
                          </p:cTn>
                        </p:par>
                        <p:par>
                          <p:cTn id="37" fill="hold">
                            <p:stCondLst>
                              <p:cond delay="3750"/>
                            </p:stCondLst>
                            <p:childTnLst>
                              <p:par>
                                <p:cTn id="38" presetID="22" presetClass="entr" presetSubtype="8"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1000"/>
                                        <p:tgtEl>
                                          <p:spTgt spid="22"/>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par>
                          <p:cTn id="44" fill="hold">
                            <p:stCondLst>
                              <p:cond delay="4750"/>
                            </p:stCondLst>
                            <p:childTnLst>
                              <p:par>
                                <p:cTn id="45" presetID="10" presetClass="entr" presetSubtype="0" fill="hold" grpId="0" nodeType="after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250"/>
                                        <p:tgtEl>
                                          <p:spTgt spid="17"/>
                                        </p:tgtEl>
                                      </p:cBhvr>
                                    </p:animEffect>
                                  </p:childTnLst>
                                </p:cTn>
                              </p:par>
                            </p:childTnLst>
                          </p:cTn>
                        </p:par>
                        <p:par>
                          <p:cTn id="48" fill="hold">
                            <p:stCondLst>
                              <p:cond delay="5000"/>
                            </p:stCondLst>
                            <p:childTnLst>
                              <p:par>
                                <p:cTn id="49" presetID="22" presetClass="entr" presetSubtype="8"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1000"/>
                                        <p:tgtEl>
                                          <p:spTgt spid="23"/>
                                        </p:tgtEl>
                                      </p:cBhvr>
                                    </p:animEffect>
                                  </p:childTnLst>
                                </p:cTn>
                              </p:par>
                              <p:par>
                                <p:cTn id="52" presetID="10" presetClass="entr" presetSubtype="0" fill="hold" nodeType="with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par>
                          <p:cTn id="55" fill="hold">
                            <p:stCondLst>
                              <p:cond delay="6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250"/>
                                        <p:tgtEl>
                                          <p:spTgt spid="18"/>
                                        </p:tgtEl>
                                      </p:cBhvr>
                                    </p:animEffect>
                                  </p:childTnLst>
                                </p:cTn>
                              </p:par>
                              <p:par>
                                <p:cTn id="59" presetID="10" presetClass="exit" presetSubtype="0" fill="hold" nodeType="withEffect">
                                  <p:stCondLst>
                                    <p:cond delay="0"/>
                                  </p:stCondLst>
                                  <p:childTnLst>
                                    <p:animEffect transition="out" filter="fade">
                                      <p:cBhvr>
                                        <p:cTn id="60" dur="500"/>
                                        <p:tgtEl>
                                          <p:spTgt spid="3"/>
                                        </p:tgtEl>
                                      </p:cBhvr>
                                    </p:animEffect>
                                    <p:set>
                                      <p:cBhvr>
                                        <p:cTn id="61" dur="1" fill="hold">
                                          <p:stCondLst>
                                            <p:cond delay="499"/>
                                          </p:stCondLst>
                                        </p:cTn>
                                        <p:tgtEl>
                                          <p:spTgt spid="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27"/>
                                        </p:tgtEl>
                                      </p:cBhvr>
                                    </p:animEffect>
                                    <p:set>
                                      <p:cBhvr>
                                        <p:cTn id="64" dur="1" fill="hold">
                                          <p:stCondLst>
                                            <p:cond delay="499"/>
                                          </p:stCondLst>
                                        </p:cTn>
                                        <p:tgtEl>
                                          <p:spTgt spid="27"/>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28"/>
                                        </p:tgtEl>
                                      </p:cBhvr>
                                    </p:animEffect>
                                    <p:set>
                                      <p:cBhvr>
                                        <p:cTn id="67" dur="1" fill="hold">
                                          <p:stCondLst>
                                            <p:cond delay="499"/>
                                          </p:stCondLst>
                                        </p:cTn>
                                        <p:tgtEl>
                                          <p:spTgt spid="2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29"/>
                                        </p:tgtEl>
                                      </p:cBhvr>
                                    </p:animEffect>
                                    <p:set>
                                      <p:cBhvr>
                                        <p:cTn id="70" dur="1" fill="hold">
                                          <p:stCondLst>
                                            <p:cond delay="499"/>
                                          </p:stCondLst>
                                        </p:cTn>
                                        <p:tgtEl>
                                          <p:spTgt spid="29"/>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1"/>
                                        </p:tgtEl>
                                      </p:cBhvr>
                                    </p:animEffect>
                                    <p:set>
                                      <p:cBhvr>
                                        <p:cTn id="73"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OFFISYNC_SLIDE_GUID" val="ace4006a-7e6c-4086-9f0d-0f2b4d71038d"/>
</p:tagLst>
</file>

<file path=ppt/tags/tag2.xml><?xml version="1.0" encoding="utf-8"?>
<p:tagLst xmlns:a="http://schemas.openxmlformats.org/drawingml/2006/main" xmlns:r="http://schemas.openxmlformats.org/officeDocument/2006/relationships" xmlns:p="http://schemas.openxmlformats.org/presentationml/2006/main">
  <p:tag name="OFFISYNC_SLIDE_GUID" val="cc16cacd-697b-4927-a55b-14c03dd85cd5"/>
</p:tagLst>
</file>

<file path=ppt/theme/theme1.xml><?xml version="1.0" encoding="utf-8"?>
<a:theme xmlns:a="http://schemas.openxmlformats.org/drawingml/2006/main" name="LC - PRODUCT">
  <a:themeElements>
    <a:clrScheme name="LC Color Theme 2021-10">
      <a:dk1>
        <a:srgbClr val="414041"/>
      </a:dk1>
      <a:lt1>
        <a:srgbClr val="FFFFFF"/>
      </a:lt1>
      <a:dk2>
        <a:srgbClr val="002B49"/>
      </a:dk2>
      <a:lt2>
        <a:srgbClr val="BBBEC0"/>
      </a:lt2>
      <a:accent1>
        <a:srgbClr val="92C0E9"/>
      </a:accent1>
      <a:accent2>
        <a:srgbClr val="F1A053"/>
      </a:accent2>
      <a:accent3>
        <a:srgbClr val="A12B2A"/>
      </a:accent3>
      <a:accent4>
        <a:srgbClr val="B7CD96"/>
      </a:accent4>
      <a:accent5>
        <a:srgbClr val="004F51"/>
      </a:accent5>
      <a:accent6>
        <a:srgbClr val="D0B5A8"/>
      </a:accent6>
      <a:hlink>
        <a:srgbClr val="002B49"/>
      </a:hlink>
      <a:folHlink>
        <a:srgbClr val="92C0E9"/>
      </a:folHlink>
    </a:clrScheme>
    <a:fontScheme name="Helvetica">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49164</TotalTime>
  <Words>8586</Words>
  <Application>Microsoft Macintosh PowerPoint</Application>
  <PresentationFormat>Panorámica</PresentationFormat>
  <Paragraphs>795</Paragraphs>
  <Slides>61</Slides>
  <Notes>37</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61</vt:i4>
      </vt:variant>
    </vt:vector>
  </HeadingPairs>
  <TitlesOfParts>
    <vt:vector size="76" baseType="lpstr">
      <vt:lpstr>ＭＳ Ｐゴシック</vt:lpstr>
      <vt:lpstr>Arial</vt:lpstr>
      <vt:lpstr>Calibri</vt:lpstr>
      <vt:lpstr>Corbel</vt:lpstr>
      <vt:lpstr>Courier New</vt:lpstr>
      <vt:lpstr>Gotham Bold</vt:lpstr>
      <vt:lpstr>Gotham Book</vt:lpstr>
      <vt:lpstr>Helvetica</vt:lpstr>
      <vt:lpstr>Helvetica Bold Oblique</vt:lpstr>
      <vt:lpstr>Helvetica Light</vt:lpstr>
      <vt:lpstr>Helvetica Textkörper</vt:lpstr>
      <vt:lpstr>System Font Regular</vt:lpstr>
      <vt:lpstr>Times</vt:lpstr>
      <vt:lpstr>Wingdings</vt:lpstr>
      <vt:lpstr>LC - PRODUCT</vt:lpstr>
      <vt:lpstr>Die bewusste Praxis  der Führung entwickeln</vt:lpstr>
      <vt:lpstr>Presentación de PowerPoint</vt:lpstr>
      <vt:lpstr>Das Leadership Circle Profile</vt:lpstr>
      <vt:lpstr>360º Assessment Tool</vt:lpstr>
      <vt:lpstr>Zwei Geistesstrukturen</vt:lpstr>
      <vt:lpstr>Drei Leadership Assessment-Kategorien</vt:lpstr>
      <vt:lpstr>Presentación de PowerPoint</vt:lpstr>
      <vt:lpstr>Die Modell-Grundlage: Zwei Geistesstrukturen</vt:lpstr>
      <vt:lpstr>Kreative Kompetenzen</vt:lpstr>
      <vt:lpstr>Reaktive Tendenzen</vt:lpstr>
      <vt:lpstr>Beziehung und Aufgabe</vt:lpstr>
      <vt:lpstr>Vier  Quadranten</vt:lpstr>
      <vt:lpstr>Presentación de PowerPoint</vt:lpstr>
      <vt:lpstr>Presentación de PowerPoint</vt:lpstr>
      <vt:lpstr>Presentación de PowerPoint</vt:lpstr>
      <vt:lpstr>Presentación de PowerPoint</vt:lpstr>
      <vt:lpstr>Reaktiv-Kreativ Skala</vt:lpstr>
      <vt:lpstr>Balance Beziehung – Aufgabe</vt:lpstr>
      <vt:lpstr>Nutzungsgrad Führungspotential </vt:lpstr>
      <vt:lpstr> Skala  Führungseffektivität</vt:lpstr>
      <vt:lpstr>Führungseffektivität &amp; Geschäftsergebnisse</vt:lpstr>
      <vt:lpstr>Reaktive und Kreative  Führung</vt:lpstr>
      <vt:lpstr>Reaktive und Kreative  Führung</vt:lpstr>
      <vt:lpstr>Skala Führungseffektivität – Fragen</vt:lpstr>
      <vt:lpstr>Führungseffektivität &amp; Kreative Kompetenzen </vt:lpstr>
      <vt:lpstr>KREATIVE DIMENSIONEN: Korrelationen mit Führungseffektivität</vt:lpstr>
      <vt:lpstr>REAKTIVE DIMENSIONEN: Korrelationen mit Führungseffektivität</vt:lpstr>
      <vt:lpstr>Kreative Kompetenzen &amp; Reaktive Tendenzen</vt:lpstr>
      <vt:lpstr>Nachbarn-Dimensionen</vt:lpstr>
      <vt:lpstr>Gegenüber: Kontrollierend &amp; In Beziehung sein</vt:lpstr>
      <vt:lpstr>Gegenüber: Leisten und erreichen &amp; Sich anpassend</vt:lpstr>
      <vt:lpstr>Gegenüber : Sich selbst schützend &amp; Eigenwahrnehmung</vt:lpstr>
      <vt:lpstr>Korrelationen LCP Dimensionen &amp; Führungseffektivität </vt:lpstr>
      <vt:lpstr>Presentación de PowerPoint</vt:lpstr>
      <vt:lpstr>Business Performance Index</vt:lpstr>
      <vt:lpstr>Führungseffektivität &amp; Business Performance</vt:lpstr>
      <vt:lpstr>Führungseffektivität &amp; Business Performance</vt:lpstr>
      <vt:lpstr>Presentación de PowerPoint</vt:lpstr>
      <vt:lpstr>Presentación de PowerPoint</vt:lpstr>
      <vt:lpstr>Presentación de PowerPoint</vt:lpstr>
      <vt:lpstr>Zusätzliche Folien</vt:lpstr>
      <vt:lpstr>Der Leadership Circle 360  – Ein Türöffner für Entwicklung</vt:lpstr>
      <vt:lpstr>Zengers Beziehung zwischen Führungskompetenz &amp; Ergebnissen</vt:lpstr>
      <vt:lpstr>Zengers Beziehung zwischen Führungskompetenz &amp; Ergebnissen</vt:lpstr>
      <vt:lpstr>360º-Vorteile</vt:lpstr>
      <vt:lpstr>Design-Kriterien</vt:lpstr>
      <vt:lpstr>Theoretische Grundlagen</vt:lpstr>
      <vt:lpstr>Die Reaktive Charakterstruktur</vt:lpstr>
      <vt:lpstr>Presentación de PowerPoint</vt:lpstr>
      <vt:lpstr>Der Identitätshaken</vt:lpstr>
      <vt:lpstr>Die Vier Versprechen von Führungsfähigkeit</vt:lpstr>
      <vt:lpstr>Presentación de PowerPoint</vt:lpstr>
      <vt:lpstr>Ein Komplettes System zur Entwicklung</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Full Circle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Day</dc:creator>
  <cp:lastModifiedBy>Anne-Laure Lefebvre</cp:lastModifiedBy>
  <cp:revision>597</cp:revision>
  <cp:lastPrinted>2021-03-16T02:58:44Z</cp:lastPrinted>
  <dcterms:created xsi:type="dcterms:W3CDTF">2014-05-12T21:57:57Z</dcterms:created>
  <dcterms:modified xsi:type="dcterms:W3CDTF">2023-12-20T16:00:28Z</dcterms:modified>
</cp:coreProperties>
</file>