
<file path=[Content_Types].xml><?xml version="1.0" encoding="utf-8"?>
<Types xmlns="http://schemas.openxmlformats.org/package/2006/content-types">
  <Default Extension="emf" ContentType="image/x-emf"/>
  <Default Extension="jpg" ContentType="image/tiff"/>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109.jpg" ContentType="image/jpeg"/>
  <Override PartName="/ppt/media/image110.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5" r:id="rId4"/>
  </p:sldMasterIdLst>
  <p:notesMasterIdLst>
    <p:notesMasterId r:id="rId66"/>
  </p:notesMasterIdLst>
  <p:handoutMasterIdLst>
    <p:handoutMasterId r:id="rId67"/>
  </p:handoutMasterIdLst>
  <p:sldIdLst>
    <p:sldId id="257" r:id="rId5"/>
    <p:sldId id="2002" r:id="rId6"/>
    <p:sldId id="344" r:id="rId7"/>
    <p:sldId id="345" r:id="rId8"/>
    <p:sldId id="11669" r:id="rId9"/>
    <p:sldId id="611" r:id="rId10"/>
    <p:sldId id="612" r:id="rId11"/>
    <p:sldId id="2371" r:id="rId12"/>
    <p:sldId id="2372" r:id="rId13"/>
    <p:sldId id="2373" r:id="rId14"/>
    <p:sldId id="2379" r:id="rId15"/>
    <p:sldId id="2380" r:id="rId16"/>
    <p:sldId id="2381" r:id="rId17"/>
    <p:sldId id="2383" r:id="rId18"/>
    <p:sldId id="2382" r:id="rId19"/>
    <p:sldId id="2384" r:id="rId20"/>
    <p:sldId id="2208" r:id="rId21"/>
    <p:sldId id="2209" r:id="rId22"/>
    <p:sldId id="2210" r:id="rId23"/>
    <p:sldId id="2211" r:id="rId24"/>
    <p:sldId id="2386" r:id="rId25"/>
    <p:sldId id="2181" r:id="rId26"/>
    <p:sldId id="2336" r:id="rId27"/>
    <p:sldId id="2213" r:id="rId28"/>
    <p:sldId id="306" r:id="rId29"/>
    <p:sldId id="2216" r:id="rId30"/>
    <p:sldId id="2217" r:id="rId31"/>
    <p:sldId id="2218" r:id="rId32"/>
    <p:sldId id="2222" r:id="rId33"/>
    <p:sldId id="2223" r:id="rId34"/>
    <p:sldId id="2224" r:id="rId35"/>
    <p:sldId id="2225" r:id="rId36"/>
    <p:sldId id="2378" r:id="rId37"/>
    <p:sldId id="11554" r:id="rId38"/>
    <p:sldId id="2239" r:id="rId39"/>
    <p:sldId id="2350" r:id="rId40"/>
    <p:sldId id="2240" r:id="rId41"/>
    <p:sldId id="2241" r:id="rId42"/>
    <p:sldId id="2242" r:id="rId43"/>
    <p:sldId id="2243" r:id="rId44"/>
    <p:sldId id="11555" r:id="rId45"/>
    <p:sldId id="2186" r:id="rId46"/>
    <p:sldId id="268" r:id="rId47"/>
    <p:sldId id="269" r:id="rId48"/>
    <p:sldId id="11557" r:id="rId49"/>
    <p:sldId id="11558" r:id="rId50"/>
    <p:sldId id="11559" r:id="rId51"/>
    <p:sldId id="11763" r:id="rId52"/>
    <p:sldId id="11798" r:id="rId53"/>
    <p:sldId id="2233" r:id="rId54"/>
    <p:sldId id="11560" r:id="rId55"/>
    <p:sldId id="11561" r:id="rId56"/>
    <p:sldId id="11562" r:id="rId57"/>
    <p:sldId id="11563" r:id="rId58"/>
    <p:sldId id="11564" r:id="rId59"/>
    <p:sldId id="11565" r:id="rId60"/>
    <p:sldId id="11566" r:id="rId61"/>
    <p:sldId id="11567" r:id="rId62"/>
    <p:sldId id="11568" r:id="rId63"/>
    <p:sldId id="11569" r:id="rId64"/>
    <p:sldId id="11570" r:id="rId6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Adams " initials="CA" lastIdx="1" clrIdx="0">
    <p:extLst>
      <p:ext uri="{19B8F6BF-5375-455C-9EA6-DF929625EA0E}">
        <p15:presenceInfo xmlns:p15="http://schemas.microsoft.com/office/powerpoint/2012/main" userId="LhiOOnyrekSszV5XUbf382+9pkFFEYp2Rnw9BX8SyY4=" providerId="None"/>
      </p:ext>
    </p:extLst>
  </p:cmAuthor>
  <p:cmAuthor id="2" name="Cecilia Angelozzi" initials="CA" lastIdx="1" clrIdx="1">
    <p:extLst>
      <p:ext uri="{19B8F6BF-5375-455C-9EA6-DF929625EA0E}">
        <p15:presenceInfo xmlns:p15="http://schemas.microsoft.com/office/powerpoint/2012/main" userId="S::cecilia.angelozzi@leadershipcircle.com::d99c17af-cb83-4f1d-9947-fec0d14ea5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9E5B"/>
    <a:srgbClr val="79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0491" autoAdjust="0"/>
  </p:normalViewPr>
  <p:slideViewPr>
    <p:cSldViewPr snapToGrid="0">
      <p:cViewPr varScale="1">
        <p:scale>
          <a:sx n="93" d="100"/>
          <a:sy n="93" d="100"/>
        </p:scale>
        <p:origin x="216" y="304"/>
      </p:cViewPr>
      <p:guideLst>
        <p:guide orient="horz" pos="2160"/>
        <p:guide pos="3840"/>
      </p:guideLst>
    </p:cSldViewPr>
  </p:slideViewPr>
  <p:notesTextViewPr>
    <p:cViewPr>
      <p:scale>
        <a:sx n="1" d="1"/>
        <a:sy n="1" d="1"/>
      </p:scale>
      <p:origin x="0" y="0"/>
    </p:cViewPr>
  </p:notesTextViewPr>
  <p:sorterViewPr>
    <p:cViewPr>
      <p:scale>
        <a:sx n="1" d="1"/>
        <a:sy n="1" d="1"/>
      </p:scale>
      <p:origin x="0" y="-33712"/>
    </p:cViewPr>
  </p:sorterViewPr>
  <p:notesViewPr>
    <p:cSldViewPr snapToGrid="0">
      <p:cViewPr>
        <p:scale>
          <a:sx n="150" d="100"/>
          <a:sy n="150" d="100"/>
        </p:scale>
        <p:origin x="1304"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Sheet1!$A$2</c:f>
              <c:strCache>
                <c:ptCount val="1"/>
              </c:strCache>
            </c:strRef>
          </c:tx>
          <c:spPr>
            <a:solidFill>
              <a:schemeClr val="accent3"/>
            </a:solidFill>
            <a:ln>
              <a:noFill/>
            </a:ln>
            <a:effectLst>
              <a:outerShdw blurRad="152400" dist="76200" dir="5400000" sx="102000" sy="102000" algn="t" rotWithShape="0">
                <a:prstClr val="black">
                  <a:alpha val="40000"/>
                </a:prstClr>
              </a:outerShdw>
            </a:effectLst>
          </c:spPr>
          <c:invertIfNegative val="0"/>
          <c:dLbls>
            <c:dLbl>
              <c:idx val="0"/>
              <c:tx>
                <c:rich>
                  <a:bodyPr/>
                  <a:lstStyle/>
                  <a:p>
                    <a:pPr>
                      <a:defRPr sz="1800" b="1">
                        <a:solidFill>
                          <a:schemeClr val="bg1"/>
                        </a:solidFill>
                        <a:latin typeface="+mn-lt"/>
                        <a:ea typeface="Corbel" charset="0"/>
                        <a:cs typeface="Corbel" charset="0"/>
                      </a:defRPr>
                    </a:pPr>
                    <a:fld id="{7269E7E7-EC34-504D-B2E9-2B891398FB4B}" type="VALUE">
                      <a:rPr lang="en-US" altLang="zh-CN" sz="1800" b="0" i="0">
                        <a:solidFill>
                          <a:schemeClr val="bg1"/>
                        </a:solidFill>
                        <a:latin typeface="+mn-lt"/>
                      </a:rPr>
                      <a:pPr>
                        <a:defRPr sz="1800" b="1">
                          <a:solidFill>
                            <a:schemeClr val="bg1"/>
                          </a:solidFill>
                          <a:latin typeface="+mn-lt"/>
                          <a:ea typeface="Corbel" charset="0"/>
                          <a:cs typeface="Corbel" charset="0"/>
                        </a:defRPr>
                      </a:pPr>
                      <a:t>[VALOR]</a:t>
                    </a:fld>
                    <a:endParaRPr lang="es-ES_tradnl"/>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566-FC41-B6A6-E77B62B66AB0}"/>
                </c:ext>
              </c:extLst>
            </c:dLbl>
            <c:spPr>
              <a:noFill/>
              <a:ln>
                <a:noFill/>
              </a:ln>
              <a:effectLst/>
            </c:spPr>
            <c:txPr>
              <a:bodyPr/>
              <a:lstStyle/>
              <a:p>
                <a:pPr>
                  <a:defRPr sz="1800" b="1">
                    <a:solidFill>
                      <a:schemeClr val="bg1"/>
                    </a:solidFill>
                    <a:latin typeface="+mn-lt"/>
                    <a:ea typeface="Corbel" charset="0"/>
                    <a:cs typeface="Corbe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Sheet1!$B$2:$E$2</c:f>
              <c:numCache>
                <c:formatCode>0%</c:formatCode>
                <c:ptCount val="1"/>
                <c:pt idx="0">
                  <c:v>0.4</c:v>
                </c:pt>
              </c:numCache>
            </c:numRef>
          </c:val>
          <c:extLst>
            <c:ext xmlns:c16="http://schemas.microsoft.com/office/drawing/2014/chart" uri="{C3380CC4-5D6E-409C-BE32-E72D297353CC}">
              <c16:uniqueId val="{00000001-8566-FC41-B6A6-E77B62B66AB0}"/>
            </c:ext>
          </c:extLst>
        </c:ser>
        <c:ser>
          <c:idx val="1"/>
          <c:order val="1"/>
          <c:tx>
            <c:strRef>
              <c:f>Sheet1!$A$3</c:f>
              <c:strCache>
                <c:ptCount val="1"/>
              </c:strCache>
            </c:strRef>
          </c:tx>
          <c:spPr>
            <a:solidFill>
              <a:schemeClr val="accent1"/>
            </a:solidFill>
            <a:ln>
              <a:noFill/>
            </a:ln>
            <a:effectLst>
              <a:outerShdw blurRad="139700" dist="76200" dir="5400000" sx="102000" sy="102000" algn="t" rotWithShape="0">
                <a:prstClr val="black">
                  <a:alpha val="40000"/>
                </a:prstClr>
              </a:outerShdw>
            </a:effectLst>
          </c:spPr>
          <c:invertIfNegative val="0"/>
          <c:dLbls>
            <c:dLbl>
              <c:idx val="0"/>
              <c:tx>
                <c:rich>
                  <a:bodyPr/>
                  <a:lstStyle/>
                  <a:p>
                    <a:pPr>
                      <a:defRPr sz="1600" b="1">
                        <a:solidFill>
                          <a:schemeClr val="bg1"/>
                        </a:solidFill>
                        <a:latin typeface="+mn-lt"/>
                        <a:ea typeface="Corbel" charset="0"/>
                        <a:cs typeface="Corbel" charset="0"/>
                      </a:defRPr>
                    </a:pPr>
                    <a:fld id="{DA7C67C1-1E08-EB47-8A11-E215C0862DBB}" type="VALUE">
                      <a:rPr lang="en-US" altLang="zh-CN" sz="1600" b="0" i="0">
                        <a:solidFill>
                          <a:schemeClr val="bg1"/>
                        </a:solidFill>
                        <a:latin typeface="+mn-lt"/>
                      </a:rPr>
                      <a:pPr>
                        <a:defRPr sz="1600" b="1">
                          <a:solidFill>
                            <a:schemeClr val="bg1"/>
                          </a:solidFill>
                          <a:latin typeface="+mn-lt"/>
                          <a:ea typeface="Corbel" charset="0"/>
                          <a:cs typeface="Corbel" charset="0"/>
                        </a:defRPr>
                      </a:pPr>
                      <a:t>[VALOR]</a:t>
                    </a:fld>
                    <a:endParaRPr lang="es-ES_tradnl"/>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566-FC41-B6A6-E77B62B66AB0}"/>
                </c:ext>
              </c:extLst>
            </c:dLbl>
            <c:spPr>
              <a:noFill/>
              <a:ln>
                <a:noFill/>
              </a:ln>
              <a:effectLst/>
            </c:spPr>
            <c:txPr>
              <a:bodyPr/>
              <a:lstStyle/>
              <a:p>
                <a:pPr>
                  <a:defRPr sz="1600" b="1">
                    <a:solidFill>
                      <a:schemeClr val="bg1"/>
                    </a:solidFill>
                    <a:latin typeface="+mn-lt"/>
                    <a:ea typeface="Corbel" charset="0"/>
                    <a:cs typeface="Corbe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Sheet1!$B$3:$E$3</c:f>
              <c:numCache>
                <c:formatCode>0%</c:formatCode>
                <c:ptCount val="1"/>
                <c:pt idx="0">
                  <c:v>0.65</c:v>
                </c:pt>
              </c:numCache>
            </c:numRef>
          </c:val>
          <c:extLst>
            <c:ext xmlns:c16="http://schemas.microsoft.com/office/drawing/2014/chart" uri="{C3380CC4-5D6E-409C-BE32-E72D297353CC}">
              <c16:uniqueId val="{00000003-8566-FC41-B6A6-E77B62B66AB0}"/>
            </c:ext>
          </c:extLst>
        </c:ser>
        <c:ser>
          <c:idx val="2"/>
          <c:order val="2"/>
          <c:tx>
            <c:strRef>
              <c:f>Sheet1!$A$4</c:f>
              <c:strCache>
                <c:ptCount val="1"/>
              </c:strCache>
            </c:strRef>
          </c:tx>
          <c:spPr>
            <a:solidFill>
              <a:schemeClr val="accent4"/>
            </a:solidFill>
            <a:ln>
              <a:noFill/>
            </a:ln>
            <a:effectLst>
              <a:outerShdw blurRad="152400" dist="177800" dir="5400000" sx="102000" sy="102000" algn="t" rotWithShape="0">
                <a:prstClr val="black">
                  <a:alpha val="50000"/>
                </a:prstClr>
              </a:outerShdw>
            </a:effectLst>
          </c:spPr>
          <c:invertIfNegative val="0"/>
          <c:dLbls>
            <c:spPr>
              <a:noFill/>
              <a:ln>
                <a:noFill/>
              </a:ln>
              <a:effectLst/>
            </c:spPr>
            <c:txPr>
              <a:bodyPr/>
              <a:lstStyle/>
              <a:p>
                <a:pPr>
                  <a:defRPr sz="1800" b="0">
                    <a:solidFill>
                      <a:schemeClr val="bg1"/>
                    </a:solidFill>
                    <a:latin typeface="+mn-lt"/>
                    <a:ea typeface="Corbel" charset="0"/>
                    <a:cs typeface="Corbe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Sheet1!$B$4:$E$4</c:f>
              <c:numCache>
                <c:formatCode>0%</c:formatCode>
                <c:ptCount val="1"/>
                <c:pt idx="0">
                  <c:v>0.9</c:v>
                </c:pt>
              </c:numCache>
            </c:numRef>
          </c:val>
          <c:extLst>
            <c:ext xmlns:c16="http://schemas.microsoft.com/office/drawing/2014/chart" uri="{C3380CC4-5D6E-409C-BE32-E72D297353CC}">
              <c16:uniqueId val="{00000004-8566-FC41-B6A6-E77B62B66AB0}"/>
            </c:ext>
          </c:extLst>
        </c:ser>
        <c:dLbls>
          <c:dLblPos val="outEnd"/>
          <c:showLegendKey val="0"/>
          <c:showVal val="1"/>
          <c:showCatName val="0"/>
          <c:showSerName val="0"/>
          <c:showPercent val="0"/>
          <c:showBubbleSize val="0"/>
        </c:dLbls>
        <c:gapWidth val="75"/>
        <c:overlap val="-25"/>
        <c:axId val="1854540080"/>
        <c:axId val="1854546832"/>
      </c:barChart>
      <c:catAx>
        <c:axId val="1854540080"/>
        <c:scaling>
          <c:orientation val="minMax"/>
        </c:scaling>
        <c:delete val="1"/>
        <c:axPos val="b"/>
        <c:numFmt formatCode="General" sourceLinked="1"/>
        <c:majorTickMark val="none"/>
        <c:minorTickMark val="none"/>
        <c:tickLblPos val="nextTo"/>
        <c:crossAx val="1854546832"/>
        <c:crosses val="autoZero"/>
        <c:auto val="1"/>
        <c:lblAlgn val="ctr"/>
        <c:lblOffset val="100"/>
        <c:tickLblSkip val="1"/>
        <c:tickMarkSkip val="1"/>
        <c:noMultiLvlLbl val="0"/>
      </c:catAx>
      <c:valAx>
        <c:axId val="1854546832"/>
        <c:scaling>
          <c:orientation val="minMax"/>
        </c:scaling>
        <c:delete val="1"/>
        <c:axPos val="l"/>
        <c:numFmt formatCode="0%" sourceLinked="1"/>
        <c:majorTickMark val="none"/>
        <c:minorTickMark val="none"/>
        <c:tickLblPos val="nextTo"/>
        <c:crossAx val="1854540080"/>
        <c:crosses val="autoZero"/>
        <c:crossBetween val="between"/>
        <c:majorUnit val="0.5"/>
      </c:valAx>
      <c:spPr>
        <a:noFill/>
        <a:ln w="25400">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1-10-27T12:17:35.130" idx="1">
    <p:pos x="10" y="10"/>
    <p:text>Doug, I am so sorry - this messed up and I just need the full build from reactive only to Creative add and then the people and task - and then the 4 square.  THANK YOU.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5-09-05T10:59:28.885"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latin typeface="Helvetica Light" panose="020B0403020202020204" pitchFamily="34" charset="0"/>
            </a:endParaRPr>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928AACA0-91FC-314F-B691-FF7EED9ED2C3}" type="datetimeFigureOut">
              <a:rPr lang="en-US" smtClean="0">
                <a:latin typeface="Helvetica Light" panose="020B0403020202020204" pitchFamily="34" charset="0"/>
              </a:rPr>
              <a:t>9/11/25</a:t>
            </a:fld>
            <a:endParaRPr lang="en-US" dirty="0">
              <a:latin typeface="Helvetica Light" panose="020B0403020202020204" pitchFamily="34" charset="0"/>
            </a:endParaRPr>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latin typeface="Helvetica Light" panose="020B0403020202020204" pitchFamily="34" charset="0"/>
            </a:endParaRPr>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0F2E024B-E453-1845-8B3E-701ED1D97532}" type="slidenum">
              <a:rPr lang="en-US" smtClean="0">
                <a:latin typeface="Helvetica Light" panose="020B0403020202020204" pitchFamily="34" charset="0"/>
              </a:rPr>
              <a:t>‹Nº›</a:t>
            </a:fld>
            <a:endParaRPr lang="en-US" dirty="0">
              <a:latin typeface="Helvetica Light" panose="020B0403020202020204" pitchFamily="34" charset="0"/>
            </a:endParaRPr>
          </a:p>
        </p:txBody>
      </p:sp>
    </p:spTree>
    <p:extLst>
      <p:ext uri="{BB962C8B-B14F-4D97-AF65-F5344CB8AC3E}">
        <p14:creationId xmlns:p14="http://schemas.microsoft.com/office/powerpoint/2010/main" val="1809817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b="0" i="0">
                <a:latin typeface="Helvetica Light" panose="020B0403020202020204" pitchFamily="34" charset="0"/>
              </a:defRPr>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b="0" i="0">
                <a:latin typeface="Helvetica Light" panose="020B0403020202020204" pitchFamily="34" charset="0"/>
              </a:defRPr>
            </a:lvl1pPr>
          </a:lstStyle>
          <a:p>
            <a:fld id="{90DC5E3F-AEC2-43FF-9A29-956A4AC63842}" type="datetimeFigureOut">
              <a:rPr lang="en-US" smtClean="0"/>
              <a:pPr/>
              <a:t>9/11/25</a:t>
            </a:fld>
            <a:endParaRPr lang="en-US" dirty="0"/>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b="0" i="0">
                <a:latin typeface="Helvetica Light" panose="020B0403020202020204" pitchFamily="34" charset="0"/>
              </a:defRPr>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b="0" i="0">
                <a:latin typeface="Helvetica Light" panose="020B0403020202020204" pitchFamily="34" charset="0"/>
              </a:defRPr>
            </a:lvl1pPr>
          </a:lstStyle>
          <a:p>
            <a:fld id="{E7E526F4-CC3E-4079-A83E-939CDFE0894D}" type="slidenum">
              <a:rPr lang="en-US" smtClean="0"/>
              <a:pPr/>
              <a:t>‹Nº›</a:t>
            </a:fld>
            <a:endParaRPr lang="en-US" dirty="0"/>
          </a:p>
        </p:txBody>
      </p:sp>
    </p:spTree>
    <p:extLst>
      <p:ext uri="{BB962C8B-B14F-4D97-AF65-F5344CB8AC3E}">
        <p14:creationId xmlns:p14="http://schemas.microsoft.com/office/powerpoint/2010/main" val="12118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Light" panose="020B0403020202020204" pitchFamily="34" charset="0"/>
        <a:ea typeface="+mn-ea"/>
        <a:cs typeface="+mn-cs"/>
      </a:defRPr>
    </a:lvl1pPr>
    <a:lvl2pPr marL="457200" algn="l" defTabSz="914400" rtl="0" eaLnBrk="1" latinLnBrk="0" hangingPunct="1">
      <a:defRPr sz="1200" b="0" i="0" kern="1200">
        <a:solidFill>
          <a:schemeClr val="tx1"/>
        </a:solidFill>
        <a:latin typeface="Helvetica Light" panose="020B0403020202020204" pitchFamily="34" charset="0"/>
        <a:ea typeface="+mn-ea"/>
        <a:cs typeface="+mn-cs"/>
      </a:defRPr>
    </a:lvl2pPr>
    <a:lvl3pPr marL="914400" algn="l" defTabSz="914400" rtl="0" eaLnBrk="1" latinLnBrk="0" hangingPunct="1">
      <a:defRPr sz="1200" b="0" i="0" kern="1200">
        <a:solidFill>
          <a:schemeClr val="tx1"/>
        </a:solidFill>
        <a:latin typeface="Helvetica Light" panose="020B0403020202020204" pitchFamily="34" charset="0"/>
        <a:ea typeface="+mn-ea"/>
        <a:cs typeface="+mn-cs"/>
      </a:defRPr>
    </a:lvl3pPr>
    <a:lvl4pPr marL="1371600" algn="l" defTabSz="914400" rtl="0" eaLnBrk="1" latinLnBrk="0" hangingPunct="1">
      <a:defRPr sz="1200" b="0" i="0" kern="1200">
        <a:solidFill>
          <a:schemeClr val="tx1"/>
        </a:solidFill>
        <a:latin typeface="Helvetica Light" panose="020B0403020202020204" pitchFamily="34" charset="0"/>
        <a:ea typeface="+mn-ea"/>
        <a:cs typeface="+mn-cs"/>
      </a:defRPr>
    </a:lvl4pPr>
    <a:lvl5pPr marL="1828800" algn="l" defTabSz="914400" rtl="0" eaLnBrk="1" latinLnBrk="0" hangingPunct="1">
      <a:defRPr sz="1200" b="0" i="0" kern="1200">
        <a:solidFill>
          <a:schemeClr val="tx1"/>
        </a:solidFill>
        <a:latin typeface="Helvetica Light" panose="020B04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dirty="0"/>
          </a:p>
          <a:p>
            <a:pPr defTabSz="914186">
              <a:defRPr/>
            </a:pPr>
            <a:r>
              <a:rPr lang="en-US" sz="1200" u="sng" dirty="0"/>
              <a:t>Learning Objective 2</a:t>
            </a:r>
            <a:r>
              <a:rPr lang="en-US" sz="1200" dirty="0"/>
              <a:t>: for participants to understand that this summary measure is a good indication of where a person spends their leadership energy and bandwidth.</a:t>
            </a:r>
          </a:p>
          <a:p>
            <a:pPr defTabSz="914186">
              <a:defRPr/>
            </a:pPr>
            <a:endParaRPr lang="en-US" sz="1200" dirty="0"/>
          </a:p>
          <a:p>
            <a:pPr defTabSz="914186">
              <a:defRPr/>
            </a:pPr>
            <a:r>
              <a:rPr lang="en-US" sz="1200" u="sng" dirty="0"/>
              <a:t>Learning Objective 3</a:t>
            </a:r>
            <a:r>
              <a:rPr lang="en-US" sz="1200"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fld id="{E7E526F4-CC3E-4079-A83E-939CDFE0894D}" type="slidenum">
              <a:rPr lang="en-US" smtClean="0"/>
              <a:pPr/>
              <a:t>2</a:t>
            </a:fld>
            <a:endParaRPr lang="en-US" dirty="0"/>
          </a:p>
        </p:txBody>
      </p:sp>
    </p:spTree>
    <p:extLst>
      <p:ext uri="{BB962C8B-B14F-4D97-AF65-F5344CB8AC3E}">
        <p14:creationId xmlns:p14="http://schemas.microsoft.com/office/powerpoint/2010/main" val="114780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a:t>T</a:t>
            </a:r>
          </a:p>
          <a:p>
            <a:pPr defTabSz="914186">
              <a:defRPr/>
            </a:pPr>
            <a:endParaRPr lang="en-US" sz="1200" u="sng"/>
          </a:p>
          <a:p>
            <a:pPr defTabSz="914186">
              <a:defRPr/>
            </a:pPr>
            <a:r>
              <a:rPr lang="en-US" sz="1200" u="sng"/>
              <a:t>Learning Objective 1</a:t>
            </a:r>
            <a:r>
              <a:rPr lang="en-US" sz="1200"/>
              <a:t>: for participants to understand the Relationship Task Balance Summary Scale, in particular, that the scale is measuring the relative balance between the Achieving competencies and the Relating competencies and it is not measuring the strength of either dimension.</a:t>
            </a:r>
          </a:p>
          <a:p>
            <a:pPr defTabSz="914186">
              <a:defRPr/>
            </a:pPr>
            <a:endParaRPr lang="en-US" sz="1200"/>
          </a:p>
          <a:p>
            <a:pPr defTabSz="914186">
              <a:defRPr/>
            </a:pPr>
            <a:r>
              <a:rPr lang="en-US" sz="1200" u="sng"/>
              <a:t>Learning Objective 2</a:t>
            </a:r>
            <a:r>
              <a:rPr lang="en-US" sz="1200"/>
              <a:t>: for participants to understand the sensitivity of this scale increases as the scores for Relating and Achieving reach the higher percentiles.  A difference of a very small amount between those two dimensions at the higher ends of the percentile scale (80</a:t>
            </a:r>
            <a:r>
              <a:rPr lang="en-US" sz="1200" baseline="30000"/>
              <a:t>th</a:t>
            </a:r>
            <a:r>
              <a:rPr lang="en-US" sz="1200"/>
              <a:t> percentile or above) will report what seems like an exaggerated lack of balance in the R-T scale. In these cases, it is easy to just look at the inner circle graph and look at Achieving and Relating.</a:t>
            </a:r>
          </a:p>
          <a:p>
            <a:pPr defTabSz="914186">
              <a:defRPr/>
            </a:pPr>
            <a:endParaRPr lang="en-US" sz="1200"/>
          </a:p>
          <a:p>
            <a:pPr defTabSz="914186">
              <a:defRPr/>
            </a:pPr>
            <a:endParaRPr lang="en-US" sz="1200"/>
          </a:p>
          <a:p>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84868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A</a:t>
            </a:r>
          </a:p>
          <a:p>
            <a:endParaRPr lang="en-US" u="sng"/>
          </a:p>
          <a:p>
            <a:r>
              <a:rPr lang="en-US" u="sng"/>
              <a:t>Learning Objective 1</a:t>
            </a:r>
            <a:r>
              <a:rPr lang="en-US"/>
              <a:t>: for participants to understand that Scoring high here means that when all the dimensions are taken together, the strengths outweigh the weaknesses. High scores indicate there is significant strength in the </a:t>
            </a:r>
            <a:r>
              <a:rPr lang="en-US" b="1"/>
              <a:t>Creative </a:t>
            </a:r>
            <a:r>
              <a:rPr lang="en-US"/>
              <a:t>dimensions and relatively low scores in the </a:t>
            </a:r>
            <a:r>
              <a:rPr lang="en-US" b="1"/>
              <a:t>Reactive </a:t>
            </a:r>
            <a:r>
              <a:rPr lang="en-US"/>
              <a:t>dimensions as well as good balance between people competencies and task competencies. Scoring low suggests that when all the dimensions are taken together, the weaknesses outweigh the strengths. It means that there is more energy going in the reactive direction than in the creative and/or that there is an imbalance in people and task competencies. </a:t>
            </a:r>
          </a:p>
          <a:p>
            <a:endParaRPr lang="en-US" u="sng"/>
          </a:p>
          <a:p>
            <a:r>
              <a:rPr lang="en-US" u="sng"/>
              <a:t>Learning Objective 2</a:t>
            </a:r>
            <a:r>
              <a:rPr lang="en-US"/>
              <a:t>: for participants to understand the Leadership Potential Utilization Scale is mathematically derived by multiplying the Relationship Task Balance score by the Reactive Creative score and showing the result as a percentile. </a:t>
            </a:r>
          </a:p>
          <a:p>
            <a:pPr defTabSz="914186">
              <a:defRPr/>
            </a:pPr>
            <a:endParaRPr lang="en-US"/>
          </a:p>
          <a:p>
            <a:pPr defTabSz="914186">
              <a:defRPr/>
            </a:pPr>
            <a:r>
              <a:rPr lang="en-US" u="sng"/>
              <a:t>Learning Objective 3</a:t>
            </a:r>
            <a:r>
              <a:rPr lang="en-US"/>
              <a:t>: for participants to understand that a useful developmental lens on this score is </a:t>
            </a:r>
            <a:r>
              <a:rPr lang="en-US" i="1"/>
              <a:t>how much development should I consider in my current role? </a:t>
            </a:r>
            <a:r>
              <a:rPr lang="en-US"/>
              <a:t>A low score suggests there are lots of developmental opportunities in current role and the challenge will be choosing the most relevant ones. A middle score suggests there are a few critical areas of development that if leveraged successfully would make a big difference in leadership effectiveness in the current role. A high score here may indicate that it would be beneficial to imagine the challenges of the next role (one with more scale, scope, and complexity) and focus developmental effort there.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13822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a:t>T</a:t>
            </a:r>
          </a:p>
          <a:p>
            <a:pPr defTabSz="914186">
              <a:defRPr/>
            </a:pPr>
            <a:endParaRPr lang="en-US" sz="1200" u="sng"/>
          </a:p>
          <a:p>
            <a:pPr defTabSz="914186">
              <a:defRPr/>
            </a:pPr>
            <a:r>
              <a:rPr lang="en-US" sz="1200" u="sng"/>
              <a:t>Learning Objective 1</a:t>
            </a:r>
            <a:r>
              <a:rPr lang="en-US" sz="1200"/>
              <a:t>: for participants to understand the Leadership Effectiveness Scale reflects the answers to the five ideal leader questions on page 86 of the Profile Interpretation Manual and Slide 57 in this deck. The raw scores are shown on page 2 of the LCP report and the percentile scores are shown on page 3 of the LCP report.</a:t>
            </a:r>
          </a:p>
          <a:p>
            <a:pPr defTabSz="914186">
              <a:defRPr/>
            </a:pPr>
            <a:endParaRPr lang="en-US" sz="1200"/>
          </a:p>
          <a:p>
            <a:pPr defTabSz="914186">
              <a:defRPr/>
            </a:pPr>
            <a:r>
              <a:rPr lang="en-US" sz="1200" u="sng"/>
              <a:t>Learning Objective 2</a:t>
            </a:r>
            <a:r>
              <a:rPr lang="en-US" sz="1200"/>
              <a:t>: for participants to understand that this score is often a significant attention getter in a debrief particularly when the Self score is significantly different from the All Evaluators score and/or when the score is quite low.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839705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526F4-CC3E-4079-A83E-939CDFE0894D}" type="slidenum">
              <a:rPr lang="en-US" smtClean="0"/>
              <a:pPr/>
              <a:t>22</a:t>
            </a:fld>
            <a:endParaRPr lang="en-US"/>
          </a:p>
        </p:txBody>
      </p:sp>
    </p:spTree>
    <p:extLst>
      <p:ext uri="{BB962C8B-B14F-4D97-AF65-F5344CB8AC3E}">
        <p14:creationId xmlns:p14="http://schemas.microsoft.com/office/powerpoint/2010/main" val="535573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526F4-CC3E-4079-A83E-939CDFE0894D}" type="slidenum">
              <a:rPr lang="en-US" smtClean="0"/>
              <a:pPr/>
              <a:t>23</a:t>
            </a:fld>
            <a:endParaRPr lang="en-US"/>
          </a:p>
        </p:txBody>
      </p:sp>
    </p:spTree>
    <p:extLst>
      <p:ext uri="{BB962C8B-B14F-4D97-AF65-F5344CB8AC3E}">
        <p14:creationId xmlns:p14="http://schemas.microsoft.com/office/powerpoint/2010/main" val="3567730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when a person completes</a:t>
            </a:r>
            <a:r>
              <a:rPr lang="en-US" sz="1200" baseline="0" dirty="0"/>
              <a:t> a LCP, they answer each of the 119 questions against the backdrop of their (perhaps unconscious) tacit belief in what makes someone an effective leader.  The 5 questions explicitly ask evaluators to rate the leader directly against their picture of the ideal leadership.</a:t>
            </a:r>
          </a:p>
          <a:p>
            <a:endParaRPr lang="en-US" sz="1200" dirty="0"/>
          </a:p>
          <a:p>
            <a:r>
              <a:rPr lang="en-US" sz="1200" u="sng" dirty="0"/>
              <a:t>Learning Objective 2</a:t>
            </a:r>
            <a:r>
              <a:rPr lang="en-US" sz="1200" dirty="0"/>
              <a:t>: for participants to understand that t</a:t>
            </a:r>
            <a:r>
              <a:rPr lang="en-US" sz="1200" baseline="0" dirty="0"/>
              <a:t>hese </a:t>
            </a:r>
            <a:r>
              <a:rPr lang="en-US" sz="1200" i="1" baseline="0" dirty="0"/>
              <a:t>additional</a:t>
            </a:r>
            <a:r>
              <a:rPr lang="en-US" sz="1200" baseline="0" dirty="0"/>
              <a:t> five questions constitute a “survey within a survey,” in that they answers are </a:t>
            </a:r>
            <a:r>
              <a:rPr lang="en-US" sz="1200" u="sng" baseline="0" dirty="0"/>
              <a:t>not</a:t>
            </a:r>
            <a:r>
              <a:rPr lang="en-US" sz="1200" baseline="0" dirty="0"/>
              <a:t> used to compute any part of the graph other than this Leadership Effectiveness Scale.</a:t>
            </a:r>
          </a:p>
          <a:p>
            <a:endParaRPr lang="en-US" sz="1200" baseline="0" dirty="0"/>
          </a:p>
          <a:p>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05750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understand that an initial research question was the degree to which the LCP model actually measured what is commonly understood to be effective leadership.  We found a strong positive correlation between the Creative aspects of the LCP and the LE questions indicating that the battery of 18 Creative competencies in the LCP are tracking with what it takes to be an effective leader across many contexts.</a:t>
            </a:r>
          </a:p>
          <a:p>
            <a:endParaRPr lang="en-US" u="sng" dirty="0"/>
          </a:p>
          <a:p>
            <a:r>
              <a:rPr lang="en-US" u="sng" dirty="0"/>
              <a:t>Learning Objective 2</a:t>
            </a:r>
            <a:r>
              <a:rPr lang="en-US" dirty="0"/>
              <a:t>: for participants to understand that r</a:t>
            </a:r>
            <a:r>
              <a:rPr lang="en-US" baseline="0" dirty="0"/>
              <a:t> </a:t>
            </a:r>
            <a:r>
              <a:rPr lang="en-US" dirty="0"/>
              <a:t>=</a:t>
            </a:r>
            <a:r>
              <a:rPr lang="en-US" baseline="0" dirty="0"/>
              <a:t> </a:t>
            </a:r>
            <a:r>
              <a:rPr lang="en-US" dirty="0"/>
              <a:t>the relationship between the two variables or the </a:t>
            </a:r>
            <a:r>
              <a:rPr lang="en-US" baseline="0" dirty="0"/>
              <a:t>line of best fit through the data—so how much of the movement of one variable is described by movement of the other.  In this case, r = 0.93 means that if the Average Creative Score increases 1.00 (one unit of measure), the Leadership Effectiveness score will likely increase on average by 0.93. This is a very strong correlation.</a:t>
            </a:r>
          </a:p>
          <a:p>
            <a:endParaRPr lang="en-US" baseline="0" dirty="0"/>
          </a:p>
          <a:p>
            <a:r>
              <a:rPr lang="en-US" u="sng" dirty="0"/>
              <a:t>Learning Objective 3</a:t>
            </a:r>
            <a:r>
              <a:rPr lang="en-US" dirty="0"/>
              <a:t>:</a:t>
            </a:r>
            <a:r>
              <a:rPr lang="en-US" baseline="0" dirty="0"/>
              <a:t> for participants to understand that rsq = the degree to which the data tightly cluster around the line of best fit.  A high rsq means that the data don’t vary much and fit tightly together around the line of best fit (the prediction of the model).  A low rsq means that the data are more scattered around the line of best fit.  (Technically, rsq measures the amount of variability among the data points that can be explained by the model or predicted by the line of best fit).</a:t>
            </a:r>
          </a:p>
          <a:p>
            <a:endParaRPr lang="en-US" baseline="0"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25</a:t>
            </a:fld>
            <a:endParaRPr lang="en-US" dirty="0"/>
          </a:p>
        </p:txBody>
      </p:sp>
    </p:spTree>
    <p:extLst>
      <p:ext uri="{BB962C8B-B14F-4D97-AF65-F5344CB8AC3E}">
        <p14:creationId xmlns:p14="http://schemas.microsoft.com/office/powerpoint/2010/main" val="1317810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fld id="{E7E526F4-CC3E-4079-A83E-939CDFE0894D}" type="slidenum">
              <a:rPr lang="en-US" smtClean="0"/>
              <a:pPr/>
              <a:t>26</a:t>
            </a:fld>
            <a:endParaRPr lang="en-US"/>
          </a:p>
        </p:txBody>
      </p:sp>
    </p:spTree>
    <p:extLst>
      <p:ext uri="{BB962C8B-B14F-4D97-AF65-F5344CB8AC3E}">
        <p14:creationId xmlns:p14="http://schemas.microsoft.com/office/powerpoint/2010/main" val="2327370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fld id="{E7E526F4-CC3E-4079-A83E-939CDFE0894D}" type="slidenum">
              <a:rPr lang="en-US" smtClean="0"/>
              <a:pPr/>
              <a:t>27</a:t>
            </a:fld>
            <a:endParaRPr lang="en-US"/>
          </a:p>
        </p:txBody>
      </p:sp>
    </p:spTree>
    <p:extLst>
      <p:ext uri="{BB962C8B-B14F-4D97-AF65-F5344CB8AC3E}">
        <p14:creationId xmlns:p14="http://schemas.microsoft.com/office/powerpoint/2010/main" val="2349138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Learning Objective 1</a:t>
            </a:r>
            <a:r>
              <a:rPr lang="en-US" sz="1200"/>
              <a:t>: for participants to understand that the Creative Competencies are strongly negatively correlated (-.76) with the Reactive Tendencies.</a:t>
            </a:r>
          </a:p>
          <a:p>
            <a:endParaRPr lang="en-US" sz="1200"/>
          </a:p>
          <a:p>
            <a:r>
              <a:rPr lang="en-US" sz="1200" u="sng"/>
              <a:t>Learning Objective 2</a:t>
            </a:r>
            <a:r>
              <a:rPr lang="en-US" sz="1200"/>
              <a:t>: for participants to understand that the implication of this correlation is that Reactive Tendencies significantly block/cancel the expression of Creative Competencies.</a:t>
            </a:r>
          </a:p>
          <a:p>
            <a:endParaRPr lang="en-US" sz="1200"/>
          </a:p>
          <a:p>
            <a:endParaRPr lang="en-US" sz="1200"/>
          </a:p>
        </p:txBody>
      </p:sp>
      <p:sp>
        <p:nvSpPr>
          <p:cNvPr id="4" name="Slide Number Placeholder 3"/>
          <p:cNvSpPr>
            <a:spLocks noGrp="1"/>
          </p:cNvSpPr>
          <p:nvPr>
            <p:ph type="sldNum" sz="quarter" idx="5"/>
          </p:nvPr>
        </p:nvSpPr>
        <p:spPr/>
        <p:txBody>
          <a:bodyPr/>
          <a:lstStyle/>
          <a:p>
            <a:fld id="{E7E526F4-CC3E-4079-A83E-939CDFE0894D}" type="slidenum">
              <a:rPr lang="en-US" smtClean="0"/>
              <a:pPr/>
              <a:t>28</a:t>
            </a:fld>
            <a:endParaRPr lang="en-US"/>
          </a:p>
        </p:txBody>
      </p:sp>
    </p:spTree>
    <p:extLst>
      <p:ext uri="{BB962C8B-B14F-4D97-AF65-F5344CB8AC3E}">
        <p14:creationId xmlns:p14="http://schemas.microsoft.com/office/powerpoint/2010/main" val="133329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3ED9E16-9BF2-4A47-A947-E095DEFD3B7E}" type="slidenum">
              <a:rPr lang="en-US" altLang="en-US" smtClean="0">
                <a:cs typeface="Arial" pitchFamily="34" charset="0"/>
              </a:rPr>
              <a:pPr eaLnBrk="1" hangingPunct="1">
                <a:spcBef>
                  <a:spcPct val="0"/>
                </a:spcBef>
              </a:pPr>
              <a:t>3</a:t>
            </a:fld>
            <a:endParaRPr lang="en-US" altLang="en-US">
              <a:cs typeface="Arial" pitchFamily="34" charset="0"/>
            </a:endParaRPr>
          </a:p>
        </p:txBody>
      </p:sp>
    </p:spTree>
    <p:extLst>
      <p:ext uri="{BB962C8B-B14F-4D97-AF65-F5344CB8AC3E}">
        <p14:creationId xmlns:p14="http://schemas.microsoft.com/office/powerpoint/2010/main" val="1462184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a:t>Learning Objective 1</a:t>
            </a:r>
            <a:r>
              <a:rPr lang="en-US" sz="1200"/>
              <a:t>: for participants to understand that the elements right across the border from each other (Neighbors) are Relating-Complying, Protecting-Authenticity, Achieving-Controlling. These are anchored in the same kind of energy (heart, head, will) and have lower negative correlations than other relationships across the graph. </a:t>
            </a:r>
          </a:p>
          <a:p>
            <a:pPr defTabSz="914186">
              <a:defRPr/>
            </a:pPr>
            <a:endParaRPr lang="en-US" sz="1200" baseline="0"/>
          </a:p>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027548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a:t>Learning Objective 1</a:t>
            </a:r>
            <a:r>
              <a:rPr lang="en-US" sz="1200"/>
              <a:t>: for participants to understand that Controlling has a large negative effect on Relating (-.65) and thus they are opposite one another on the graph.</a:t>
            </a:r>
          </a:p>
          <a:p>
            <a:pPr defTabSz="914186">
              <a:defRPr/>
            </a:pPr>
            <a:endParaRPr lang="en-US" sz="1200"/>
          </a:p>
          <a:p>
            <a:pPr defTabSz="914186">
              <a:defRPr/>
            </a:pPr>
            <a:r>
              <a:rPr lang="en-US" sz="1200" u="sng"/>
              <a:t>Learning Objective 1</a:t>
            </a:r>
            <a:r>
              <a:rPr lang="en-US" sz="1200"/>
              <a:t>: for participants to understand that Controlling also has a large negative effect on Self Awareness (-.66) and thus they are also opposite one another on the graph.</a:t>
            </a:r>
          </a:p>
          <a:p>
            <a:pPr defTabSz="914186">
              <a:defRPr/>
            </a:pPr>
            <a:endParaRPr lang="en-US" sz="1200" baseline="0"/>
          </a:p>
          <a:p>
            <a:pPr defTabSz="914186">
              <a:defRPr/>
            </a:pPr>
            <a:r>
              <a:rPr lang="en-US" sz="1200" u="sng"/>
              <a:t>Learning Objective 3</a:t>
            </a:r>
            <a:r>
              <a:rPr lang="en-US" sz="1200"/>
              <a:t>: for participants to understand that a typical developmental trajectory for someone with high Controlling would be up and across the graph working on improving Relating and/or improving Self Awareness.</a:t>
            </a:r>
          </a:p>
          <a:p>
            <a:pPr defTabSz="914186">
              <a:defRPr/>
            </a:pPr>
            <a:endParaRPr lang="en-US" sz="1200"/>
          </a:p>
          <a:p>
            <a:pPr marL="0" marR="0" lvl="0" indent="0" algn="l" defTabSz="914186" rtl="0" eaLnBrk="1" fontAlgn="auto" latinLnBrk="0" hangingPunct="1">
              <a:lnSpc>
                <a:spcPct val="100000"/>
              </a:lnSpc>
              <a:spcBef>
                <a:spcPts val="0"/>
              </a:spcBef>
              <a:spcAft>
                <a:spcPts val="0"/>
              </a:spcAft>
              <a:buClrTx/>
              <a:buSzTx/>
              <a:buFontTx/>
              <a:buNone/>
              <a:tabLst/>
              <a:defRPr/>
            </a:pPr>
            <a:r>
              <a:rPr lang="en-US" sz="1200" u="sng"/>
              <a:t>Learning Objective 4</a:t>
            </a:r>
            <a:r>
              <a:rPr lang="en-US" sz="1200"/>
              <a:t>: for participants to understand that Controlling is negatively correlated with Relating (-.65).</a:t>
            </a:r>
          </a:p>
          <a:p>
            <a:pPr defTabSz="914186">
              <a:defRPr/>
            </a:pPr>
            <a:endParaRPr lang="en-US" sz="1200"/>
          </a:p>
          <a:p>
            <a:pPr defTabSz="914186">
              <a:defRPr/>
            </a:pPr>
            <a:endParaRPr lang="en-US" sz="1200" baseline="0"/>
          </a:p>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879972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a:t>Learning Objective 1</a:t>
            </a:r>
            <a:r>
              <a:rPr lang="en-US" sz="1200"/>
              <a:t>: for participants to understand that Complying has its biggest negative effect on Achieving (-.76) and thus they are opposite one another on the graph.</a:t>
            </a:r>
          </a:p>
          <a:p>
            <a:pPr defTabSz="914186">
              <a:defRPr/>
            </a:pPr>
            <a:endParaRPr lang="en-US" sz="1200"/>
          </a:p>
          <a:p>
            <a:pPr defTabSz="914186">
              <a:defRPr/>
            </a:pPr>
            <a:r>
              <a:rPr lang="en-US" sz="1200" u="sng"/>
              <a:t>Learning Objective 2</a:t>
            </a:r>
            <a:r>
              <a:rPr lang="en-US" sz="1200"/>
              <a:t>: for participants to understand that a typical developmental trajectory for someone with high Complying would be up and across the graph working on improving Achieving.</a:t>
            </a:r>
          </a:p>
          <a:p>
            <a:pPr defTabSz="914186">
              <a:defRPr/>
            </a:pPr>
            <a:endParaRPr lang="en-US" sz="1200"/>
          </a:p>
          <a:p>
            <a:pPr defTabSz="914186">
              <a:defRPr/>
            </a:pPr>
            <a:r>
              <a:rPr lang="en-US" sz="1200" u="sng"/>
              <a:t>Learning Objective 3</a:t>
            </a:r>
            <a:r>
              <a:rPr lang="en-US" sz="1200"/>
              <a:t>: for participants to understand that Complying has its second biggest negative effect on Authenticity (-.62) and this is also another common developmental trajectory (particularly working on Courageous Authenticity).</a:t>
            </a:r>
          </a:p>
          <a:p>
            <a:pPr defTabSz="914186">
              <a:defRPr/>
            </a:pPr>
            <a:endParaRPr lang="en-US" sz="1200"/>
          </a:p>
          <a:p>
            <a:r>
              <a:rPr lang="en-US" sz="1200" u="sng"/>
              <a:t>Learning Objective 4</a:t>
            </a:r>
            <a:r>
              <a:rPr lang="en-US" sz="1200"/>
              <a:t>: for participants to understand that Complying  is negatively correlated with Achieving (-.76).</a:t>
            </a:r>
          </a:p>
          <a:p>
            <a:endParaRPr lang="en-US" sz="1200"/>
          </a:p>
          <a:p>
            <a:pPr defTabSz="914186">
              <a:defRPr/>
            </a:pPr>
            <a:endParaRPr lang="en-US" sz="1200"/>
          </a:p>
          <a:p>
            <a:pPr defTabSz="914186">
              <a:defRPr/>
            </a:pPr>
            <a:endParaRPr lang="en-US" sz="1200"/>
          </a:p>
          <a:p>
            <a:endParaRPr lang="en-US" sz="1200"/>
          </a:p>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777001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a:t>Learning Objective 1</a:t>
            </a:r>
            <a:r>
              <a:rPr lang="en-US" sz="1200"/>
              <a:t>: for participants to understand that Protecting has a large negative effect on Self Awareness (-.70) and thus they opposite on the graph.</a:t>
            </a:r>
          </a:p>
          <a:p>
            <a:pPr defTabSz="914186">
              <a:defRPr/>
            </a:pPr>
            <a:endParaRPr lang="en-US" sz="1200"/>
          </a:p>
          <a:p>
            <a:pPr defTabSz="914186">
              <a:defRPr/>
            </a:pPr>
            <a:r>
              <a:rPr lang="en-US" sz="1200" u="sng"/>
              <a:t>Learning Objective 2</a:t>
            </a:r>
            <a:r>
              <a:rPr lang="en-US" sz="1200"/>
              <a:t>: for participants to understand that Protecting has a large negative effect on Relating as well (-.73).</a:t>
            </a:r>
          </a:p>
          <a:p>
            <a:pPr defTabSz="914186">
              <a:defRPr/>
            </a:pPr>
            <a:endParaRPr lang="en-US" sz="1200"/>
          </a:p>
          <a:p>
            <a:pPr defTabSz="914186">
              <a:defRPr/>
            </a:pPr>
            <a:r>
              <a:rPr lang="en-US" sz="1200" u="sng"/>
              <a:t>Learning Objective 3</a:t>
            </a:r>
            <a:r>
              <a:rPr lang="en-US" sz="1200"/>
              <a:t>: for participants to understand that a typical developmental trajectory for someone with high Protecting might be up and to the left across the graph working on improving Self Awareness and Relating.</a:t>
            </a:r>
          </a:p>
          <a:p>
            <a:pPr defTabSz="914186">
              <a:defRPr/>
            </a:pPr>
            <a:endParaRPr lang="en-US" sz="1200"/>
          </a:p>
          <a:p>
            <a:r>
              <a:rPr lang="en-US" sz="1200" u="sng"/>
              <a:t>Learning Objective 4</a:t>
            </a:r>
            <a:r>
              <a:rPr lang="en-US" sz="1200"/>
              <a:t>: for participants to understand that Protecting is negatively correlated with Self Awareness (-.76).</a:t>
            </a:r>
          </a:p>
          <a:p>
            <a:endParaRPr lang="en-US" sz="1200"/>
          </a:p>
          <a:p>
            <a:pPr defTabSz="914186">
              <a:defRPr/>
            </a:pPr>
            <a:endParaRPr lang="en-US" sz="1200"/>
          </a:p>
          <a:p>
            <a:pPr marL="0" marR="0" indent="0" algn="l" defTabSz="914186" rtl="0" eaLnBrk="1" fontAlgn="auto" latinLnBrk="0" hangingPunct="1">
              <a:lnSpc>
                <a:spcPct val="100000"/>
              </a:lnSpc>
              <a:spcBef>
                <a:spcPts val="0"/>
              </a:spcBef>
              <a:spcAft>
                <a:spcPts val="0"/>
              </a:spcAft>
              <a:buClrTx/>
              <a:buSzTx/>
              <a:buFontTx/>
              <a:buNone/>
              <a:tabLst/>
              <a:defRPr/>
            </a:pPr>
            <a:endParaRPr lang="en-US" sz="1200" baseline="0"/>
          </a:p>
          <a:p>
            <a:endParaRPr lang="en-US" sz="1200"/>
          </a:p>
          <a:p>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636525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Learning Objective 1</a:t>
            </a:r>
            <a:r>
              <a:rPr lang="en-US" sz="1200"/>
              <a:t>: for participants to understand that each of the 29 Creative/Reactive dimensions of the LCP have their own unique correlation to Leadership Effectiveness (the five Ideal Leader questions). </a:t>
            </a:r>
          </a:p>
          <a:p>
            <a:endParaRPr lang="en-US" sz="1200" u="sng"/>
          </a:p>
          <a:p>
            <a:r>
              <a:rPr lang="en-US" sz="1200" u="sng"/>
              <a:t>Learning Objective 2</a:t>
            </a:r>
            <a:r>
              <a:rPr lang="en-US" sz="1200"/>
              <a:t>: for participants to look at their own LCP data through the lens of these more granular correlations to see if it generates any new developmental understanding or insight.</a:t>
            </a:r>
          </a:p>
          <a:p>
            <a:endParaRPr lang="en-US" sz="1200" baseline="0"/>
          </a:p>
          <a:p>
            <a:r>
              <a:rPr lang="en-US" sz="1200" u="sng"/>
              <a:t>Learning Objective 2</a:t>
            </a:r>
            <a:r>
              <a:rPr lang="en-US" sz="1200"/>
              <a:t>: for participants to imagine/brainstorm how they might use these correlations with their clients.</a:t>
            </a:r>
          </a:p>
          <a:p>
            <a:endParaRPr lang="en-US" sz="1200" baseline="0"/>
          </a:p>
        </p:txBody>
      </p:sp>
      <p:sp>
        <p:nvSpPr>
          <p:cNvPr id="4" name="Slide Number Placeholder 3"/>
          <p:cNvSpPr>
            <a:spLocks noGrp="1"/>
          </p:cNvSpPr>
          <p:nvPr>
            <p:ph type="sldNum" sz="quarter" idx="5"/>
          </p:nvPr>
        </p:nvSpPr>
        <p:spPr/>
        <p:txBody>
          <a:bodyPr/>
          <a:lstStyle/>
          <a:p>
            <a:fld id="{E7E526F4-CC3E-4079-A83E-939CDFE0894D}" type="slidenum">
              <a:rPr lang="en-US" smtClean="0"/>
              <a:pPr/>
              <a:t>33</a:t>
            </a:fld>
            <a:endParaRPr lang="en-US"/>
          </a:p>
        </p:txBody>
      </p:sp>
    </p:spTree>
    <p:extLst>
      <p:ext uri="{BB962C8B-B14F-4D97-AF65-F5344CB8AC3E}">
        <p14:creationId xmlns:p14="http://schemas.microsoft.com/office/powerpoint/2010/main" val="2921189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methodology of the Business Performance Research Study. In this case, that a BPI was utilized that was made up of six measures of business performance.</a:t>
            </a:r>
          </a:p>
          <a:p>
            <a:endParaRPr lang="en-US" sz="1200" u="sng" dirty="0"/>
          </a:p>
          <a:p>
            <a:r>
              <a:rPr lang="en-US" sz="1200" u="sng" dirty="0"/>
              <a:t>Learning Objective 2</a:t>
            </a:r>
            <a:r>
              <a:rPr lang="en-US" sz="1200" dirty="0"/>
              <a:t>: for participants to understand that 486 leaders each took the LCP, attached to the LCP was the BPI. Then, just looking at the top 10% and the bottom 10% of the business performance results we aggregated those LCPs together (about 50 in each sample).</a:t>
            </a:r>
          </a:p>
          <a:p>
            <a:endParaRPr lang="en-US" sz="1200" dirty="0"/>
          </a:p>
          <a:p>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380250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Learning Objective 1</a:t>
            </a:r>
            <a:r>
              <a:rPr lang="en-US" sz="1200"/>
              <a:t>: for participants to understand the correlation between Leadership Effectiveness (measured by the five ideal leader questions) and Business Performance (measured by the six elements of the Business Performance Index).</a:t>
            </a:r>
          </a:p>
          <a:p>
            <a:endParaRPr lang="en-US" sz="1200"/>
          </a:p>
        </p:txBody>
      </p:sp>
      <p:sp>
        <p:nvSpPr>
          <p:cNvPr id="4" name="Slide Number Placeholder 3"/>
          <p:cNvSpPr>
            <a:spLocks noGrp="1"/>
          </p:cNvSpPr>
          <p:nvPr>
            <p:ph type="sldNum" sz="quarter" idx="5"/>
          </p:nvPr>
        </p:nvSpPr>
        <p:spPr/>
        <p:txBody>
          <a:bodyPr/>
          <a:lstStyle/>
          <a:p>
            <a:fld id="{E7E526F4-CC3E-4079-A83E-939CDFE0894D}" type="slidenum">
              <a:rPr lang="en-US" smtClean="0"/>
              <a:pPr/>
              <a:t>36</a:t>
            </a:fld>
            <a:endParaRPr lang="en-US"/>
          </a:p>
        </p:txBody>
      </p:sp>
    </p:spTree>
    <p:extLst>
      <p:ext uri="{BB962C8B-B14F-4D97-AF65-F5344CB8AC3E}">
        <p14:creationId xmlns:p14="http://schemas.microsoft.com/office/powerpoint/2010/main" val="622455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526F4-CC3E-4079-A83E-939CDFE0894D}" type="slidenum">
              <a:rPr lang="en-US" smtClean="0"/>
              <a:pPr/>
              <a:t>37</a:t>
            </a:fld>
            <a:endParaRPr lang="en-US"/>
          </a:p>
        </p:txBody>
      </p:sp>
    </p:spTree>
    <p:extLst>
      <p:ext uri="{BB962C8B-B14F-4D97-AF65-F5344CB8AC3E}">
        <p14:creationId xmlns:p14="http://schemas.microsoft.com/office/powerpoint/2010/main" val="2960562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Learning Objective 1</a:t>
            </a:r>
            <a:r>
              <a:rPr lang="en-US" sz="1200"/>
              <a:t>: for participants to understand that sorting the data by just the Business Performance Index (here the top 10%) yielded this kind of highly Creative aggregate leadership profile (this is the rollup of the approximately 50 leaders in the top performing businesses.</a:t>
            </a:r>
          </a:p>
          <a:p>
            <a:endParaRPr lang="en-US" sz="1200" u="sng"/>
          </a:p>
          <a:p>
            <a:r>
              <a:rPr lang="en-US" sz="1200" u="sng"/>
              <a:t>Learning Objective 2</a:t>
            </a:r>
            <a:r>
              <a:rPr lang="en-US" sz="1200"/>
              <a:t>: for participants to understand that this makes the business case for </a:t>
            </a:r>
            <a:r>
              <a:rPr lang="en-US" sz="1200" i="1"/>
              <a:t>why pursue development with the LCP?</a:t>
            </a:r>
          </a:p>
          <a:p>
            <a:endParaRPr lang="en-US" sz="1200" i="1"/>
          </a:p>
          <a:p>
            <a:r>
              <a:rPr lang="en-US" sz="1200" u="sng"/>
              <a:t>Learning Objective 2</a:t>
            </a:r>
            <a:r>
              <a:rPr lang="en-US" sz="1200"/>
              <a:t>: for participants to understand that there may also be a halo effect bias in play. If the business is performing well our view of the effectiveness of the leaders can be positively influenced. </a:t>
            </a:r>
            <a:endParaRPr lang="en-US" sz="1200" i="1"/>
          </a:p>
          <a:p>
            <a:endParaRPr lang="en-US" sz="1200" i="1"/>
          </a:p>
        </p:txBody>
      </p:sp>
      <p:sp>
        <p:nvSpPr>
          <p:cNvPr id="4" name="Slide Number Placeholder 3"/>
          <p:cNvSpPr>
            <a:spLocks noGrp="1"/>
          </p:cNvSpPr>
          <p:nvPr>
            <p:ph type="sldNum" sz="quarter" idx="5"/>
          </p:nvPr>
        </p:nvSpPr>
        <p:spPr/>
        <p:txBody>
          <a:bodyPr/>
          <a:lstStyle/>
          <a:p>
            <a:fld id="{E7E526F4-CC3E-4079-A83E-939CDFE0894D}" type="slidenum">
              <a:rPr lang="en-US" smtClean="0"/>
              <a:pPr/>
              <a:t>38</a:t>
            </a:fld>
            <a:endParaRPr lang="en-US"/>
          </a:p>
        </p:txBody>
      </p:sp>
    </p:spTree>
    <p:extLst>
      <p:ext uri="{BB962C8B-B14F-4D97-AF65-F5344CB8AC3E}">
        <p14:creationId xmlns:p14="http://schemas.microsoft.com/office/powerpoint/2010/main" val="4284639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Learning Objective 1</a:t>
            </a:r>
            <a:r>
              <a:rPr lang="en-US" sz="1200"/>
              <a:t>: for participants to understand that sorting the data by just the Business Performance Index (here the bottom 10%) yielded this kind of highly Reactive aggregate leadership profile (this is the rollup of the approximately 50 leaders in the worst performing businesses.</a:t>
            </a:r>
          </a:p>
          <a:p>
            <a:endParaRPr lang="en-US" sz="1200" u="sng"/>
          </a:p>
          <a:p>
            <a:r>
              <a:rPr lang="en-US" sz="1200" u="sng"/>
              <a:t>Learning Objective 2</a:t>
            </a:r>
            <a:r>
              <a:rPr lang="en-US" sz="1200"/>
              <a:t>: for participants to understand that this makes the business case for </a:t>
            </a:r>
            <a:r>
              <a:rPr lang="en-US" sz="1200" i="1"/>
              <a:t>why pursue development with the LCP?</a:t>
            </a:r>
          </a:p>
          <a:p>
            <a:endParaRPr lang="en-US" sz="1200" i="1"/>
          </a:p>
          <a:p>
            <a:r>
              <a:rPr lang="en-US" sz="1200" u="sng"/>
              <a:t>Learning Objective 2</a:t>
            </a:r>
            <a:r>
              <a:rPr lang="en-US" sz="1200"/>
              <a:t>: for participants to understand that there may also be a halo effect bias in play. If the business is performing poorly our view of the effectiveness of the leaders can be negatively influenced. </a:t>
            </a:r>
            <a:endParaRPr lang="en-US" sz="1200" i="1"/>
          </a:p>
          <a:p>
            <a:endParaRPr lang="en-US"/>
          </a:p>
          <a:p>
            <a:endParaRPr lang="en-US"/>
          </a:p>
          <a:p>
            <a:endParaRPr lang="en-US"/>
          </a:p>
          <a:p>
            <a:pPr marL="171450" indent="-171450">
              <a:buFont typeface="Arial" charset="0"/>
              <a:buChar char="•"/>
            </a:pPr>
            <a:endParaRPr lang="is-IS" baseline="0"/>
          </a:p>
          <a:p>
            <a:pPr marL="171450" indent="-171450">
              <a:buFont typeface="Arial" charset="0"/>
              <a:buChar char="•"/>
            </a:pPr>
            <a:endParaRPr lang="en-US"/>
          </a:p>
          <a:p>
            <a:endParaRPr lang="en-US"/>
          </a:p>
        </p:txBody>
      </p:sp>
      <p:sp>
        <p:nvSpPr>
          <p:cNvPr id="4" name="Slide Number Placeholder 3"/>
          <p:cNvSpPr>
            <a:spLocks noGrp="1"/>
          </p:cNvSpPr>
          <p:nvPr>
            <p:ph type="sldNum" sz="quarter" idx="5"/>
          </p:nvPr>
        </p:nvSpPr>
        <p:spPr/>
        <p:txBody>
          <a:bodyPr/>
          <a:lstStyle/>
          <a:p>
            <a:fld id="{E7E526F4-CC3E-4079-A83E-939CDFE0894D}" type="slidenum">
              <a:rPr lang="en-US" smtClean="0"/>
              <a:pPr/>
              <a:t>39</a:t>
            </a:fld>
            <a:endParaRPr lang="en-US"/>
          </a:p>
        </p:txBody>
      </p:sp>
    </p:spTree>
    <p:extLst>
      <p:ext uri="{BB962C8B-B14F-4D97-AF65-F5344CB8AC3E}">
        <p14:creationId xmlns:p14="http://schemas.microsoft.com/office/powerpoint/2010/main" val="139389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9CBBA9-6E46-4737-8CC1-972648F05A4C}" type="slidenum">
              <a:rPr lang="en-US" altLang="en-US" smtClean="0">
                <a:cs typeface="Arial" pitchFamily="34" charset="0"/>
              </a:rPr>
              <a:pPr eaLnBrk="1" hangingPunct="1">
                <a:spcBef>
                  <a:spcPct val="0"/>
                </a:spcBef>
              </a:pPr>
              <a:t>4</a:t>
            </a:fld>
            <a:endParaRPr lang="en-US" altLang="en-US">
              <a:cs typeface="Arial" pitchFamily="34" charset="0"/>
            </a:endParaRPr>
          </a:p>
        </p:txBody>
      </p:sp>
    </p:spTree>
    <p:extLst>
      <p:ext uri="{BB962C8B-B14F-4D97-AF65-F5344CB8AC3E}">
        <p14:creationId xmlns:p14="http://schemas.microsoft.com/office/powerpoint/2010/main" val="1884165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a:t>Learning Objective 1</a:t>
            </a:r>
            <a:r>
              <a:rPr lang="en-US" sz="1200"/>
              <a:t>: for participants to understand that this is the developmental journey many senior teams and organizations are hoping to take (particularly once they understand the correlation between the LCP and Business Results).</a:t>
            </a:r>
          </a:p>
          <a:p>
            <a:endParaRPr lang="en-US" sz="1200"/>
          </a:p>
        </p:txBody>
      </p:sp>
      <p:sp>
        <p:nvSpPr>
          <p:cNvPr id="4" name="Slide Number Placeholder 3"/>
          <p:cNvSpPr>
            <a:spLocks noGrp="1"/>
          </p:cNvSpPr>
          <p:nvPr>
            <p:ph type="sldNum" sz="quarter" idx="5"/>
          </p:nvPr>
        </p:nvSpPr>
        <p:spPr/>
        <p:txBody>
          <a:bodyPr/>
          <a:lstStyle/>
          <a:p>
            <a:fld id="{E7E526F4-CC3E-4079-A83E-939CDFE0894D}" type="slidenum">
              <a:rPr lang="en-US" smtClean="0"/>
              <a:pPr/>
              <a:t>40</a:t>
            </a:fld>
            <a:endParaRPr lang="en-US"/>
          </a:p>
        </p:txBody>
      </p:sp>
    </p:spTree>
    <p:extLst>
      <p:ext uri="{BB962C8B-B14F-4D97-AF65-F5344CB8AC3E}">
        <p14:creationId xmlns:p14="http://schemas.microsoft.com/office/powerpoint/2010/main" val="1674825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526F4-CC3E-4079-A83E-939CDFE0894D}" type="slidenum">
              <a:rPr lang="en-US" smtClean="0"/>
              <a:pPr/>
              <a:t>42</a:t>
            </a:fld>
            <a:endParaRPr lang="en-US"/>
          </a:p>
        </p:txBody>
      </p:sp>
    </p:spTree>
    <p:extLst>
      <p:ext uri="{BB962C8B-B14F-4D97-AF65-F5344CB8AC3E}">
        <p14:creationId xmlns:p14="http://schemas.microsoft.com/office/powerpoint/2010/main" val="1596936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43</a:t>
            </a:fld>
            <a:endParaRPr lang="en-AU" dirty="0"/>
          </a:p>
        </p:txBody>
      </p:sp>
    </p:spTree>
    <p:extLst>
      <p:ext uri="{BB962C8B-B14F-4D97-AF65-F5344CB8AC3E}">
        <p14:creationId xmlns:p14="http://schemas.microsoft.com/office/powerpoint/2010/main" val="2080787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44</a:t>
            </a:fld>
            <a:endParaRPr lang="en-AU" dirty="0"/>
          </a:p>
        </p:txBody>
      </p:sp>
    </p:spTree>
    <p:extLst>
      <p:ext uri="{BB962C8B-B14F-4D97-AF65-F5344CB8AC3E}">
        <p14:creationId xmlns:p14="http://schemas.microsoft.com/office/powerpoint/2010/main" val="576908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mural. Can use as a recap (on mural or slide here)  This is demonstrated very clearly through group learning on the mat.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704226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have a visual model of the LCP that is holistic and normalizing—</a:t>
            </a:r>
            <a:r>
              <a:rPr lang="en-US" i="1" dirty="0"/>
              <a:t>we all have roots in the Reactive, here lies the origins of our gifts. </a:t>
            </a:r>
            <a:r>
              <a:rPr lang="en-US" dirty="0"/>
              <a:t>Our developmental task is to grow something on top of those roots—</a:t>
            </a:r>
            <a:r>
              <a:rPr lang="en-US" i="1" dirty="0"/>
              <a:t>to have the gifts flower in a way that serves the world.</a:t>
            </a:r>
            <a:endParaRPr lang="en-US" dirty="0"/>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4288164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understand that our identity can be deeply rooted in the Reactive—it can be our primary experience of our self or an aspect of identity that we experience quite frequently .</a:t>
            </a:r>
          </a:p>
          <a:p>
            <a:endParaRPr lang="en-US" u="sng" dirty="0"/>
          </a:p>
          <a:p>
            <a:r>
              <a:rPr lang="en-US" u="sng" dirty="0"/>
              <a:t>Learning Objective 2</a:t>
            </a:r>
            <a:r>
              <a:rPr lang="en-US" dirty="0"/>
              <a:t>: for participants to understand that being able to see our Identity Hook, take perspective on it (versus just being hooked by it) is a specific example of </a:t>
            </a:r>
            <a:r>
              <a:rPr lang="en-US" i="1" dirty="0"/>
              <a:t>witnessing the self in action</a:t>
            </a:r>
            <a:r>
              <a:rPr lang="en-US" dirty="0"/>
              <a:t> and another example of a healthy subject/object differentiation.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225050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54</a:t>
            </a:fld>
            <a:endParaRPr lang="en-US"/>
          </a:p>
        </p:txBody>
      </p:sp>
    </p:spTree>
    <p:extLst>
      <p:ext uri="{BB962C8B-B14F-4D97-AF65-F5344CB8AC3E}">
        <p14:creationId xmlns:p14="http://schemas.microsoft.com/office/powerpoint/2010/main" val="5238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t>Land the depth of personal impact of each</a:t>
            </a:r>
          </a:p>
          <a:p>
            <a:endParaRPr lang="en-US" sz="1200"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87087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effectLst/>
                <a:latin typeface="+mn-lt"/>
                <a:ea typeface="+mn-ea"/>
                <a:cs typeface="+mn-cs"/>
              </a:rPr>
              <a:t>First, You can measure </a:t>
            </a:r>
            <a:r>
              <a:rPr lang="en-US" sz="1200" b="1" kern="1200" dirty="0">
                <a:solidFill>
                  <a:schemeClr val="tx1"/>
                </a:solidFill>
                <a:effectLst/>
                <a:latin typeface="+mn-lt"/>
                <a:ea typeface="+mn-ea"/>
                <a:cs typeface="+mn-cs"/>
              </a:rPr>
              <a:t>Competencies</a:t>
            </a:r>
            <a:r>
              <a:rPr lang="en-US" sz="1200" kern="1200" dirty="0">
                <a:solidFill>
                  <a:schemeClr val="tx1"/>
                </a:solidFill>
                <a:effectLst/>
                <a:latin typeface="+mn-lt"/>
                <a:ea typeface="+mn-ea"/>
                <a:cs typeface="+mn-cs"/>
              </a:rPr>
              <a:t>—this is the most common choice for organizations. </a:t>
            </a:r>
          </a:p>
          <a:p>
            <a:r>
              <a:rPr lang="en-US" sz="1200" kern="1200" dirty="0">
                <a:solidFill>
                  <a:schemeClr val="tx1"/>
                </a:solidFill>
                <a:effectLst/>
                <a:latin typeface="+mn-lt"/>
                <a:ea typeface="+mn-ea"/>
                <a:cs typeface="+mn-cs"/>
              </a:rPr>
              <a:t>Competencies tell you what is going on with key behaviors that impact your ability to achieve results. An example of a competency might be Strategic Focus or Collaboration. A competency describes a positive leadership behavior, but does not answer the question ‘”What it going on under the surface that supports or inhibits these key behaviors”? Examples of competency assessments include Benchmarks, </a:t>
            </a:r>
            <a:r>
              <a:rPr lang="en-US" sz="1200" kern="1200" dirty="0" err="1">
                <a:solidFill>
                  <a:schemeClr val="tx1"/>
                </a:solidFill>
                <a:effectLst/>
                <a:latin typeface="+mn-lt"/>
                <a:ea typeface="+mn-ea"/>
                <a:cs typeface="+mn-cs"/>
              </a:rPr>
              <a:t>PDI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Lominger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next choice for assessments measure what’s going on under the surface. These are </a:t>
            </a:r>
            <a:r>
              <a:rPr lang="en-US" sz="1200" b="1" kern="1200" dirty="0">
                <a:solidFill>
                  <a:schemeClr val="tx1"/>
                </a:solidFill>
                <a:effectLst/>
                <a:latin typeface="+mn-lt"/>
                <a:ea typeface="+mn-ea"/>
                <a:cs typeface="+mn-cs"/>
              </a:rPr>
              <a:t>self-awareness</a:t>
            </a:r>
            <a:r>
              <a:rPr lang="en-US" sz="1200" kern="1200" dirty="0">
                <a:solidFill>
                  <a:schemeClr val="tx1"/>
                </a:solidFill>
                <a:effectLst/>
                <a:latin typeface="+mn-lt"/>
                <a:ea typeface="+mn-ea"/>
                <a:cs typeface="+mn-cs"/>
              </a:rPr>
              <a:t> tools that measure the internal motivations that drive behavior. These tools are very useful if they help managers get insight into why they are behaving in certain ways.  However, these tools seldom show any direct connection to competencies or measures of effectiveness in leadership. Tools in this category include Hogan, </a:t>
            </a:r>
            <a:r>
              <a:rPr lang="en-US" sz="1200" kern="1200" dirty="0" err="1">
                <a:solidFill>
                  <a:schemeClr val="tx1"/>
                </a:solidFill>
                <a:effectLst/>
                <a:latin typeface="+mn-lt"/>
                <a:ea typeface="+mn-ea"/>
                <a:cs typeface="+mn-cs"/>
              </a:rPr>
              <a:t>FIRO</a:t>
            </a:r>
            <a:r>
              <a:rPr lang="en-US" sz="1200" kern="1200" dirty="0">
                <a:solidFill>
                  <a:schemeClr val="tx1"/>
                </a:solidFill>
                <a:effectLst/>
                <a:latin typeface="+mn-lt"/>
                <a:ea typeface="+mn-ea"/>
                <a:cs typeface="+mn-cs"/>
              </a:rPr>
              <a:t>-B, and Emotional Intelligence.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And finally, in the third category you have Tools that measure </a:t>
            </a:r>
            <a:r>
              <a:rPr lang="en-US" sz="1200" b="1" kern="1200" dirty="0">
                <a:solidFill>
                  <a:schemeClr val="tx1"/>
                </a:solidFill>
                <a:effectLst/>
                <a:latin typeface="+mn-lt"/>
                <a:ea typeface="+mn-ea"/>
                <a:cs typeface="+mn-cs"/>
              </a:rPr>
              <a:t>Style and Personality</a:t>
            </a:r>
            <a:r>
              <a:rPr lang="en-US" sz="1200" kern="1200" dirty="0">
                <a:solidFill>
                  <a:schemeClr val="tx1"/>
                </a:solidFill>
                <a:effectLst/>
                <a:latin typeface="+mn-lt"/>
                <a:ea typeface="+mn-ea"/>
                <a:cs typeface="+mn-cs"/>
              </a:rPr>
              <a:t>. These tools are mostly used to help managers and teams understand their differences, but these tools fail to clarify how Style and Personality impacts competencies or business results. Tools in this category include Meyers Briggs or Disc.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any of these tools, used separately, you are getting, at best, a third of the whole picture.  If you are serious about leadership development—you need to help managers get the whole story. Otherwise, It’s like trying to see with one eye closed…. </a:t>
            </a: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With the </a:t>
            </a:r>
            <a:r>
              <a:rPr lang="en-US" sz="1200" kern="1200" dirty="0" err="1">
                <a:solidFill>
                  <a:schemeClr val="tx1"/>
                </a:solidFill>
                <a:effectLst/>
                <a:latin typeface="+mn-lt"/>
                <a:ea typeface="+mn-ea"/>
                <a:cs typeface="+mn-cs"/>
              </a:rPr>
              <a:t>LCP</a:t>
            </a:r>
            <a:r>
              <a:rPr lang="en-US" sz="1200" kern="1200" dirty="0">
                <a:solidFill>
                  <a:schemeClr val="tx1"/>
                </a:solidFill>
                <a:effectLst/>
                <a:latin typeface="+mn-lt"/>
                <a:ea typeface="+mn-ea"/>
                <a:cs typeface="+mn-cs"/>
              </a:rPr>
              <a:t> you get the </a:t>
            </a:r>
            <a:r>
              <a:rPr lang="en-US" sz="1200" u="sng" kern="1200" dirty="0">
                <a:solidFill>
                  <a:schemeClr val="tx1"/>
                </a:solidFill>
                <a:effectLst/>
                <a:latin typeface="+mn-lt"/>
                <a:ea typeface="+mn-ea"/>
                <a:cs typeface="+mn-cs"/>
              </a:rPr>
              <a:t>full picture </a:t>
            </a:r>
            <a:r>
              <a:rPr lang="en-US" sz="1200" kern="1200" dirty="0">
                <a:solidFill>
                  <a:schemeClr val="tx1"/>
                </a:solidFill>
                <a:effectLst/>
                <a:latin typeface="+mn-lt"/>
                <a:ea typeface="+mn-ea"/>
                <a:cs typeface="+mn-cs"/>
              </a:rPr>
              <a:t>of your leadership – 3 assessments in one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6</a:t>
            </a:fld>
            <a:endParaRPr lang="en-US"/>
          </a:p>
        </p:txBody>
      </p:sp>
    </p:spTree>
    <p:extLst>
      <p:ext uri="{BB962C8B-B14F-4D97-AF65-F5344CB8AC3E}">
        <p14:creationId xmlns:p14="http://schemas.microsoft.com/office/powerpoint/2010/main" val="395872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7</a:t>
            </a:fld>
            <a:endParaRPr lang="en-US"/>
          </a:p>
        </p:txBody>
      </p:sp>
    </p:spTree>
    <p:extLst>
      <p:ext uri="{BB962C8B-B14F-4D97-AF65-F5344CB8AC3E}">
        <p14:creationId xmlns:p14="http://schemas.microsoft.com/office/powerpoint/2010/main" val="118593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23155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03923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a:t>Learning Objective 1</a:t>
            </a:r>
            <a:r>
              <a:rPr lang="en-US" sz="120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a:p>
          <a:p>
            <a:pPr defTabSz="914186">
              <a:defRPr/>
            </a:pPr>
            <a:r>
              <a:rPr lang="en-US" sz="1200" u="sng"/>
              <a:t>Learning Objective 2</a:t>
            </a:r>
            <a:r>
              <a:rPr lang="en-US" sz="1200"/>
              <a:t>: for participants to understand that this summary measure is a good indication of where a person spends their leadership energy and bandwidth.</a:t>
            </a:r>
          </a:p>
          <a:p>
            <a:pPr defTabSz="914186">
              <a:defRPr/>
            </a:pPr>
            <a:endParaRPr lang="en-US" sz="1200"/>
          </a:p>
          <a:p>
            <a:pPr defTabSz="914186">
              <a:defRPr/>
            </a:pPr>
            <a:r>
              <a:rPr lang="en-US" sz="1200" u="sng"/>
              <a:t>Learning Objective 3</a:t>
            </a:r>
            <a:r>
              <a:rPr lang="en-US" sz="120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995165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a:solidFill>
                  <a:schemeClr val="bg1"/>
                </a:solidFill>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pic>
        <p:nvPicPr>
          <p:cNvPr id="5" name="Imagen 4">
            <a:extLst>
              <a:ext uri="{FF2B5EF4-FFF2-40B4-BE49-F238E27FC236}">
                <a16:creationId xmlns:a16="http://schemas.microsoft.com/office/drawing/2014/main" id="{3495FC55-30ED-9F8B-2A4D-6E0018659909}"/>
              </a:ext>
            </a:extLst>
          </p:cNvPr>
          <p:cNvPicPr>
            <a:picLocks noChangeAspect="1"/>
          </p:cNvPicPr>
          <p:nvPr userDrawn="1"/>
        </p:nvPicPr>
        <p:blipFill>
          <a:blip r:embed="rId4"/>
          <a:srcRect r="23275"/>
          <a:stretch>
            <a:fillRect/>
          </a:stretch>
        </p:blipFill>
        <p:spPr>
          <a:xfrm>
            <a:off x="6338987" y="-236824"/>
            <a:ext cx="5853014" cy="7228129"/>
          </a:xfrm>
          <a:prstGeom prst="rect">
            <a:avLst/>
          </a:prstGeom>
        </p:spPr>
      </p:pic>
    </p:spTree>
    <p:extLst>
      <p:ext uri="{BB962C8B-B14F-4D97-AF65-F5344CB8AC3E}">
        <p14:creationId xmlns:p14="http://schemas.microsoft.com/office/powerpoint/2010/main" val="27504897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27481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54716419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650191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 r="53746"/>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939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926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Helvetica Bold Oblique" pitchFamily="2" charset="0"/>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410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863944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accent3"/>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01308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53937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179608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Helvetica" pitchFamily="2" charset="0"/>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64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4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61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413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0218" t="-963" r="40218" b="66037"/>
          <a:stretch/>
        </p:blipFill>
        <p:spPr>
          <a:xfrm>
            <a:off x="-1"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5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55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42124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cs typeface="Gotham Medium" pitchFamily="2" charset="0"/>
              </a:defRPr>
            </a:lvl1pPr>
          </a:lstStyle>
          <a:p>
            <a:fld id="{4E547FC5-224D-4B2B-AB96-D4331BB3CBEC}" type="slidenum">
              <a:rPr lang="en-US" smtClean="0"/>
              <a:pPr/>
              <a:t>‹Nº›</a:t>
            </a:fld>
            <a:endParaRPr lang="en-US" dirty="0"/>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Helvetica Light" panose="020B0403020202020204" pitchFamily="34" charset="0"/>
                <a:cs typeface="Gotham Light" pitchFamily="2" charset="0"/>
              </a:defRPr>
            </a:lvl1pPr>
          </a:lstStyle>
          <a:p>
            <a:pPr algn="l"/>
            <a:r>
              <a:rPr lang="en-US"/>
              <a:t>© Leadership Circle | All Rights Reserved</a:t>
            </a:r>
            <a:endParaRPr lang="en-US" dirty="0"/>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3934159"/>
      </p:ext>
    </p:extLst>
  </p:cSld>
  <p:clrMap bg1="lt1" tx1="dk1" bg2="lt2" tx2="dk2" accent1="accent1" accent2="accent2" accent3="accent3" accent4="accent4" accent5="accent5" accent6="accent6" hlink="hlink" folHlink="folHlink"/>
  <p:sldLayoutIdLst>
    <p:sldLayoutId id="2147483722" r:id="rId1"/>
    <p:sldLayoutId id="2147483706" r:id="rId2"/>
    <p:sldLayoutId id="2147483707" r:id="rId3"/>
    <p:sldLayoutId id="2147483746" r:id="rId4"/>
    <p:sldLayoutId id="2147483747" r:id="rId5"/>
    <p:sldLayoutId id="2147483752" r:id="rId6"/>
    <p:sldLayoutId id="2147483748" r:id="rId7"/>
    <p:sldLayoutId id="2147483718" r:id="rId8"/>
    <p:sldLayoutId id="2147483711" r:id="rId9"/>
    <p:sldLayoutId id="2147483712" r:id="rId10"/>
    <p:sldLayoutId id="2147483720" r:id="rId11"/>
    <p:sldLayoutId id="2147483751" r:id="rId12"/>
    <p:sldLayoutId id="2147483737" r:id="rId13"/>
    <p:sldLayoutId id="2147483738" r:id="rId14"/>
    <p:sldLayoutId id="2147483745" r:id="rId15"/>
    <p:sldLayoutId id="2147483739" r:id="rId16"/>
    <p:sldLayoutId id="2147483740" r:id="rId17"/>
    <p:sldLayoutId id="2147483750" r:id="rId18"/>
  </p:sldLayoutIdLst>
  <p:hf hdr="0" dt="0"/>
  <p:txStyles>
    <p:title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6.emf"/><Relationship Id="rId5" Type="http://schemas.openxmlformats.org/officeDocument/2006/relationships/image" Target="../media/image42.emf"/><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comments" Target="../comments/comment2.xml"/><Relationship Id="rId5" Type="http://schemas.openxmlformats.org/officeDocument/2006/relationships/image" Target="../media/image52.sv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2.emf"/><Relationship Id="rId4"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22.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3.xml"/><Relationship Id="rId16" Type="http://schemas.openxmlformats.org/officeDocument/2006/relationships/image" Target="../media/image2.svg"/><Relationship Id="rId1" Type="http://schemas.openxmlformats.org/officeDocument/2006/relationships/slideLayout" Target="../slideLayouts/slideLayout9.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1.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4.svg"/></Relationships>
</file>

<file path=ppt/slides/_rels/slide23.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22.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chart" Target="../charts/chart1.xml"/><Relationship Id="rId2" Type="http://schemas.openxmlformats.org/officeDocument/2006/relationships/notesSlide" Target="../notesSlides/notesSlide14.xml"/><Relationship Id="rId16" Type="http://schemas.openxmlformats.org/officeDocument/2006/relationships/image" Target="../media/image2.svg"/><Relationship Id="rId1" Type="http://schemas.openxmlformats.org/officeDocument/2006/relationships/slideLayout" Target="../slideLayouts/slideLayout9.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1.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6.svg"/></Relationships>
</file>

<file path=ppt/slides/_rels/slide26.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2.emf"/><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77.sv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72.emf"/><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03.emf"/><Relationship Id="rId4" Type="http://schemas.openxmlformats.org/officeDocument/2006/relationships/image" Target="../media/image102.sv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5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 Id="rId5" Type="http://schemas.openxmlformats.org/officeDocument/2006/relationships/image" Target="../media/image110.jpg"/><Relationship Id="rId4" Type="http://schemas.openxmlformats.org/officeDocument/2006/relationships/image" Target="../media/image109.jpg"/></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9.xml"/><Relationship Id="rId5" Type="http://schemas.openxmlformats.org/officeDocument/2006/relationships/comments" Target="../comments/comment1.xml"/><Relationship Id="rId4"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3.emf"/><Relationship Id="rId4"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r>
              <a:rPr lang="zh-CN" altLang="en-US" sz="3200" dirty="0">
                <a:latin typeface="等线" panose="02010600030101010101" pitchFamily="2" charset="-122"/>
                <a:ea typeface="等线" panose="02010600030101010101" pitchFamily="2" charset="-122"/>
              </a:rPr>
              <a:t>推动领导者的</a:t>
            </a:r>
            <a:br>
              <a:rPr lang="en-US" altLang="zh-CN" sz="3200" dirty="0">
                <a:latin typeface="等线" panose="02010600030101010101" pitchFamily="2" charset="-122"/>
                <a:ea typeface="等线" panose="02010600030101010101" pitchFamily="2" charset="-122"/>
              </a:rPr>
            </a:br>
            <a:r>
              <a:rPr lang="zh-CN" altLang="en-US" sz="3200" dirty="0">
                <a:latin typeface="等线" panose="02010600030101010101" pitchFamily="2" charset="-122"/>
                <a:ea typeface="等线" panose="02010600030101010101" pitchFamily="2" charset="-122"/>
              </a:rPr>
              <a:t>意识进化</a:t>
            </a:r>
            <a:endParaRPr lang="en-US" sz="3200" dirty="0">
              <a:latin typeface="等线" panose="02010600030101010101" pitchFamily="2" charset="-122"/>
              <a:ea typeface="等线" panose="02010600030101010101" pitchFamily="2" charset="-122"/>
            </a:endParaRPr>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9736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845C241-D2A2-5343-923D-BDCC113FB1F7}"/>
              </a:ext>
            </a:extLst>
          </p:cNvPr>
          <p:cNvPicPr>
            <a:picLocks noChangeAspect="1"/>
          </p:cNvPicPr>
          <p:nvPr/>
        </p:nvPicPr>
        <p:blipFill>
          <a:blip r:embed="rId3">
            <a:duotone>
              <a:schemeClr val="accent1">
                <a:shade val="45000"/>
                <a:satMod val="135000"/>
              </a:schemeClr>
              <a:prstClr val="white"/>
            </a:duotone>
          </a:blip>
          <a:stretch>
            <a:fillRect/>
          </a:stretch>
        </p:blipFill>
        <p:spPr>
          <a:xfrm>
            <a:off x="9041258" y="3263170"/>
            <a:ext cx="2561689" cy="2283770"/>
          </a:xfrm>
          <a:prstGeom prst="rect">
            <a:avLst/>
          </a:prstGeom>
        </p:spPr>
      </p:pic>
      <p:pic>
        <p:nvPicPr>
          <p:cNvPr id="6" name="Picture 5" descr="Shape&#10;&#10;Description automatically generated">
            <a:extLst>
              <a:ext uri="{FF2B5EF4-FFF2-40B4-BE49-F238E27FC236}">
                <a16:creationId xmlns:a16="http://schemas.microsoft.com/office/drawing/2014/main" id="{202DD054-ACA2-214C-A96C-03EFD20D8DDB}"/>
              </a:ext>
            </a:extLst>
          </p:cNvPr>
          <p:cNvPicPr>
            <a:picLocks noChangeAspect="1"/>
          </p:cNvPicPr>
          <p:nvPr/>
        </p:nvPicPr>
        <p:blipFill>
          <a:blip r:embed="rId4">
            <a:duotone>
              <a:schemeClr val="accent1">
                <a:shade val="45000"/>
                <a:satMod val="135000"/>
              </a:schemeClr>
              <a:prstClr val="white"/>
            </a:duotone>
          </a:blip>
          <a:stretch>
            <a:fillRect/>
          </a:stretch>
        </p:blipFill>
        <p:spPr>
          <a:xfrm>
            <a:off x="7629484" y="3379997"/>
            <a:ext cx="2665222" cy="2531352"/>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A0718CB4-92B5-6C43-B633-83DE5F93D2DA}"/>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6321243" y="3263170"/>
            <a:ext cx="2561689" cy="2283770"/>
          </a:xfrm>
          <a:prstGeom prst="rect">
            <a:avLst/>
          </a:prstGeom>
        </p:spPr>
      </p:pic>
      <p:pic>
        <p:nvPicPr>
          <p:cNvPr id="18" name="Graphic 17">
            <a:extLst>
              <a:ext uri="{FF2B5EF4-FFF2-40B4-BE49-F238E27FC236}">
                <a16:creationId xmlns:a16="http://schemas.microsoft.com/office/drawing/2014/main" id="{0EA39D33-AC99-6147-92C6-9E0BE814188E}"/>
              </a:ext>
            </a:extLst>
          </p:cNvPr>
          <p:cNvPicPr>
            <a:picLocks noChangeAspect="1"/>
          </p:cNvPicPr>
          <p:nvPr/>
        </p:nvPicPr>
        <p:blipFill>
          <a:blip r:embed="rId5"/>
          <a:srcRect/>
          <a:stretch/>
        </p:blipFill>
        <p:spPr>
          <a:xfrm>
            <a:off x="3727699" y="-214485"/>
            <a:ext cx="10775110" cy="6972129"/>
          </a:xfrm>
          <a:prstGeom prst="rect">
            <a:avLst/>
          </a:prstGeom>
        </p:spPr>
      </p:pic>
      <p:sp>
        <p:nvSpPr>
          <p:cNvPr id="5" name="Title 4"/>
          <p:cNvSpPr>
            <a:spLocks noGrp="1"/>
          </p:cNvSpPr>
          <p:nvPr>
            <p:ph type="title"/>
          </p:nvPr>
        </p:nvSpPr>
        <p:spPr/>
        <p:txBody>
          <a:bodyPr/>
          <a:lstStyle/>
          <a:p>
            <a:pPr algn="l"/>
            <a:r>
              <a:rPr lang="ja-JP" altLang="es-ES">
                <a:latin typeface="DengXian" panose="02010600030101010101" pitchFamily="2" charset="-122"/>
                <a:ea typeface="DengXian" panose="02010600030101010101" pitchFamily="2" charset="-122"/>
              </a:rPr>
              <a:t>反应性倾向</a:t>
            </a:r>
            <a:endParaRPr lang="en-US" dirty="0">
              <a:latin typeface="DengXian" panose="02010600030101010101" pitchFamily="2" charset="-122"/>
              <a:ea typeface="DengXian" panose="02010600030101010101" pitchFamily="2" charset="-122"/>
            </a:endParaRPr>
          </a:p>
        </p:txBody>
      </p:sp>
      <p:sp>
        <p:nvSpPr>
          <p:cNvPr id="14" name="TextBox 13">
            <a:extLst>
              <a:ext uri="{FF2B5EF4-FFF2-40B4-BE49-F238E27FC236}">
                <a16:creationId xmlns:a16="http://schemas.microsoft.com/office/drawing/2014/main" id="{29B26B33-0A8E-6043-9D12-0A3A594CFAA1}"/>
              </a:ext>
            </a:extLst>
          </p:cNvPr>
          <p:cNvSpPr txBox="1"/>
          <p:nvPr/>
        </p:nvSpPr>
        <p:spPr>
          <a:xfrm>
            <a:off x="2124391" y="1548318"/>
            <a:ext cx="2760662" cy="1015546"/>
          </a:xfrm>
          <a:prstGeom prst="rect">
            <a:avLst/>
          </a:prstGeom>
          <a:noFill/>
        </p:spPr>
        <p:txBody>
          <a:bodyPr lIns="91322" tIns="45662" rIns="91322" bIns="45662">
            <a:spAutoFit/>
          </a:bodyPr>
          <a:lstStyle/>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保守</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取悦</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归属</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被动</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15" name="TextBox 14">
            <a:extLst>
              <a:ext uri="{FF2B5EF4-FFF2-40B4-BE49-F238E27FC236}">
                <a16:creationId xmlns:a16="http://schemas.microsoft.com/office/drawing/2014/main" id="{D41A9146-8D26-3140-8CB2-B99A2E78EEB9}"/>
              </a:ext>
            </a:extLst>
          </p:cNvPr>
          <p:cNvSpPr txBox="1"/>
          <p:nvPr/>
        </p:nvSpPr>
        <p:spPr>
          <a:xfrm>
            <a:off x="2124391" y="3167188"/>
            <a:ext cx="1801812" cy="784713"/>
          </a:xfrm>
          <a:prstGeom prst="rect">
            <a:avLst/>
          </a:prstGeom>
          <a:noFill/>
        </p:spPr>
        <p:txBody>
          <a:bodyPr lIns="91322" tIns="45662" rIns="91322" bIns="45662">
            <a:spAutoFit/>
          </a:bodyPr>
          <a:lstStyle/>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距离感</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挑剔</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傲慢</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16" name="TextBox 15">
            <a:extLst>
              <a:ext uri="{FF2B5EF4-FFF2-40B4-BE49-F238E27FC236}">
                <a16:creationId xmlns:a16="http://schemas.microsoft.com/office/drawing/2014/main" id="{CB0557EB-CC77-614A-8553-23A27C5D3247}"/>
              </a:ext>
            </a:extLst>
          </p:cNvPr>
          <p:cNvSpPr txBox="1"/>
          <p:nvPr/>
        </p:nvSpPr>
        <p:spPr>
          <a:xfrm>
            <a:off x="2124401" y="4591428"/>
            <a:ext cx="2273846" cy="1015546"/>
          </a:xfrm>
          <a:prstGeom prst="rect">
            <a:avLst/>
          </a:prstGeom>
          <a:noFill/>
        </p:spPr>
        <p:txBody>
          <a:bodyPr wrap="square" lIns="91322" tIns="45662" rIns="91322" bIns="45662">
            <a:spAutoFit/>
          </a:bodyPr>
          <a:lstStyle/>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专制</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野心</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工作狂</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完美</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19" name="TextBox 18">
            <a:extLst>
              <a:ext uri="{FF2B5EF4-FFF2-40B4-BE49-F238E27FC236}">
                <a16:creationId xmlns:a16="http://schemas.microsoft.com/office/drawing/2014/main" id="{B2C28937-4E88-044A-88D7-D2B8F7B07178}"/>
              </a:ext>
            </a:extLst>
          </p:cNvPr>
          <p:cNvSpPr txBox="1"/>
          <p:nvPr/>
        </p:nvSpPr>
        <p:spPr>
          <a:xfrm>
            <a:off x="1790459" y="1214479"/>
            <a:ext cx="650902" cy="338437"/>
          </a:xfrm>
          <a:prstGeom prst="rect">
            <a:avLst/>
          </a:prstGeom>
          <a:noFill/>
        </p:spPr>
        <p:txBody>
          <a:bodyPr wrap="none" lIns="91322" tIns="45662" rIns="91322" bIns="45662">
            <a:spAutoFit/>
          </a:bodyPr>
          <a:lstStyle/>
          <a:p>
            <a:pPr lvl="0">
              <a:defRPr/>
            </a:pPr>
            <a:r>
              <a:rPr lang="ja-JP" altLang="es-ES" sz="1600" b="1" spc="200">
                <a:solidFill>
                  <a:schemeClr val="tx2"/>
                </a:solidFill>
                <a:latin typeface="DengXian" panose="02010600030101010101" pitchFamily="2" charset="-122"/>
                <a:ea typeface="DengXian" panose="02010600030101010101" pitchFamily="2" charset="-122"/>
                <a:cs typeface="Arial" pitchFamily="34" charset="0"/>
              </a:rPr>
              <a:t>顺从</a:t>
            </a:r>
            <a:endParaRPr kumimoji="0" lang="en-US" sz="1600" b="1" i="0" u="none" strike="noStrike" kern="1200" cap="none" spc="20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Arial" pitchFamily="34" charset="0"/>
            </a:endParaRPr>
          </a:p>
        </p:txBody>
      </p:sp>
      <p:sp>
        <p:nvSpPr>
          <p:cNvPr id="20" name="TextBox 19">
            <a:extLst>
              <a:ext uri="{FF2B5EF4-FFF2-40B4-BE49-F238E27FC236}">
                <a16:creationId xmlns:a16="http://schemas.microsoft.com/office/drawing/2014/main" id="{E15507CA-A5A1-A04A-9907-E9BA71A7A124}"/>
              </a:ext>
            </a:extLst>
          </p:cNvPr>
          <p:cNvSpPr txBox="1"/>
          <p:nvPr/>
        </p:nvSpPr>
        <p:spPr>
          <a:xfrm>
            <a:off x="1790461" y="2852279"/>
            <a:ext cx="650902" cy="338437"/>
          </a:xfrm>
          <a:prstGeom prst="rect">
            <a:avLst/>
          </a:prstGeom>
          <a:noFill/>
        </p:spPr>
        <p:txBody>
          <a:bodyPr wrap="none" lIns="91322" tIns="45662" rIns="91322" bIns="45662">
            <a:spAutoFit/>
          </a:bodyPr>
          <a:lstStyle/>
          <a:p>
            <a:pPr lvl="0">
              <a:defRPr/>
            </a:pPr>
            <a:r>
              <a:rPr lang="ja-JP" altLang="es-ES" sz="1600" b="1" spc="200">
                <a:solidFill>
                  <a:schemeClr val="tx2"/>
                </a:solidFill>
                <a:latin typeface="DengXian" panose="02010600030101010101" pitchFamily="2" charset="-122"/>
                <a:ea typeface="DengXian" panose="02010600030101010101" pitchFamily="2" charset="-122"/>
                <a:cs typeface="Arial" pitchFamily="34" charset="0"/>
              </a:rPr>
              <a:t>防卫</a:t>
            </a:r>
            <a:endParaRPr kumimoji="0" lang="en-US" sz="1600" b="1" i="0" u="none" strike="noStrike" kern="1200" cap="none" spc="20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Arial" pitchFamily="34" charset="0"/>
            </a:endParaRPr>
          </a:p>
        </p:txBody>
      </p:sp>
      <p:sp>
        <p:nvSpPr>
          <p:cNvPr id="21" name="TextBox 20">
            <a:extLst>
              <a:ext uri="{FF2B5EF4-FFF2-40B4-BE49-F238E27FC236}">
                <a16:creationId xmlns:a16="http://schemas.microsoft.com/office/drawing/2014/main" id="{59E263BF-A85B-1146-B4E5-5D92C000920E}"/>
              </a:ext>
            </a:extLst>
          </p:cNvPr>
          <p:cNvSpPr txBox="1"/>
          <p:nvPr/>
        </p:nvSpPr>
        <p:spPr>
          <a:xfrm>
            <a:off x="1790458" y="4273354"/>
            <a:ext cx="654108" cy="338437"/>
          </a:xfrm>
          <a:prstGeom prst="rect">
            <a:avLst/>
          </a:prstGeom>
          <a:noFill/>
        </p:spPr>
        <p:txBody>
          <a:bodyPr wrap="none" lIns="91322" tIns="45662" rIns="91322" bIns="45662">
            <a:spAutoFit/>
          </a:bodyPr>
          <a:lstStyle/>
          <a:p>
            <a:pPr lvl="0">
              <a:defRPr/>
            </a:pPr>
            <a:r>
              <a:rPr lang="ja-JP" altLang="es-ES" sz="1600" b="1" spc="200">
                <a:solidFill>
                  <a:schemeClr val="tx2"/>
                </a:solidFill>
                <a:latin typeface="DengXian" panose="02010600030101010101" pitchFamily="2" charset="-122"/>
                <a:ea typeface="DengXian" panose="02010600030101010101" pitchFamily="2" charset="-122"/>
                <a:cs typeface="Arial" pitchFamily="34" charset="0"/>
              </a:rPr>
              <a:t>控制</a:t>
            </a:r>
            <a:endParaRPr kumimoji="0" lang="en-US" sz="1600" b="1" i="0" u="none" strike="noStrike" kern="1200" cap="none" spc="20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Arial" pitchFamily="34" charset="0"/>
            </a:endParaRPr>
          </a:p>
        </p:txBody>
      </p:sp>
      <p:pic>
        <p:nvPicPr>
          <p:cNvPr id="22" name="Graphic 21">
            <a:extLst>
              <a:ext uri="{FF2B5EF4-FFF2-40B4-BE49-F238E27FC236}">
                <a16:creationId xmlns:a16="http://schemas.microsoft.com/office/drawing/2014/main" id="{5486BB4A-B5DA-CD44-9BCE-6B18197501AF}"/>
              </a:ext>
            </a:extLst>
          </p:cNvPr>
          <p:cNvPicPr>
            <a:picLocks/>
          </p:cNvPicPr>
          <p:nvPr/>
        </p:nvPicPr>
        <p:blipFill>
          <a:blip r:embed="rId6"/>
          <a:srcRect/>
          <a:stretch/>
        </p:blipFill>
        <p:spPr>
          <a:xfrm>
            <a:off x="5761694" y="3234594"/>
            <a:ext cx="6401730" cy="3209068"/>
          </a:xfrm>
          <a:prstGeom prst="rect">
            <a:avLst/>
          </a:prstGeom>
        </p:spPr>
      </p:pic>
      <p:sp>
        <p:nvSpPr>
          <p:cNvPr id="7" name="Footer Placeholder 6">
            <a:extLst>
              <a:ext uri="{FF2B5EF4-FFF2-40B4-BE49-F238E27FC236}">
                <a16:creationId xmlns:a16="http://schemas.microsoft.com/office/drawing/2014/main" id="{0689B43B-B4D1-31EF-5F24-3FC4CE15E1F3}"/>
              </a:ext>
            </a:extLst>
          </p:cNvPr>
          <p:cNvSpPr>
            <a:spLocks noGrp="1"/>
          </p:cNvSpPr>
          <p:nvPr>
            <p:ph type="ftr" sz="quarter" idx="10"/>
          </p:nvPr>
        </p:nvSpPr>
        <p:spPr/>
        <p:txBody>
          <a:bodyPr/>
          <a:lstStyle/>
          <a:p>
            <a:r>
              <a:rPr lang="en-US"/>
              <a:t>© Leadership Circle | All Rights Reserved</a:t>
            </a:r>
            <a:endParaRPr lang="en-US" dirty="0"/>
          </a:p>
        </p:txBody>
      </p:sp>
      <p:sp>
        <p:nvSpPr>
          <p:cNvPr id="8" name="Slide Number Placeholder 7">
            <a:extLst>
              <a:ext uri="{FF2B5EF4-FFF2-40B4-BE49-F238E27FC236}">
                <a16:creationId xmlns:a16="http://schemas.microsoft.com/office/drawing/2014/main" id="{D87C2F7D-1DA1-62CF-0190-02A4F34B537D}"/>
              </a:ext>
            </a:extLst>
          </p:cNvPr>
          <p:cNvSpPr>
            <a:spLocks noGrp="1"/>
          </p:cNvSpPr>
          <p:nvPr>
            <p:ph type="sldNum" sz="quarter" idx="11"/>
          </p:nvPr>
        </p:nvSpPr>
        <p:spPr/>
        <p:txBody>
          <a:bodyPr/>
          <a:lstStyle/>
          <a:p>
            <a:fld id="{4E547FC5-224D-4B2B-AB96-D4331BB3CBEC}" type="slidenum">
              <a:rPr lang="en-US" smtClean="0"/>
              <a:pPr/>
              <a:t>10</a:t>
            </a:fld>
            <a:endParaRPr lang="en-US" dirty="0"/>
          </a:p>
        </p:txBody>
      </p:sp>
    </p:spTree>
    <p:extLst>
      <p:ext uri="{BB962C8B-B14F-4D97-AF65-F5344CB8AC3E}">
        <p14:creationId xmlns:p14="http://schemas.microsoft.com/office/powerpoint/2010/main" val="4760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700"/>
                                        <p:tgtEl>
                                          <p:spTgt spid="22"/>
                                        </p:tgtEl>
                                      </p:cBhvr>
                                    </p:animEffect>
                                  </p:childTnLst>
                                </p:cTn>
                              </p:par>
                              <p:par>
                                <p:cTn id="41" presetID="10" presetClass="exit" presetSubtype="0" fill="hold"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ja-JP" altLang="es-ES">
                <a:latin typeface="DengXian" panose="02010600030101010101" pitchFamily="2" charset="-122"/>
                <a:ea typeface="DengXian" panose="02010600030101010101" pitchFamily="2" charset="-122"/>
              </a:rPr>
              <a:t>关系及任务</a:t>
            </a:r>
            <a:endParaRPr lang="en-US" dirty="0">
              <a:latin typeface="DengXian" panose="02010600030101010101" pitchFamily="2" charset="-122"/>
              <a:ea typeface="DengXian" panose="02010600030101010101" pitchFamily="2" charset="-122"/>
            </a:endParaRPr>
          </a:p>
        </p:txBody>
      </p:sp>
      <p:pic>
        <p:nvPicPr>
          <p:cNvPr id="13" name="Picture 9">
            <a:extLst>
              <a:ext uri="{FF2B5EF4-FFF2-40B4-BE49-F238E27FC236}">
                <a16:creationId xmlns:a16="http://schemas.microsoft.com/office/drawing/2014/main" id="{D06834A1-E97F-5495-0431-D5AF4502D314}"/>
              </a:ext>
            </a:extLst>
          </p:cNvPr>
          <p:cNvPicPr>
            <a:picLocks noChangeAspect="1"/>
          </p:cNvPicPr>
          <p:nvPr/>
        </p:nvPicPr>
        <p:blipFill>
          <a:blip r:embed="rId2"/>
          <a:srcRect/>
          <a:stretch/>
        </p:blipFill>
        <p:spPr>
          <a:xfrm>
            <a:off x="3829615" y="1038188"/>
            <a:ext cx="4532770" cy="4485879"/>
          </a:xfrm>
          <a:prstGeom prst="rect">
            <a:avLst/>
          </a:prstGeom>
        </p:spPr>
      </p:pic>
      <p:sp>
        <p:nvSpPr>
          <p:cNvPr id="7" name="Freeform 6">
            <a:extLst>
              <a:ext uri="{FF2B5EF4-FFF2-40B4-BE49-F238E27FC236}">
                <a16:creationId xmlns:a16="http://schemas.microsoft.com/office/drawing/2014/main" id="{5C348B17-0DDF-24D5-061D-B940D218FDF8}"/>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B86E1A4-B252-FA9C-45E2-E9A30CAE5A27}"/>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8AC52B5F-B7F9-074F-9F2D-91A533BE5F70}"/>
              </a:ext>
            </a:extLst>
          </p:cNvPr>
          <p:cNvPicPr>
            <a:picLocks noChangeAspect="1"/>
          </p:cNvPicPr>
          <p:nvPr/>
        </p:nvPicPr>
        <p:blipFill>
          <a:blip r:embed="rId3"/>
          <a:srcRect r="49452"/>
          <a:stretch>
            <a:fillRect/>
          </a:stretch>
        </p:blipFill>
        <p:spPr>
          <a:xfrm>
            <a:off x="3318027" y="1235433"/>
            <a:ext cx="2695911" cy="4054130"/>
          </a:xfrm>
          <a:prstGeom prst="rect">
            <a:avLst/>
          </a:prstGeom>
        </p:spPr>
      </p:pic>
      <p:pic>
        <p:nvPicPr>
          <p:cNvPr id="10" name="Graphic 9">
            <a:extLst>
              <a:ext uri="{FF2B5EF4-FFF2-40B4-BE49-F238E27FC236}">
                <a16:creationId xmlns:a16="http://schemas.microsoft.com/office/drawing/2014/main" id="{CABB6124-282D-4C46-ABB5-17B0015B83D0}"/>
              </a:ext>
            </a:extLst>
          </p:cNvPr>
          <p:cNvPicPr>
            <a:picLocks noChangeAspect="1"/>
          </p:cNvPicPr>
          <p:nvPr/>
        </p:nvPicPr>
        <p:blipFill>
          <a:blip r:embed="rId3"/>
          <a:srcRect l="51192"/>
          <a:stretch>
            <a:fillRect/>
          </a:stretch>
        </p:blipFill>
        <p:spPr>
          <a:xfrm>
            <a:off x="6013937" y="1235433"/>
            <a:ext cx="2586501" cy="4054130"/>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148140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29615" y="1009972"/>
            <a:ext cx="4532770" cy="4542312"/>
          </a:xfrm>
          <a:prstGeom prst="rect">
            <a:avLst/>
          </a:prstGeom>
        </p:spPr>
      </p:pic>
      <p:sp>
        <p:nvSpPr>
          <p:cNvPr id="12" name="Freeform 11">
            <a:extLst>
              <a:ext uri="{FF2B5EF4-FFF2-40B4-BE49-F238E27FC236}">
                <a16:creationId xmlns:a16="http://schemas.microsoft.com/office/drawing/2014/main" id="{FDA324F9-3179-9535-9C16-3C20EE43669C}"/>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EA697992-8163-E150-603F-986ACED57C91}"/>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zh-CN" altLang="en-US" dirty="0">
                <a:latin typeface="等线" panose="02010600030101010101" pitchFamily="2" charset="-122"/>
                <a:ea typeface="等线" panose="02010600030101010101" pitchFamily="2" charset="-122"/>
              </a:rPr>
              <a:t>四大象限</a:t>
            </a:r>
            <a:endParaRPr lang="en-US" dirty="0">
              <a:latin typeface="等线" panose="02010600030101010101" pitchFamily="2" charset="-122"/>
              <a:ea typeface="等线" panose="02010600030101010101" pitchFamily="2" charset="-122"/>
            </a:endParaRPr>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9" name="Graphic 8">
            <a:extLst>
              <a:ext uri="{FF2B5EF4-FFF2-40B4-BE49-F238E27FC236}">
                <a16:creationId xmlns:a16="http://schemas.microsoft.com/office/drawing/2014/main" id="{0746B64A-6308-5F64-A442-73D9F3178D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1467" b="10422"/>
          <a:stretch>
            <a:fillRect/>
          </a:stretch>
        </p:blipFill>
        <p:spPr>
          <a:xfrm>
            <a:off x="3708232" y="1235433"/>
            <a:ext cx="4428300" cy="4047767"/>
          </a:xfrm>
          <a:prstGeom prst="rect">
            <a:avLst/>
          </a:prstGeom>
        </p:spPr>
      </p:pic>
      <p:sp>
        <p:nvSpPr>
          <p:cNvPr id="11" name="CuadroTexto 10">
            <a:extLst>
              <a:ext uri="{FF2B5EF4-FFF2-40B4-BE49-F238E27FC236}">
                <a16:creationId xmlns:a16="http://schemas.microsoft.com/office/drawing/2014/main" id="{B27D06B9-AC1F-90A0-57AC-A5751F976EF9}"/>
              </a:ext>
            </a:extLst>
          </p:cNvPr>
          <p:cNvSpPr txBox="1"/>
          <p:nvPr/>
        </p:nvSpPr>
        <p:spPr>
          <a:xfrm>
            <a:off x="3470529" y="4744249"/>
            <a:ext cx="1480503" cy="830997"/>
          </a:xfrm>
          <a:prstGeom prst="rect">
            <a:avLst/>
          </a:prstGeom>
          <a:noFill/>
        </p:spPr>
        <p:txBody>
          <a:bodyPr wrap="square" rtlCol="0">
            <a:spAutoFit/>
          </a:bodyPr>
          <a:lstStyle/>
          <a:p>
            <a:pPr algn="ctr"/>
            <a:r>
              <a:rPr lang="ja-JP" altLang="es-ES" sz="2400" b="1">
                <a:latin typeface="DengXian" panose="02010600030101010101" pitchFamily="2" charset="-122"/>
                <a:ea typeface="DengXian" panose="02010600030101010101" pitchFamily="2" charset="-122"/>
              </a:rPr>
              <a:t>反应性</a:t>
            </a:r>
            <a:endParaRPr lang="es-ES" altLang="ja-JP" sz="2400" b="1" dirty="0">
              <a:latin typeface="DengXian" panose="02010600030101010101" pitchFamily="2" charset="-122"/>
              <a:ea typeface="DengXian" panose="02010600030101010101" pitchFamily="2" charset="-122"/>
            </a:endParaRPr>
          </a:p>
          <a:p>
            <a:pPr algn="ctr"/>
            <a:r>
              <a:rPr lang="ja-JP" altLang="es-ES" sz="2400" b="1">
                <a:latin typeface="DengXian" panose="02010600030101010101" pitchFamily="2" charset="-122"/>
                <a:ea typeface="DengXian" panose="02010600030101010101" pitchFamily="2" charset="-122"/>
              </a:rPr>
              <a:t>关系</a:t>
            </a:r>
            <a:endParaRPr lang="es-ES_tradnl" sz="2400" b="1" dirty="0">
              <a:latin typeface="DengXian" panose="02010600030101010101" pitchFamily="2" charset="-122"/>
              <a:ea typeface="DengXian" panose="02010600030101010101" pitchFamily="2" charset="-122"/>
            </a:endParaRPr>
          </a:p>
        </p:txBody>
      </p:sp>
      <p:sp>
        <p:nvSpPr>
          <p:cNvPr id="13" name="CuadroTexto 12">
            <a:extLst>
              <a:ext uri="{FF2B5EF4-FFF2-40B4-BE49-F238E27FC236}">
                <a16:creationId xmlns:a16="http://schemas.microsoft.com/office/drawing/2014/main" id="{366FFB0B-318D-5C6F-92F4-37EF4E9B0C96}"/>
              </a:ext>
            </a:extLst>
          </p:cNvPr>
          <p:cNvSpPr txBox="1"/>
          <p:nvPr/>
        </p:nvSpPr>
        <p:spPr>
          <a:xfrm>
            <a:off x="7589048" y="1305716"/>
            <a:ext cx="1337733" cy="830997"/>
          </a:xfrm>
          <a:prstGeom prst="rect">
            <a:avLst/>
          </a:prstGeom>
          <a:noFill/>
        </p:spPr>
        <p:txBody>
          <a:bodyPr wrap="square" rtlCol="0">
            <a:spAutoFit/>
          </a:bodyPr>
          <a:lstStyle/>
          <a:p>
            <a:pPr algn="ctr"/>
            <a:r>
              <a:rPr lang="ja-JP" altLang="es-ES" sz="2400" b="1">
                <a:latin typeface="DengXian" panose="02010600030101010101" pitchFamily="2" charset="-122"/>
                <a:ea typeface="DengXian" panose="02010600030101010101" pitchFamily="2" charset="-122"/>
              </a:rPr>
              <a:t>创造性</a:t>
            </a:r>
            <a:endParaRPr lang="es-ES" altLang="ja-JP" sz="2400" b="1" dirty="0">
              <a:latin typeface="DengXian" panose="02010600030101010101" pitchFamily="2" charset="-122"/>
              <a:ea typeface="DengXian" panose="02010600030101010101" pitchFamily="2" charset="-122"/>
            </a:endParaRPr>
          </a:p>
          <a:p>
            <a:pPr algn="ctr"/>
            <a:r>
              <a:rPr lang="ja-JP" altLang="es-ES" sz="2400" b="1">
                <a:latin typeface="DengXian" panose="02010600030101010101" pitchFamily="2" charset="-122"/>
                <a:ea typeface="DengXian" panose="02010600030101010101" pitchFamily="2" charset="-122"/>
              </a:rPr>
              <a:t>任务</a:t>
            </a:r>
            <a:endParaRPr lang="es-ES_tradnl" sz="2400" b="1" dirty="0">
              <a:latin typeface="DengXian" panose="02010600030101010101" pitchFamily="2" charset="-122"/>
              <a:ea typeface="DengXian" panose="02010600030101010101" pitchFamily="2" charset="-122"/>
            </a:endParaRPr>
          </a:p>
        </p:txBody>
      </p:sp>
      <p:sp>
        <p:nvSpPr>
          <p:cNvPr id="15" name="CuadroTexto 14">
            <a:extLst>
              <a:ext uri="{FF2B5EF4-FFF2-40B4-BE49-F238E27FC236}">
                <a16:creationId xmlns:a16="http://schemas.microsoft.com/office/drawing/2014/main" id="{2D0E803B-C8E8-E8D6-570D-7C748429494B}"/>
              </a:ext>
            </a:extLst>
          </p:cNvPr>
          <p:cNvSpPr txBox="1"/>
          <p:nvPr/>
        </p:nvSpPr>
        <p:spPr>
          <a:xfrm>
            <a:off x="7196449" y="4881728"/>
            <a:ext cx="1507067" cy="830997"/>
          </a:xfrm>
          <a:prstGeom prst="rect">
            <a:avLst/>
          </a:prstGeom>
          <a:noFill/>
        </p:spPr>
        <p:txBody>
          <a:bodyPr wrap="square" rtlCol="0">
            <a:spAutoFit/>
          </a:bodyPr>
          <a:lstStyle/>
          <a:p>
            <a:pPr algn="ctr"/>
            <a:r>
              <a:rPr lang="ja-JP" altLang="es-ES" sz="2400" b="1">
                <a:latin typeface="DengXian" panose="02010600030101010101" pitchFamily="2" charset="-122"/>
                <a:ea typeface="DengXian" panose="02010600030101010101" pitchFamily="2" charset="-122"/>
              </a:rPr>
              <a:t>反应性</a:t>
            </a:r>
            <a:endParaRPr lang="es-ES_tradnl" sz="2400" b="1" dirty="0">
              <a:latin typeface="DengXian" panose="02010600030101010101" pitchFamily="2" charset="-122"/>
              <a:ea typeface="DengXian" panose="02010600030101010101" pitchFamily="2" charset="-122"/>
            </a:endParaRPr>
          </a:p>
          <a:p>
            <a:pPr algn="ctr"/>
            <a:r>
              <a:rPr lang="ja-JP" altLang="es-ES" sz="2400" b="1">
                <a:latin typeface="DengXian" panose="02010600030101010101" pitchFamily="2" charset="-122"/>
                <a:ea typeface="DengXian" panose="02010600030101010101" pitchFamily="2" charset="-122"/>
              </a:rPr>
              <a:t>任务</a:t>
            </a:r>
            <a:endParaRPr lang="es-ES_tradnl" sz="2400" b="1" dirty="0">
              <a:latin typeface="DengXian" panose="02010600030101010101" pitchFamily="2" charset="-122"/>
              <a:ea typeface="DengXian" panose="02010600030101010101" pitchFamily="2" charset="-122"/>
            </a:endParaRPr>
          </a:p>
        </p:txBody>
      </p:sp>
      <p:sp>
        <p:nvSpPr>
          <p:cNvPr id="16" name="CuadroTexto 15">
            <a:extLst>
              <a:ext uri="{FF2B5EF4-FFF2-40B4-BE49-F238E27FC236}">
                <a16:creationId xmlns:a16="http://schemas.microsoft.com/office/drawing/2014/main" id="{E84A4CFE-B1F8-0FE6-607E-993AAAAD6F35}"/>
              </a:ext>
            </a:extLst>
          </p:cNvPr>
          <p:cNvSpPr txBox="1"/>
          <p:nvPr/>
        </p:nvSpPr>
        <p:spPr>
          <a:xfrm>
            <a:off x="3242981" y="1350488"/>
            <a:ext cx="1480503" cy="830997"/>
          </a:xfrm>
          <a:prstGeom prst="rect">
            <a:avLst/>
          </a:prstGeom>
          <a:noFill/>
        </p:spPr>
        <p:txBody>
          <a:bodyPr wrap="square" rtlCol="0">
            <a:spAutoFit/>
          </a:bodyPr>
          <a:lstStyle/>
          <a:p>
            <a:pPr algn="ctr"/>
            <a:r>
              <a:rPr lang="ja-JP" altLang="es-ES" sz="2400" b="1">
                <a:latin typeface="DengXian" panose="02010600030101010101" pitchFamily="2" charset="-122"/>
                <a:ea typeface="DengXian" panose="02010600030101010101" pitchFamily="2" charset="-122"/>
              </a:rPr>
              <a:t>创造性</a:t>
            </a:r>
            <a:endParaRPr lang="es-ES" altLang="ja-JP" sz="2400" b="1" dirty="0">
              <a:latin typeface="DengXian" panose="02010600030101010101" pitchFamily="2" charset="-122"/>
              <a:ea typeface="DengXian" panose="02010600030101010101" pitchFamily="2" charset="-122"/>
            </a:endParaRPr>
          </a:p>
          <a:p>
            <a:pPr algn="ctr"/>
            <a:r>
              <a:rPr lang="ja-JP" altLang="es-ES" sz="2400" b="1">
                <a:latin typeface="DengXian" panose="02010600030101010101" pitchFamily="2" charset="-122"/>
                <a:ea typeface="DengXian" panose="02010600030101010101" pitchFamily="2" charset="-122"/>
              </a:rPr>
              <a:t>关系</a:t>
            </a:r>
            <a:endParaRPr lang="es-ES_tradnl" sz="2400" b="1"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38453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srcRect r="1928" b="2477"/>
          <a:stretch>
            <a:fillRect/>
          </a:stretch>
        </p:blipFill>
        <p:spPr>
          <a:xfrm>
            <a:off x="3064934" y="347387"/>
            <a:ext cx="5977466" cy="5807998"/>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rot="10800000">
            <a:off x="3279495" y="3269956"/>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567BC8B-2AAB-8BCB-64E6-F3257685A240}"/>
              </a:ext>
            </a:extLst>
          </p:cNvPr>
          <p:cNvSpPr txBox="1"/>
          <p:nvPr/>
        </p:nvSpPr>
        <p:spPr>
          <a:xfrm>
            <a:off x="4157914" y="3735134"/>
            <a:ext cx="3788383" cy="819972"/>
          </a:xfrm>
          <a:prstGeom prst="rect">
            <a:avLst/>
          </a:prstGeom>
          <a:noFill/>
        </p:spPr>
        <p:txBody>
          <a:bodyPr wrap="square" lIns="101858" tIns="50929" rIns="101858" bIns="50929" rtlCol="0">
            <a:spAutoFit/>
          </a:bodyPr>
          <a:lstStyle/>
          <a:p>
            <a:pPr algn="ctr">
              <a:lnSpc>
                <a:spcPct val="120000"/>
              </a:lnSpc>
            </a:pPr>
            <a:r>
              <a:rPr lang="en-US" altLang="zh-CN" sz="2000" dirty="0">
                <a:solidFill>
                  <a:schemeClr val="bg1"/>
                </a:solidFill>
                <a:latin typeface="等线" panose="02010600030101010101" pitchFamily="2" charset="-122"/>
                <a:ea typeface="等线" panose="02010600030101010101" pitchFamily="2" charset="-122"/>
                <a:cs typeface="Corbel"/>
              </a:rPr>
              <a:t>5</a:t>
            </a:r>
            <a:r>
              <a:rPr lang="zh-CN" altLang="en-US" sz="2000" dirty="0">
                <a:solidFill>
                  <a:schemeClr val="bg1"/>
                </a:solidFill>
                <a:latin typeface="等线" panose="02010600030101010101" pitchFamily="2" charset="-122"/>
                <a:ea typeface="等线" panose="02010600030101010101" pitchFamily="2" charset="-122"/>
                <a:cs typeface="Corbel"/>
              </a:rPr>
              <a:t>个内圈</a:t>
            </a:r>
          </a:p>
          <a:p>
            <a:pPr algn="ctr">
              <a:lnSpc>
                <a:spcPct val="120000"/>
              </a:lnSpc>
            </a:pPr>
            <a:r>
              <a:rPr lang="zh-CN" altLang="en-US" sz="2000" dirty="0">
                <a:solidFill>
                  <a:schemeClr val="bg1"/>
                </a:solidFill>
                <a:latin typeface="等线" panose="02010600030101010101" pitchFamily="2" charset="-122"/>
                <a:ea typeface="等线" panose="02010600030101010101" pitchFamily="2" charset="-122"/>
                <a:cs typeface="Corbel"/>
              </a:rPr>
              <a:t>核心领导力维度</a:t>
            </a:r>
          </a:p>
        </p:txBody>
      </p:sp>
      <p:sp>
        <p:nvSpPr>
          <p:cNvPr id="8" name="TextBox 7">
            <a:extLst>
              <a:ext uri="{FF2B5EF4-FFF2-40B4-BE49-F238E27FC236}">
                <a16:creationId xmlns:a16="http://schemas.microsoft.com/office/drawing/2014/main" id="{CA469E2A-69B7-3C1E-90D7-C5B50D67E22F}"/>
              </a:ext>
            </a:extLst>
          </p:cNvPr>
          <p:cNvSpPr txBox="1"/>
          <p:nvPr/>
        </p:nvSpPr>
        <p:spPr>
          <a:xfrm>
            <a:off x="4157914" y="4631631"/>
            <a:ext cx="3788383" cy="819972"/>
          </a:xfrm>
          <a:prstGeom prst="rect">
            <a:avLst/>
          </a:prstGeom>
          <a:noFill/>
        </p:spPr>
        <p:txBody>
          <a:bodyPr wrap="square" lIns="101858" tIns="50929" rIns="101858" bIns="50929" rtlCol="0">
            <a:spAutoFit/>
          </a:bodyPr>
          <a:lstStyle/>
          <a:p>
            <a:pPr algn="ctr">
              <a:lnSpc>
                <a:spcPct val="120000"/>
              </a:lnSpc>
            </a:pPr>
            <a:r>
              <a:rPr lang="en-US" altLang="zh-CN" sz="2000" dirty="0">
                <a:solidFill>
                  <a:schemeClr val="bg1"/>
                </a:solidFill>
                <a:latin typeface="等线" panose="02010600030101010101" pitchFamily="2" charset="-122"/>
                <a:ea typeface="等线" panose="02010600030101010101" pitchFamily="2" charset="-122"/>
                <a:cs typeface="Corbel"/>
              </a:rPr>
              <a:t>18</a:t>
            </a:r>
            <a:r>
              <a:rPr lang="zh-CN" altLang="en-US" sz="2000" dirty="0">
                <a:solidFill>
                  <a:schemeClr val="bg1"/>
                </a:solidFill>
                <a:latin typeface="等线" panose="02010600030101010101" pitchFamily="2" charset="-122"/>
                <a:ea typeface="等线" panose="02010600030101010101" pitchFamily="2" charset="-122"/>
                <a:cs typeface="Corbel"/>
              </a:rPr>
              <a:t>项外圈</a:t>
            </a:r>
          </a:p>
          <a:p>
            <a:pPr algn="ctr">
              <a:lnSpc>
                <a:spcPct val="120000"/>
              </a:lnSpc>
            </a:pPr>
            <a:r>
              <a:rPr lang="zh-CN" altLang="en-US" sz="2000" dirty="0">
                <a:solidFill>
                  <a:schemeClr val="bg1"/>
                </a:solidFill>
                <a:latin typeface="等线" panose="02010600030101010101" pitchFamily="2" charset="-122"/>
                <a:ea typeface="等线" panose="02010600030101010101" pitchFamily="2" charset="-122"/>
                <a:cs typeface="Corbel"/>
              </a:rPr>
              <a:t>创造性能力</a:t>
            </a:r>
          </a:p>
        </p:txBody>
      </p:sp>
    </p:spTree>
    <p:extLst>
      <p:ext uri="{BB962C8B-B14F-4D97-AF65-F5344CB8AC3E}">
        <p14:creationId xmlns:p14="http://schemas.microsoft.com/office/powerpoint/2010/main" val="208276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AF755126-AA0F-8529-AEC9-B1B150DF4A82}"/>
              </a:ext>
            </a:extLst>
          </p:cNvPr>
          <p:cNvPicPr>
            <a:picLocks noChangeAspect="1"/>
          </p:cNvPicPr>
          <p:nvPr/>
        </p:nvPicPr>
        <p:blipFill>
          <a:blip r:embed="rId2"/>
          <a:srcRect b="44919"/>
          <a:stretch>
            <a:fillRect/>
          </a:stretch>
        </p:blipFill>
        <p:spPr>
          <a:xfrm>
            <a:off x="744638" y="507163"/>
            <a:ext cx="10765048" cy="5745015"/>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247917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srcRect t="2021"/>
          <a:stretch>
            <a:fillRect/>
          </a:stretch>
        </p:blipFill>
        <p:spPr>
          <a:xfrm>
            <a:off x="3105872" y="446499"/>
            <a:ext cx="5987327" cy="5788668"/>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a:off x="3279495" y="446499"/>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567BC8B-2AAB-8BCB-64E6-F3257685A240}"/>
              </a:ext>
            </a:extLst>
          </p:cNvPr>
          <p:cNvSpPr txBox="1"/>
          <p:nvPr/>
        </p:nvSpPr>
        <p:spPr>
          <a:xfrm>
            <a:off x="4157914" y="1145827"/>
            <a:ext cx="3788383" cy="819972"/>
          </a:xfrm>
          <a:prstGeom prst="rect">
            <a:avLst/>
          </a:prstGeom>
          <a:noFill/>
        </p:spPr>
        <p:txBody>
          <a:bodyPr wrap="square" lIns="101858" tIns="50929" rIns="101858" bIns="50929" rtlCol="0">
            <a:spAutoFit/>
          </a:bodyPr>
          <a:lstStyle/>
          <a:p>
            <a:pPr algn="ctr">
              <a:lnSpc>
                <a:spcPct val="120000"/>
              </a:lnSpc>
            </a:pPr>
            <a:r>
              <a:rPr lang="en-US" altLang="zh-CN" sz="2000" dirty="0">
                <a:solidFill>
                  <a:schemeClr val="bg1"/>
                </a:solidFill>
                <a:latin typeface="等线" panose="02010600030101010101" pitchFamily="2" charset="-122"/>
                <a:ea typeface="等线" panose="02010600030101010101" pitchFamily="2" charset="-122"/>
                <a:cs typeface="Corbel"/>
              </a:rPr>
              <a:t>3</a:t>
            </a:r>
            <a:r>
              <a:rPr lang="zh-CN" altLang="en-US" sz="2000" dirty="0">
                <a:solidFill>
                  <a:schemeClr val="bg1"/>
                </a:solidFill>
                <a:latin typeface="等线" panose="02010600030101010101" pitchFamily="2" charset="-122"/>
                <a:ea typeface="等线" panose="02010600030101010101" pitchFamily="2" charset="-122"/>
                <a:cs typeface="Corbel"/>
              </a:rPr>
              <a:t>个内圈</a:t>
            </a:r>
          </a:p>
          <a:p>
            <a:pPr algn="ctr">
              <a:lnSpc>
                <a:spcPct val="120000"/>
              </a:lnSpc>
            </a:pPr>
            <a:r>
              <a:rPr lang="zh-CN" altLang="en-US" sz="2000" dirty="0">
                <a:solidFill>
                  <a:schemeClr val="bg1"/>
                </a:solidFill>
                <a:latin typeface="等线" panose="02010600030101010101" pitchFamily="2" charset="-122"/>
                <a:ea typeface="等线" panose="02010600030101010101" pitchFamily="2" charset="-122"/>
                <a:cs typeface="Corbel"/>
              </a:rPr>
              <a:t>反应性维度</a:t>
            </a:r>
          </a:p>
        </p:txBody>
      </p:sp>
      <p:sp>
        <p:nvSpPr>
          <p:cNvPr id="8" name="TextBox 7">
            <a:extLst>
              <a:ext uri="{FF2B5EF4-FFF2-40B4-BE49-F238E27FC236}">
                <a16:creationId xmlns:a16="http://schemas.microsoft.com/office/drawing/2014/main" id="{CA469E2A-69B7-3C1E-90D7-C5B50D67E22F}"/>
              </a:ext>
            </a:extLst>
          </p:cNvPr>
          <p:cNvSpPr txBox="1"/>
          <p:nvPr/>
        </p:nvSpPr>
        <p:spPr>
          <a:xfrm>
            <a:off x="4157914" y="2042324"/>
            <a:ext cx="3788383" cy="819972"/>
          </a:xfrm>
          <a:prstGeom prst="rect">
            <a:avLst/>
          </a:prstGeom>
          <a:noFill/>
        </p:spPr>
        <p:txBody>
          <a:bodyPr wrap="square" lIns="101858" tIns="50929" rIns="101858" bIns="50929" rtlCol="0">
            <a:spAutoFit/>
          </a:bodyPr>
          <a:lstStyle/>
          <a:p>
            <a:pPr algn="ctr">
              <a:lnSpc>
                <a:spcPct val="120000"/>
              </a:lnSpc>
            </a:pPr>
            <a:r>
              <a:rPr lang="en-US" altLang="zh-CN" sz="2000" dirty="0">
                <a:solidFill>
                  <a:schemeClr val="bg1"/>
                </a:solidFill>
                <a:latin typeface="等线" panose="02010600030101010101" pitchFamily="2" charset="-122"/>
                <a:ea typeface="等线" panose="02010600030101010101" pitchFamily="2" charset="-122"/>
                <a:cs typeface="Corbel"/>
              </a:rPr>
              <a:t>11</a:t>
            </a:r>
            <a:r>
              <a:rPr lang="zh-CN" altLang="en-US" sz="2000" dirty="0">
                <a:solidFill>
                  <a:schemeClr val="bg1"/>
                </a:solidFill>
                <a:latin typeface="等线" panose="02010600030101010101" pitchFamily="2" charset="-122"/>
                <a:ea typeface="等线" panose="02010600030101010101" pitchFamily="2" charset="-122"/>
                <a:cs typeface="Corbel"/>
              </a:rPr>
              <a:t>项外圈</a:t>
            </a:r>
          </a:p>
          <a:p>
            <a:pPr algn="ctr">
              <a:lnSpc>
                <a:spcPct val="120000"/>
              </a:lnSpc>
            </a:pPr>
            <a:r>
              <a:rPr lang="zh-CN" altLang="en-US" sz="2000" dirty="0">
                <a:solidFill>
                  <a:schemeClr val="bg1"/>
                </a:solidFill>
                <a:latin typeface="等线" panose="02010600030101010101" pitchFamily="2" charset="-122"/>
                <a:ea typeface="等线" panose="02010600030101010101" pitchFamily="2" charset="-122"/>
                <a:cs typeface="Corbel"/>
              </a:rPr>
              <a:t>反应性倾向</a:t>
            </a:r>
          </a:p>
        </p:txBody>
      </p:sp>
    </p:spTree>
    <p:extLst>
      <p:ext uri="{BB962C8B-B14F-4D97-AF65-F5344CB8AC3E}">
        <p14:creationId xmlns:p14="http://schemas.microsoft.com/office/powerpoint/2010/main" val="281083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7C979139-D518-6844-8BCB-D30EDA852C09}"/>
              </a:ext>
            </a:extLst>
          </p:cNvPr>
          <p:cNvPicPr>
            <a:picLocks noChangeAspect="1"/>
          </p:cNvPicPr>
          <p:nvPr/>
        </p:nvPicPr>
        <p:blipFill>
          <a:blip r:embed="rId2"/>
          <a:srcRect t="47986"/>
          <a:stretch>
            <a:fillRect/>
          </a:stretch>
        </p:blipFill>
        <p:spPr>
          <a:xfrm>
            <a:off x="366848" y="511229"/>
            <a:ext cx="11458303" cy="5774432"/>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3173249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a:xfrm>
            <a:off x="552450" y="470648"/>
            <a:ext cx="3438525" cy="681355"/>
          </a:xfrm>
        </p:spPr>
        <p:txBody>
          <a:bodyPr/>
          <a:lstStyle/>
          <a:p>
            <a:pPr algn="l"/>
            <a:r>
              <a:rPr lang="ja-JP" altLang="en-US" b="1" dirty="0">
                <a:latin typeface="DengXian" panose="02010600030101010101" pitchFamily="2" charset="-122"/>
                <a:ea typeface="DengXian" panose="02010600030101010101" pitchFamily="2" charset="-122"/>
              </a:rPr>
              <a:t>创造性</a:t>
            </a:r>
            <a:r>
              <a:rPr lang="en-US" altLang="ja-JP" b="1" dirty="0">
                <a:latin typeface="DengXian" panose="02010600030101010101" pitchFamily="2" charset="-122"/>
                <a:ea typeface="DengXian" panose="02010600030101010101" pitchFamily="2" charset="-122"/>
              </a:rPr>
              <a:t>-</a:t>
            </a:r>
            <a:br>
              <a:rPr lang="en-US" altLang="ja-JP" b="1" dirty="0">
                <a:latin typeface="DengXian" panose="02010600030101010101" pitchFamily="2" charset="-122"/>
                <a:ea typeface="DengXian" panose="02010600030101010101" pitchFamily="2" charset="-122"/>
              </a:rPr>
            </a:br>
            <a:r>
              <a:rPr lang="ja-JP" altLang="en-US" b="1" dirty="0">
                <a:latin typeface="DengXian" panose="02010600030101010101" pitchFamily="2" charset="-122"/>
                <a:ea typeface="DengXian" panose="02010600030101010101" pitchFamily="2" charset="-122"/>
              </a:rPr>
              <a:t>反应性对比度标尺</a:t>
            </a:r>
            <a:endParaRPr lang="en-US" b="1" dirty="0">
              <a:latin typeface="DengXian" panose="02010600030101010101" pitchFamily="2" charset="-122"/>
              <a:ea typeface="DengXian" panose="02010600030101010101" pitchFamily="2" charset="-122"/>
            </a:endParaRPr>
          </a:p>
        </p:txBody>
      </p:sp>
      <p:pic>
        <p:nvPicPr>
          <p:cNvPr id="5" name="图片 4">
            <a:extLst>
              <a:ext uri="{FF2B5EF4-FFF2-40B4-BE49-F238E27FC236}">
                <a16:creationId xmlns:a16="http://schemas.microsoft.com/office/drawing/2014/main" id="{3F667DCB-3E2E-4039-B237-6BDED80417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1125" y="51547"/>
            <a:ext cx="9791700" cy="6335805"/>
          </a:xfrm>
          <a:prstGeom prst="rect">
            <a:avLst/>
          </a:prstGeom>
        </p:spPr>
      </p:pic>
      <p:sp>
        <p:nvSpPr>
          <p:cNvPr id="6" name="Oval 6">
            <a:extLst>
              <a:ext uri="{FF2B5EF4-FFF2-40B4-BE49-F238E27FC236}">
                <a16:creationId xmlns:a16="http://schemas.microsoft.com/office/drawing/2014/main" id="{52D205DF-62F1-4ACA-B26B-9EBEEDCDAA9D}"/>
              </a:ext>
            </a:extLst>
          </p:cNvPr>
          <p:cNvSpPr>
            <a:spLocks/>
          </p:cNvSpPr>
          <p:nvPr/>
        </p:nvSpPr>
        <p:spPr bwMode="auto">
          <a:xfrm rot="10800000">
            <a:off x="2833430" y="1790349"/>
            <a:ext cx="952186" cy="2811672"/>
          </a:xfrm>
          <a:prstGeom prst="ellipse">
            <a:avLst/>
          </a:prstGeom>
          <a:noFill/>
          <a:ln w="60325">
            <a:solidFill>
              <a:schemeClr val="accent2"/>
            </a:solidFill>
            <a:round/>
            <a:headEnd/>
            <a:tailEn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660033"/>
              </a:solidFill>
              <a:effectLst/>
              <a:uLnTx/>
              <a:uFillTx/>
              <a:latin typeface="Helvetica" pitchFamily="2" charset="0"/>
              <a:ea typeface="+mn-ea"/>
              <a:cs typeface="+mn-cs"/>
            </a:endParaRPr>
          </a:p>
        </p:txBody>
      </p:sp>
      <p:sp>
        <p:nvSpPr>
          <p:cNvPr id="7" name="Slide Number Placeholder 5">
            <a:extLst>
              <a:ext uri="{FF2B5EF4-FFF2-40B4-BE49-F238E27FC236}">
                <a16:creationId xmlns:a16="http://schemas.microsoft.com/office/drawing/2014/main" id="{5D33B4EB-0721-4A6C-8FC6-FCABC9C96570}"/>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8" name="Footer Placeholder 4">
            <a:extLst>
              <a:ext uri="{FF2B5EF4-FFF2-40B4-BE49-F238E27FC236}">
                <a16:creationId xmlns:a16="http://schemas.microsoft.com/office/drawing/2014/main" id="{1BF20B6A-14DA-4E84-BBBC-3A409DE5CCBD}"/>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372757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a:xfrm>
            <a:off x="476250" y="706361"/>
            <a:ext cx="4213914" cy="681355"/>
          </a:xfrm>
        </p:spPr>
        <p:txBody>
          <a:bodyPr/>
          <a:lstStyle/>
          <a:p>
            <a:pPr algn="l"/>
            <a:r>
              <a:rPr lang="ja-JP" altLang="en-US" b="1" dirty="0">
                <a:latin typeface="DengXian" panose="02010600030101010101" pitchFamily="2" charset="-122"/>
                <a:ea typeface="DengXian" panose="02010600030101010101" pitchFamily="2" charset="-122"/>
              </a:rPr>
              <a:t>关系</a:t>
            </a:r>
            <a:r>
              <a:rPr lang="en-US" altLang="ja-JP" b="1" dirty="0">
                <a:latin typeface="DengXian" panose="02010600030101010101" pitchFamily="2" charset="-122"/>
                <a:ea typeface="DengXian" panose="02010600030101010101" pitchFamily="2" charset="-122"/>
              </a:rPr>
              <a:t>-</a:t>
            </a:r>
            <a:r>
              <a:rPr lang="ja-JP" altLang="en-US" b="1" dirty="0">
                <a:latin typeface="DengXian" panose="02010600030101010101" pitchFamily="2" charset="-122"/>
                <a:ea typeface="DengXian" panose="02010600030101010101" pitchFamily="2" charset="-122"/>
              </a:rPr>
              <a:t>任务平衡度标尺</a:t>
            </a:r>
            <a:br>
              <a:rPr lang="en-US" b="1" dirty="0">
                <a:latin typeface="DengXian" panose="02010600030101010101" pitchFamily="2" charset="-122"/>
                <a:ea typeface="DengXian" panose="02010600030101010101" pitchFamily="2" charset="-122"/>
              </a:rPr>
            </a:br>
            <a:endParaRPr lang="en-US" b="1" dirty="0">
              <a:latin typeface="DengXian" panose="02010600030101010101" pitchFamily="2" charset="-122"/>
              <a:ea typeface="DengXian" panose="02010600030101010101" pitchFamily="2" charset="-122"/>
            </a:endParaRPr>
          </a:p>
        </p:txBody>
      </p:sp>
      <p:pic>
        <p:nvPicPr>
          <p:cNvPr id="5" name="图片 4">
            <a:extLst>
              <a:ext uri="{FF2B5EF4-FFF2-40B4-BE49-F238E27FC236}">
                <a16:creationId xmlns:a16="http://schemas.microsoft.com/office/drawing/2014/main" id="{36AFE405-A87A-43FF-823E-E3DF8EAD92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1125" y="51547"/>
            <a:ext cx="9791700" cy="6335805"/>
          </a:xfrm>
          <a:prstGeom prst="rect">
            <a:avLst/>
          </a:prstGeom>
        </p:spPr>
      </p:pic>
      <p:sp>
        <p:nvSpPr>
          <p:cNvPr id="7" name="Slide Number Placeholder 5">
            <a:extLst>
              <a:ext uri="{FF2B5EF4-FFF2-40B4-BE49-F238E27FC236}">
                <a16:creationId xmlns:a16="http://schemas.microsoft.com/office/drawing/2014/main" id="{FCBB6DBC-C00D-41B8-A8BB-2890D3222721}"/>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8" name="Footer Placeholder 4">
            <a:extLst>
              <a:ext uri="{FF2B5EF4-FFF2-40B4-BE49-F238E27FC236}">
                <a16:creationId xmlns:a16="http://schemas.microsoft.com/office/drawing/2014/main" id="{1921FF2C-2425-41AD-A088-11B8BB7FEA68}"/>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9" name="Oval 8">
            <a:extLst>
              <a:ext uri="{FF2B5EF4-FFF2-40B4-BE49-F238E27FC236}">
                <a16:creationId xmlns:a16="http://schemas.microsoft.com/office/drawing/2014/main" id="{9E789987-1AE0-49C6-9A8A-BA7CA9CC429F}"/>
              </a:ext>
            </a:extLst>
          </p:cNvPr>
          <p:cNvSpPr>
            <a:spLocks/>
          </p:cNvSpPr>
          <p:nvPr/>
        </p:nvSpPr>
        <p:spPr bwMode="auto">
          <a:xfrm rot="16200000">
            <a:off x="5619907" y="-893723"/>
            <a:ext cx="952186" cy="2811672"/>
          </a:xfrm>
          <a:prstGeom prst="ellipse">
            <a:avLst/>
          </a:prstGeom>
          <a:noFill/>
          <a:ln w="60325">
            <a:solidFill>
              <a:schemeClr val="accent2"/>
            </a:solidFill>
            <a:round/>
            <a:headEnd/>
            <a:tailEn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660033"/>
              </a:solidFill>
              <a:effectLst/>
              <a:uLnTx/>
              <a:uFillTx/>
              <a:latin typeface="Helvetica" pitchFamily="2" charset="0"/>
              <a:ea typeface="+mn-ea"/>
              <a:cs typeface="+mn-cs"/>
            </a:endParaRPr>
          </a:p>
        </p:txBody>
      </p:sp>
    </p:spTree>
    <p:extLst>
      <p:ext uri="{BB962C8B-B14F-4D97-AF65-F5344CB8AC3E}">
        <p14:creationId xmlns:p14="http://schemas.microsoft.com/office/powerpoint/2010/main" val="11312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a:xfrm>
            <a:off x="609600" y="410321"/>
            <a:ext cx="10972800" cy="681355"/>
          </a:xfrm>
        </p:spPr>
        <p:txBody>
          <a:bodyPr/>
          <a:lstStyle/>
          <a:p>
            <a:pPr algn="l"/>
            <a:r>
              <a:rPr lang="ja-JP" altLang="en-US" b="1" dirty="0">
                <a:latin typeface="DengXian" panose="02010600030101010101" pitchFamily="2" charset="-122"/>
                <a:ea typeface="DengXian" panose="02010600030101010101" pitchFamily="2" charset="-122"/>
              </a:rPr>
              <a:t>领导潜能发挥度标尺</a:t>
            </a:r>
            <a:endParaRPr lang="en-US" b="1" dirty="0">
              <a:latin typeface="DengXian" panose="02010600030101010101" pitchFamily="2" charset="-122"/>
              <a:ea typeface="DengXian" panose="02010600030101010101" pitchFamily="2" charset="-122"/>
            </a:endParaRPr>
          </a:p>
        </p:txBody>
      </p:sp>
      <p:pic>
        <p:nvPicPr>
          <p:cNvPr id="5" name="图片 4">
            <a:extLst>
              <a:ext uri="{FF2B5EF4-FFF2-40B4-BE49-F238E27FC236}">
                <a16:creationId xmlns:a16="http://schemas.microsoft.com/office/drawing/2014/main" id="{CA82D1D8-880A-4792-A2A3-2ECA99677C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1125" y="51547"/>
            <a:ext cx="9791700" cy="6335805"/>
          </a:xfrm>
          <a:prstGeom prst="rect">
            <a:avLst/>
          </a:prstGeom>
        </p:spPr>
      </p:pic>
      <p:sp>
        <p:nvSpPr>
          <p:cNvPr id="7" name="Slide Number Placeholder 5">
            <a:extLst>
              <a:ext uri="{FF2B5EF4-FFF2-40B4-BE49-F238E27FC236}">
                <a16:creationId xmlns:a16="http://schemas.microsoft.com/office/drawing/2014/main" id="{DD240BC1-19A5-4550-9C94-396D324F22F9}"/>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8" name="Footer Placeholder 4">
            <a:extLst>
              <a:ext uri="{FF2B5EF4-FFF2-40B4-BE49-F238E27FC236}">
                <a16:creationId xmlns:a16="http://schemas.microsoft.com/office/drawing/2014/main" id="{86233D0D-FB3D-47CE-BB7D-FC93666FB94E}"/>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0" name="Oval 9">
            <a:extLst>
              <a:ext uri="{FF2B5EF4-FFF2-40B4-BE49-F238E27FC236}">
                <a16:creationId xmlns:a16="http://schemas.microsoft.com/office/drawing/2014/main" id="{8425ECEB-8D63-4396-9D2E-19642E7D4F0F}"/>
              </a:ext>
            </a:extLst>
          </p:cNvPr>
          <p:cNvSpPr>
            <a:spLocks/>
          </p:cNvSpPr>
          <p:nvPr/>
        </p:nvSpPr>
        <p:spPr bwMode="auto">
          <a:xfrm rot="10800000">
            <a:off x="8392982" y="1790349"/>
            <a:ext cx="952186" cy="2811672"/>
          </a:xfrm>
          <a:prstGeom prst="ellipse">
            <a:avLst/>
          </a:prstGeom>
          <a:noFill/>
          <a:ln w="60325">
            <a:solidFill>
              <a:schemeClr val="accent2"/>
            </a:solidFill>
            <a:round/>
            <a:headEnd/>
            <a:tailEn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660033"/>
              </a:solidFill>
              <a:effectLst/>
              <a:uLnTx/>
              <a:uFillTx/>
              <a:latin typeface="Helvetica" pitchFamily="2" charset="0"/>
              <a:ea typeface="+mn-ea"/>
              <a:cs typeface="+mn-cs"/>
            </a:endParaRPr>
          </a:p>
        </p:txBody>
      </p:sp>
    </p:spTree>
    <p:extLst>
      <p:ext uri="{BB962C8B-B14F-4D97-AF65-F5344CB8AC3E}">
        <p14:creationId xmlns:p14="http://schemas.microsoft.com/office/powerpoint/2010/main" val="3092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2AEC20-76DD-7E4F-B64A-027A302DB541}"/>
              </a:ext>
            </a:extLst>
          </p:cNvPr>
          <p:cNvSpPr/>
          <p:nvPr/>
        </p:nvSpPr>
        <p:spPr>
          <a:xfrm>
            <a:off x="8460606" y="0"/>
            <a:ext cx="373139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C78324D-1607-E452-7FDC-42F3EDDF6F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03895" y="2106591"/>
            <a:ext cx="2644815" cy="2644815"/>
          </a:xfrm>
          <a:prstGeom prst="rect">
            <a:avLst/>
          </a:prstGeom>
        </p:spPr>
      </p:pic>
      <p:sp>
        <p:nvSpPr>
          <p:cNvPr id="5" name="Footer Placeholder 4">
            <a:extLst>
              <a:ext uri="{FF2B5EF4-FFF2-40B4-BE49-F238E27FC236}">
                <a16:creationId xmlns:a16="http://schemas.microsoft.com/office/drawing/2014/main" id="{749C0FCC-06AD-B87C-7AED-F857939B52FA}"/>
              </a:ext>
            </a:extLst>
          </p:cNvPr>
          <p:cNvSpPr>
            <a:spLocks noGrp="1"/>
          </p:cNvSpPr>
          <p:nvPr>
            <p:ph type="ftr" sz="quarter" idx="10"/>
          </p:nvPr>
        </p:nvSpPr>
        <p:spPr/>
        <p:txBody>
          <a:bodyPr/>
          <a:lstStyle/>
          <a:p>
            <a:r>
              <a:rPr lang="en-US"/>
              <a:t>© Leadership Circle | All Rights Reserved</a:t>
            </a:r>
            <a:endParaRPr lang="en-US" dirty="0"/>
          </a:p>
        </p:txBody>
      </p:sp>
      <p:sp>
        <p:nvSpPr>
          <p:cNvPr id="6" name="Slide Number Placeholder 5">
            <a:extLst>
              <a:ext uri="{FF2B5EF4-FFF2-40B4-BE49-F238E27FC236}">
                <a16:creationId xmlns:a16="http://schemas.microsoft.com/office/drawing/2014/main" id="{91C2AD4A-96E2-67C5-9623-020A0DC41460}"/>
              </a:ext>
            </a:extLst>
          </p:cNvPr>
          <p:cNvSpPr>
            <a:spLocks noGrp="1"/>
          </p:cNvSpPr>
          <p:nvPr>
            <p:ph type="sldNum" sz="quarter" idx="11"/>
          </p:nvPr>
        </p:nvSpPr>
        <p:spPr/>
        <p:txBody>
          <a:bodyPr/>
          <a:lstStyle/>
          <a:p>
            <a:fld id="{4E547FC5-224D-4B2B-AB96-D4331BB3CBEC}" type="slidenum">
              <a:rPr lang="en-US" smtClean="0"/>
              <a:pPr/>
              <a:t>2</a:t>
            </a:fld>
            <a:endParaRPr lang="en-US" dirty="0"/>
          </a:p>
        </p:txBody>
      </p:sp>
      <p:pic>
        <p:nvPicPr>
          <p:cNvPr id="7" name="Imagen 6">
            <a:extLst>
              <a:ext uri="{FF2B5EF4-FFF2-40B4-BE49-F238E27FC236}">
                <a16:creationId xmlns:a16="http://schemas.microsoft.com/office/drawing/2014/main" id="{87FE7D69-9E1E-6147-E615-4C9E52268A0C}"/>
              </a:ext>
            </a:extLst>
          </p:cNvPr>
          <p:cNvPicPr>
            <a:picLocks noChangeAspect="1"/>
          </p:cNvPicPr>
          <p:nvPr/>
        </p:nvPicPr>
        <p:blipFill>
          <a:blip r:embed="rId5"/>
          <a:stretch>
            <a:fillRect/>
          </a:stretch>
        </p:blipFill>
        <p:spPr>
          <a:xfrm>
            <a:off x="-1005271" y="0"/>
            <a:ext cx="10598727" cy="6858000"/>
          </a:xfrm>
          <a:prstGeom prst="rect">
            <a:avLst/>
          </a:prstGeom>
        </p:spPr>
      </p:pic>
    </p:spTree>
    <p:extLst>
      <p:ext uri="{BB962C8B-B14F-4D97-AF65-F5344CB8AC3E}">
        <p14:creationId xmlns:p14="http://schemas.microsoft.com/office/powerpoint/2010/main" val="29173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a:xfrm>
            <a:off x="609600" y="351472"/>
            <a:ext cx="3533775" cy="681355"/>
          </a:xfrm>
        </p:spPr>
        <p:txBody>
          <a:bodyPr/>
          <a:lstStyle/>
          <a:p>
            <a:pPr algn="l"/>
            <a:r>
              <a:rPr lang="ja-JP" altLang="en-US" b="1" dirty="0">
                <a:latin typeface="DengXian" panose="02010600030101010101" pitchFamily="2" charset="-122"/>
                <a:ea typeface="DengXian" panose="02010600030101010101" pitchFamily="2" charset="-122"/>
              </a:rPr>
              <a:t>领导效能标尺</a:t>
            </a:r>
            <a:endParaRPr lang="en-US" b="1" dirty="0">
              <a:latin typeface="DengXian" panose="02010600030101010101" pitchFamily="2" charset="-122"/>
              <a:ea typeface="DengXian" panose="02010600030101010101" pitchFamily="2" charset="-122"/>
            </a:endParaRPr>
          </a:p>
        </p:txBody>
      </p:sp>
      <p:pic>
        <p:nvPicPr>
          <p:cNvPr id="5" name="图片 4">
            <a:extLst>
              <a:ext uri="{FF2B5EF4-FFF2-40B4-BE49-F238E27FC236}">
                <a16:creationId xmlns:a16="http://schemas.microsoft.com/office/drawing/2014/main" id="{E2FCD73A-C37B-4ED2-ABD1-69608A599C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1125" y="51547"/>
            <a:ext cx="9791700" cy="6335805"/>
          </a:xfrm>
          <a:prstGeom prst="rect">
            <a:avLst/>
          </a:prstGeom>
        </p:spPr>
      </p:pic>
      <p:sp>
        <p:nvSpPr>
          <p:cNvPr id="7" name="Slide Number Placeholder 5">
            <a:extLst>
              <a:ext uri="{FF2B5EF4-FFF2-40B4-BE49-F238E27FC236}">
                <a16:creationId xmlns:a16="http://schemas.microsoft.com/office/drawing/2014/main" id="{11EFCFB0-5075-434C-84A8-156EC544FE81}"/>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8" name="Footer Placeholder 4">
            <a:extLst>
              <a:ext uri="{FF2B5EF4-FFF2-40B4-BE49-F238E27FC236}">
                <a16:creationId xmlns:a16="http://schemas.microsoft.com/office/drawing/2014/main" id="{3276ADD7-58D7-4978-9BF9-E8A4A1D0FF9E}"/>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9" name="Oval 8">
            <a:extLst>
              <a:ext uri="{FF2B5EF4-FFF2-40B4-BE49-F238E27FC236}">
                <a16:creationId xmlns:a16="http://schemas.microsoft.com/office/drawing/2014/main" id="{69B00AC6-C8DF-48DD-87C1-748037B53D6D}"/>
              </a:ext>
            </a:extLst>
          </p:cNvPr>
          <p:cNvSpPr>
            <a:spLocks/>
          </p:cNvSpPr>
          <p:nvPr/>
        </p:nvSpPr>
        <p:spPr bwMode="auto">
          <a:xfrm rot="16200000">
            <a:off x="5619907" y="4536902"/>
            <a:ext cx="952186" cy="2811672"/>
          </a:xfrm>
          <a:prstGeom prst="ellipse">
            <a:avLst/>
          </a:prstGeom>
          <a:noFill/>
          <a:ln w="60325">
            <a:solidFill>
              <a:schemeClr val="accent2"/>
            </a:solidFill>
            <a:round/>
            <a:headEnd/>
            <a:tailEnd/>
          </a:ln>
        </p:spPr>
        <p:txBody>
          <a:bodyPr lIns="0" tIns="0" rIns="0" bIns="0">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660033"/>
              </a:solidFill>
              <a:effectLst/>
              <a:uLnTx/>
              <a:uFillTx/>
              <a:latin typeface="Helvetica" pitchFamily="2" charset="0"/>
              <a:ea typeface="+mn-ea"/>
              <a:cs typeface="+mn-cs"/>
            </a:endParaRPr>
          </a:p>
        </p:txBody>
      </p:sp>
    </p:spTree>
    <p:extLst>
      <p:ext uri="{BB962C8B-B14F-4D97-AF65-F5344CB8AC3E}">
        <p14:creationId xmlns:p14="http://schemas.microsoft.com/office/powerpoint/2010/main" val="165561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pPr>
              <a:lnSpc>
                <a:spcPct val="150000"/>
              </a:lnSpc>
            </a:pPr>
            <a:r>
              <a:rPr lang="zh-CN" altLang="en-US" sz="3200" dirty="0">
                <a:latin typeface="等线" panose="02010600030101010101" pitchFamily="2" charset="-122"/>
                <a:ea typeface="等线" panose="02010600030101010101" pitchFamily="2" charset="-122"/>
              </a:rPr>
              <a:t>领导效能</a:t>
            </a:r>
            <a:br>
              <a:rPr lang="en-US" altLang="zh-CN" sz="3200" dirty="0">
                <a:latin typeface="等线" panose="02010600030101010101" pitchFamily="2" charset="-122"/>
                <a:ea typeface="等线" panose="02010600030101010101" pitchFamily="2" charset="-122"/>
              </a:rPr>
            </a:br>
            <a:r>
              <a:rPr lang="zh-CN" altLang="en-US" sz="3200" dirty="0">
                <a:latin typeface="等线" panose="02010600030101010101" pitchFamily="2" charset="-122"/>
                <a:ea typeface="等线" panose="02010600030101010101" pitchFamily="2" charset="-122"/>
              </a:rPr>
              <a:t>与业绩成果</a:t>
            </a:r>
            <a:endParaRPr lang="en-US" sz="3200" dirty="0">
              <a:latin typeface="等线" panose="02010600030101010101" pitchFamily="2" charset="-122"/>
              <a:ea typeface="等线" panose="02010600030101010101" pitchFamily="2" charset="-122"/>
            </a:endParaRPr>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8634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Graphic 103">
            <a:extLst>
              <a:ext uri="{FF2B5EF4-FFF2-40B4-BE49-F238E27FC236}">
                <a16:creationId xmlns:a16="http://schemas.microsoft.com/office/drawing/2014/main" id="{0B6F4C2C-E596-4FC4-87A4-481F6542AA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02020" y="2002538"/>
            <a:ext cx="1663700" cy="1663700"/>
          </a:xfrm>
          <a:prstGeom prst="rect">
            <a:avLst/>
          </a:prstGeom>
        </p:spPr>
      </p:pic>
      <p:pic>
        <p:nvPicPr>
          <p:cNvPr id="105" name="Graphic 104">
            <a:extLst>
              <a:ext uri="{FF2B5EF4-FFF2-40B4-BE49-F238E27FC236}">
                <a16:creationId xmlns:a16="http://schemas.microsoft.com/office/drawing/2014/main" id="{BF24EE99-D61C-4750-84FF-A801DB02FC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22670" y="3301736"/>
            <a:ext cx="1422400" cy="1422400"/>
          </a:xfrm>
          <a:prstGeom prst="rect">
            <a:avLst/>
          </a:prstGeom>
        </p:spPr>
      </p:pic>
      <p:pic>
        <p:nvPicPr>
          <p:cNvPr id="106" name="Graphic 105">
            <a:extLst>
              <a:ext uri="{FF2B5EF4-FFF2-40B4-BE49-F238E27FC236}">
                <a16:creationId xmlns:a16="http://schemas.microsoft.com/office/drawing/2014/main" id="{B14085DF-6F24-4AFE-B709-80EE3FF613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843320" y="4475695"/>
            <a:ext cx="1181100" cy="1181100"/>
          </a:xfrm>
          <a:prstGeom prst="rect">
            <a:avLst/>
          </a:prstGeom>
        </p:spPr>
      </p:pic>
      <p:pic>
        <p:nvPicPr>
          <p:cNvPr id="107" name="Graphic 106">
            <a:extLst>
              <a:ext uri="{FF2B5EF4-FFF2-40B4-BE49-F238E27FC236}">
                <a16:creationId xmlns:a16="http://schemas.microsoft.com/office/drawing/2014/main" id="{6373426A-4BD5-4551-A046-13CD71CE8A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57620" y="5545139"/>
            <a:ext cx="952500" cy="952500"/>
          </a:xfrm>
          <a:prstGeom prst="rect">
            <a:avLst/>
          </a:prstGeom>
        </p:spPr>
      </p:pic>
      <p:grpSp>
        <p:nvGrpSpPr>
          <p:cNvPr id="108" name="Group 107">
            <a:extLst>
              <a:ext uri="{FF2B5EF4-FFF2-40B4-BE49-F238E27FC236}">
                <a16:creationId xmlns:a16="http://schemas.microsoft.com/office/drawing/2014/main" id="{7E64CCCC-D5E9-419D-97B6-35DA09CB5404}"/>
              </a:ext>
            </a:extLst>
          </p:cNvPr>
          <p:cNvGrpSpPr/>
          <p:nvPr/>
        </p:nvGrpSpPr>
        <p:grpSpPr>
          <a:xfrm>
            <a:off x="1957620" y="5545139"/>
            <a:ext cx="952500" cy="952500"/>
            <a:chOff x="2413413" y="5688953"/>
            <a:chExt cx="952500" cy="952500"/>
          </a:xfrm>
        </p:grpSpPr>
        <p:pic>
          <p:nvPicPr>
            <p:cNvPr id="109" name="Graphic 108">
              <a:extLst>
                <a:ext uri="{FF2B5EF4-FFF2-40B4-BE49-F238E27FC236}">
                  <a16:creationId xmlns:a16="http://schemas.microsoft.com/office/drawing/2014/main" id="{2F99E8E8-C778-4D4D-84CD-CA9C5BC3CA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413413" y="5688953"/>
              <a:ext cx="952500" cy="952500"/>
            </a:xfrm>
            <a:prstGeom prst="rect">
              <a:avLst/>
            </a:prstGeom>
          </p:spPr>
        </p:pic>
        <p:sp>
          <p:nvSpPr>
            <p:cNvPr id="110" name="TextBox 109">
              <a:extLst>
                <a:ext uri="{FF2B5EF4-FFF2-40B4-BE49-F238E27FC236}">
                  <a16:creationId xmlns:a16="http://schemas.microsoft.com/office/drawing/2014/main" id="{B4CEBCB7-15FF-4FE1-838E-C8118F74F302}"/>
                </a:ext>
              </a:extLst>
            </p:cNvPr>
            <p:cNvSpPr txBox="1"/>
            <p:nvPr/>
          </p:nvSpPr>
          <p:spPr>
            <a:xfrm>
              <a:off x="2413413" y="6051315"/>
              <a:ext cx="952500" cy="276999"/>
            </a:xfrm>
            <a:prstGeom prst="rect">
              <a:avLst/>
            </a:prstGeom>
            <a:noFill/>
          </p:spPr>
          <p:txBody>
            <a:bodyPr wrap="square" lIns="0" tIns="0" rIns="0" bIns="0" rtlCol="0">
              <a:spAutoFit/>
            </a:bodyPr>
            <a:lstStyle/>
            <a:p>
              <a:pPr algn="ctr"/>
              <a:r>
                <a:rPr lang="zh-CN" altLang="en-US" b="1" dirty="0">
                  <a:solidFill>
                    <a:schemeClr val="bg1"/>
                  </a:solidFill>
                  <a:latin typeface="DengXian" panose="02010600030101010101" pitchFamily="2" charset="-122"/>
                  <a:ea typeface="DengXian" panose="02010600030101010101" pitchFamily="2" charset="-122"/>
                  <a:cs typeface="Arial" pitchFamily="34" charset="0"/>
                </a:rPr>
                <a:t>唯我性</a:t>
              </a:r>
              <a:endParaRPr lang="en-US" b="1" dirty="0">
                <a:solidFill>
                  <a:schemeClr val="bg1"/>
                </a:solidFill>
                <a:latin typeface="DengXian" panose="02010600030101010101" pitchFamily="2" charset="-122"/>
                <a:ea typeface="DengXian" panose="02010600030101010101" pitchFamily="2" charset="-122"/>
                <a:cs typeface="Arial" pitchFamily="34" charset="0"/>
              </a:endParaRPr>
            </a:p>
          </p:txBody>
        </p:sp>
      </p:grpSp>
      <p:grpSp>
        <p:nvGrpSpPr>
          <p:cNvPr id="111" name="Group 110">
            <a:extLst>
              <a:ext uri="{FF2B5EF4-FFF2-40B4-BE49-F238E27FC236}">
                <a16:creationId xmlns:a16="http://schemas.microsoft.com/office/drawing/2014/main" id="{23133404-3A64-4833-84E3-278DE759C269}"/>
              </a:ext>
            </a:extLst>
          </p:cNvPr>
          <p:cNvGrpSpPr/>
          <p:nvPr/>
        </p:nvGrpSpPr>
        <p:grpSpPr>
          <a:xfrm>
            <a:off x="1843320" y="4477716"/>
            <a:ext cx="1181100" cy="1181100"/>
            <a:chOff x="2299113" y="4621530"/>
            <a:chExt cx="1181100" cy="1181100"/>
          </a:xfrm>
        </p:grpSpPr>
        <p:pic>
          <p:nvPicPr>
            <p:cNvPr id="112" name="Graphic 111">
              <a:extLst>
                <a:ext uri="{FF2B5EF4-FFF2-40B4-BE49-F238E27FC236}">
                  <a16:creationId xmlns:a16="http://schemas.microsoft.com/office/drawing/2014/main" id="{937E9F41-7660-4010-9474-92CCF5AD15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299113" y="4621530"/>
              <a:ext cx="1181100" cy="1181100"/>
            </a:xfrm>
            <a:prstGeom prst="rect">
              <a:avLst/>
            </a:prstGeom>
          </p:spPr>
        </p:pic>
        <p:sp>
          <p:nvSpPr>
            <p:cNvPr id="113" name="TextBox 112">
              <a:extLst>
                <a:ext uri="{FF2B5EF4-FFF2-40B4-BE49-F238E27FC236}">
                  <a16:creationId xmlns:a16="http://schemas.microsoft.com/office/drawing/2014/main" id="{0745E978-D94F-4015-8169-75E76644435D}"/>
                </a:ext>
              </a:extLst>
            </p:cNvPr>
            <p:cNvSpPr txBox="1"/>
            <p:nvPr/>
          </p:nvSpPr>
          <p:spPr>
            <a:xfrm>
              <a:off x="2413413" y="5104009"/>
              <a:ext cx="952500" cy="276999"/>
            </a:xfrm>
            <a:prstGeom prst="rect">
              <a:avLst/>
            </a:prstGeom>
            <a:noFill/>
          </p:spPr>
          <p:txBody>
            <a:bodyPr wrap="square" lIns="0" tIns="0" rIns="0" bIns="0" rtlCol="0">
              <a:spAutoFit/>
            </a:bodyPr>
            <a:lstStyle/>
            <a:p>
              <a:pPr algn="ctr">
                <a:defRPr/>
              </a:pPr>
              <a:r>
                <a:rPr lang="ja-JP" altLang="en-US" b="1" dirty="0">
                  <a:solidFill>
                    <a:schemeClr val="bg1"/>
                  </a:solidFill>
                  <a:latin typeface="DengXian" panose="02010600030101010101" pitchFamily="2" charset="-122"/>
                  <a:ea typeface="DengXian" panose="02010600030101010101" pitchFamily="2" charset="-122"/>
                  <a:cs typeface="Arial" pitchFamily="34" charset="0"/>
                </a:rPr>
                <a:t>反应性</a:t>
              </a:r>
              <a:endParaRPr lang="en-US" b="1" dirty="0">
                <a:solidFill>
                  <a:schemeClr val="bg1"/>
                </a:solidFill>
                <a:latin typeface="DengXian" panose="02010600030101010101" pitchFamily="2" charset="-122"/>
                <a:ea typeface="DengXian" panose="02010600030101010101" pitchFamily="2" charset="-122"/>
                <a:cs typeface="Arial" pitchFamily="34" charset="0"/>
              </a:endParaRPr>
            </a:p>
          </p:txBody>
        </p:sp>
      </p:grpSp>
      <p:grpSp>
        <p:nvGrpSpPr>
          <p:cNvPr id="114" name="Group 113">
            <a:extLst>
              <a:ext uri="{FF2B5EF4-FFF2-40B4-BE49-F238E27FC236}">
                <a16:creationId xmlns:a16="http://schemas.microsoft.com/office/drawing/2014/main" id="{C5A661EE-7798-4E9C-8F35-85FD96150D7C}"/>
              </a:ext>
            </a:extLst>
          </p:cNvPr>
          <p:cNvGrpSpPr/>
          <p:nvPr/>
        </p:nvGrpSpPr>
        <p:grpSpPr>
          <a:xfrm>
            <a:off x="1722670" y="3301736"/>
            <a:ext cx="1422400" cy="1422400"/>
            <a:chOff x="2178463" y="3445550"/>
            <a:chExt cx="1422400" cy="1422400"/>
          </a:xfrm>
        </p:grpSpPr>
        <p:pic>
          <p:nvPicPr>
            <p:cNvPr id="115" name="Graphic 114">
              <a:extLst>
                <a:ext uri="{FF2B5EF4-FFF2-40B4-BE49-F238E27FC236}">
                  <a16:creationId xmlns:a16="http://schemas.microsoft.com/office/drawing/2014/main" id="{DFD9530F-FE6B-4430-A19D-7F84A5EE80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78463" y="3445550"/>
              <a:ext cx="1422400" cy="1422400"/>
            </a:xfrm>
            <a:prstGeom prst="rect">
              <a:avLst/>
            </a:prstGeom>
          </p:spPr>
        </p:pic>
        <p:sp>
          <p:nvSpPr>
            <p:cNvPr id="116" name="TextBox 115">
              <a:extLst>
                <a:ext uri="{FF2B5EF4-FFF2-40B4-BE49-F238E27FC236}">
                  <a16:creationId xmlns:a16="http://schemas.microsoft.com/office/drawing/2014/main" id="{CE9ED759-F951-4DAE-BCAA-9B0E21B84208}"/>
                </a:ext>
              </a:extLst>
            </p:cNvPr>
            <p:cNvSpPr txBox="1"/>
            <p:nvPr/>
          </p:nvSpPr>
          <p:spPr>
            <a:xfrm>
              <a:off x="2413413" y="4084565"/>
              <a:ext cx="952500" cy="276999"/>
            </a:xfrm>
            <a:prstGeom prst="rect">
              <a:avLst/>
            </a:prstGeom>
            <a:noFill/>
          </p:spPr>
          <p:txBody>
            <a:bodyPr wrap="square" lIns="0" tIns="0" rIns="0" bIns="0" rtlCol="0">
              <a:spAutoFit/>
            </a:bodyPr>
            <a:lstStyle/>
            <a:p>
              <a:pPr algn="ctr"/>
              <a:r>
                <a:rPr lang="ja-JP" altLang="en-US" b="1" dirty="0">
                  <a:solidFill>
                    <a:schemeClr val="bg1"/>
                  </a:solidFill>
                  <a:latin typeface="DengXian" panose="02010600030101010101" pitchFamily="2" charset="-122"/>
                  <a:ea typeface="DengXian" panose="02010600030101010101" pitchFamily="2" charset="-122"/>
                  <a:cs typeface="Arial" pitchFamily="34" charset="0"/>
                </a:rPr>
                <a:t>创造性</a:t>
              </a:r>
              <a:endParaRPr lang="en-US" b="1" dirty="0">
                <a:solidFill>
                  <a:schemeClr val="bg1"/>
                </a:solidFill>
                <a:latin typeface="DengXian" panose="02010600030101010101" pitchFamily="2" charset="-122"/>
                <a:ea typeface="DengXian" panose="02010600030101010101" pitchFamily="2" charset="-122"/>
                <a:cs typeface="Arial" pitchFamily="34" charset="0"/>
              </a:endParaRPr>
            </a:p>
          </p:txBody>
        </p:sp>
      </p:grpSp>
      <p:grpSp>
        <p:nvGrpSpPr>
          <p:cNvPr id="117" name="Group 116">
            <a:extLst>
              <a:ext uri="{FF2B5EF4-FFF2-40B4-BE49-F238E27FC236}">
                <a16:creationId xmlns:a16="http://schemas.microsoft.com/office/drawing/2014/main" id="{9A0CEAB3-E8A9-4D94-A992-AC14F8EBBB1F}"/>
              </a:ext>
            </a:extLst>
          </p:cNvPr>
          <p:cNvGrpSpPr/>
          <p:nvPr/>
        </p:nvGrpSpPr>
        <p:grpSpPr>
          <a:xfrm>
            <a:off x="1602020" y="2002538"/>
            <a:ext cx="1663700" cy="1663700"/>
            <a:chOff x="2057813" y="2146352"/>
            <a:chExt cx="1663700" cy="1663700"/>
          </a:xfrm>
        </p:grpSpPr>
        <p:pic>
          <p:nvPicPr>
            <p:cNvPr id="118" name="Graphic 117">
              <a:extLst>
                <a:ext uri="{FF2B5EF4-FFF2-40B4-BE49-F238E27FC236}">
                  <a16:creationId xmlns:a16="http://schemas.microsoft.com/office/drawing/2014/main" id="{608C1C49-4B22-4A9D-A13D-655002C74D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57813" y="2146352"/>
              <a:ext cx="1663700" cy="1663700"/>
            </a:xfrm>
            <a:prstGeom prst="rect">
              <a:avLst/>
            </a:prstGeom>
          </p:spPr>
        </p:pic>
        <p:sp>
          <p:nvSpPr>
            <p:cNvPr id="119" name="TextBox 118">
              <a:extLst>
                <a:ext uri="{FF2B5EF4-FFF2-40B4-BE49-F238E27FC236}">
                  <a16:creationId xmlns:a16="http://schemas.microsoft.com/office/drawing/2014/main" id="{5807677B-F89B-4B29-B223-56D4CF20BE5D}"/>
                </a:ext>
              </a:extLst>
            </p:cNvPr>
            <p:cNvSpPr txBox="1"/>
            <p:nvPr/>
          </p:nvSpPr>
          <p:spPr>
            <a:xfrm>
              <a:off x="2413413" y="2899060"/>
              <a:ext cx="952500" cy="307777"/>
            </a:xfrm>
            <a:prstGeom prst="rect">
              <a:avLst/>
            </a:prstGeom>
            <a:noFill/>
          </p:spPr>
          <p:txBody>
            <a:bodyPr wrap="square" lIns="0" tIns="0" rIns="0" bIns="0" rtlCol="0">
              <a:spAutoFit/>
            </a:bodyPr>
            <a:lstStyle/>
            <a:p>
              <a:pPr algn="ctr"/>
              <a:r>
                <a:rPr lang="zh-CN" altLang="en-US" sz="2000" b="1" dirty="0">
                  <a:solidFill>
                    <a:schemeClr val="bg1"/>
                  </a:solidFill>
                  <a:latin typeface="DengXian" panose="02010600030101010101" pitchFamily="2" charset="-122"/>
                  <a:ea typeface="DengXian" panose="02010600030101010101" pitchFamily="2" charset="-122"/>
                  <a:cs typeface="Arial" pitchFamily="34" charset="0"/>
                </a:rPr>
                <a:t>整合性</a:t>
              </a:r>
              <a:endParaRPr lang="en-US" sz="2000" b="1" dirty="0">
                <a:solidFill>
                  <a:schemeClr val="bg1"/>
                </a:solidFill>
                <a:latin typeface="DengXian" panose="02010600030101010101" pitchFamily="2" charset="-122"/>
                <a:ea typeface="DengXian" panose="02010600030101010101" pitchFamily="2" charset="-122"/>
                <a:cs typeface="Arial" pitchFamily="34" charset="0"/>
              </a:endParaRPr>
            </a:p>
          </p:txBody>
        </p:sp>
      </p:grpSp>
      <p:grpSp>
        <p:nvGrpSpPr>
          <p:cNvPr id="120" name="Group 119">
            <a:extLst>
              <a:ext uri="{FF2B5EF4-FFF2-40B4-BE49-F238E27FC236}">
                <a16:creationId xmlns:a16="http://schemas.microsoft.com/office/drawing/2014/main" id="{87F3F603-6A31-4E68-9BD8-AD398B889071}"/>
              </a:ext>
            </a:extLst>
          </p:cNvPr>
          <p:cNvGrpSpPr/>
          <p:nvPr/>
        </p:nvGrpSpPr>
        <p:grpSpPr>
          <a:xfrm>
            <a:off x="1481370" y="575733"/>
            <a:ext cx="1905000" cy="1905000"/>
            <a:chOff x="1937163" y="719547"/>
            <a:chExt cx="1905000" cy="1905000"/>
          </a:xfrm>
        </p:grpSpPr>
        <p:pic>
          <p:nvPicPr>
            <p:cNvPr id="121" name="Graphic 120">
              <a:extLst>
                <a:ext uri="{FF2B5EF4-FFF2-40B4-BE49-F238E27FC236}">
                  <a16:creationId xmlns:a16="http://schemas.microsoft.com/office/drawing/2014/main" id="{D71E27BD-227D-4117-B147-6933DD6BC5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937163" y="719547"/>
              <a:ext cx="1905000" cy="1905000"/>
            </a:xfrm>
            <a:prstGeom prst="rect">
              <a:avLst/>
            </a:prstGeom>
          </p:spPr>
        </p:pic>
        <p:sp>
          <p:nvSpPr>
            <p:cNvPr id="122" name="TextBox 121">
              <a:extLst>
                <a:ext uri="{FF2B5EF4-FFF2-40B4-BE49-F238E27FC236}">
                  <a16:creationId xmlns:a16="http://schemas.microsoft.com/office/drawing/2014/main" id="{84E9385B-E583-4984-AF72-35B78796E6EE}"/>
                </a:ext>
              </a:extLst>
            </p:cNvPr>
            <p:cNvSpPr txBox="1"/>
            <p:nvPr/>
          </p:nvSpPr>
          <p:spPr>
            <a:xfrm>
              <a:off x="2413413" y="1595103"/>
              <a:ext cx="952500" cy="307777"/>
            </a:xfrm>
            <a:prstGeom prst="rect">
              <a:avLst/>
            </a:prstGeom>
            <a:noFill/>
          </p:spPr>
          <p:txBody>
            <a:bodyPr wrap="square" lIns="0" tIns="0" rIns="0" bIns="0" rtlCol="0">
              <a:spAutoFit/>
            </a:bodyPr>
            <a:lstStyle/>
            <a:p>
              <a:pPr algn="ctr"/>
              <a:r>
                <a:rPr lang="zh-CN" altLang="en-US" sz="2000" b="1" dirty="0">
                  <a:solidFill>
                    <a:schemeClr val="bg1"/>
                  </a:solidFill>
                  <a:latin typeface="DengXian" panose="02010600030101010101" pitchFamily="2" charset="-122"/>
                  <a:ea typeface="DengXian" panose="02010600030101010101" pitchFamily="2" charset="-122"/>
                  <a:cs typeface="Arial" pitchFamily="34" charset="0"/>
                </a:rPr>
                <a:t>合一性</a:t>
              </a:r>
              <a:endParaRPr lang="en-US" sz="2000" b="1" dirty="0">
                <a:solidFill>
                  <a:schemeClr val="bg1"/>
                </a:solidFill>
                <a:latin typeface="DengXian" panose="02010600030101010101" pitchFamily="2" charset="-122"/>
                <a:ea typeface="DengXian" panose="02010600030101010101" pitchFamily="2" charset="-122"/>
                <a:cs typeface="Arial" pitchFamily="34" charset="0"/>
              </a:endParaRPr>
            </a:p>
          </p:txBody>
        </p:sp>
      </p:grpSp>
      <p:sp>
        <p:nvSpPr>
          <p:cNvPr id="123" name="Rectangle 122">
            <a:extLst>
              <a:ext uri="{FF2B5EF4-FFF2-40B4-BE49-F238E27FC236}">
                <a16:creationId xmlns:a16="http://schemas.microsoft.com/office/drawing/2014/main" id="{CBE92E50-0C30-4169-B004-6E354B658B0C}"/>
              </a:ext>
            </a:extLst>
          </p:cNvPr>
          <p:cNvSpPr/>
          <p:nvPr/>
        </p:nvSpPr>
        <p:spPr>
          <a:xfrm>
            <a:off x="5029200" y="13738"/>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124" name="Slide Number Placeholder 43">
            <a:extLst>
              <a:ext uri="{FF2B5EF4-FFF2-40B4-BE49-F238E27FC236}">
                <a16:creationId xmlns:a16="http://schemas.microsoft.com/office/drawing/2014/main" id="{0E87AD4E-123C-4115-A7F2-C7DF028279C0}"/>
              </a:ext>
            </a:extLst>
          </p:cNvPr>
          <p:cNvSpPr txBox="1">
            <a:spLocks/>
          </p:cNvSpPr>
          <p:nvPr/>
        </p:nvSpPr>
        <p:spPr>
          <a:xfrm>
            <a:off x="5638800" y="6315077"/>
            <a:ext cx="914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tx1">
                    <a:tint val="75000"/>
                  </a:schemeClr>
                </a:solidFill>
                <a:latin typeface="Helvetica" pitchFamily="2" charset="0"/>
                <a:ea typeface="+mn-ea"/>
                <a:cs typeface="Gotham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E547FC5-224D-4B2B-AB96-D4331BB3CBEC}" type="slidenum">
              <a:rPr lang="en-US" smtClean="0">
                <a:solidFill>
                  <a:srgbClr val="FFFFFF"/>
                </a:solidFill>
              </a:rPr>
              <a:pPr>
                <a:defRPr/>
              </a:pPr>
              <a:t>22</a:t>
            </a:fld>
            <a:endParaRPr lang="en-US" dirty="0">
              <a:solidFill>
                <a:srgbClr val="FFFFFF"/>
              </a:solidFill>
            </a:endParaRPr>
          </a:p>
        </p:txBody>
      </p:sp>
      <p:sp>
        <p:nvSpPr>
          <p:cNvPr id="125" name="Footer Placeholder 19">
            <a:extLst>
              <a:ext uri="{FF2B5EF4-FFF2-40B4-BE49-F238E27FC236}">
                <a16:creationId xmlns:a16="http://schemas.microsoft.com/office/drawing/2014/main" id="{5FE56282-6150-4478-81D9-63F9AF76B91F}"/>
              </a:ext>
            </a:extLst>
          </p:cNvPr>
          <p:cNvSpPr txBox="1">
            <a:spLocks/>
          </p:cNvSpPr>
          <p:nvPr/>
        </p:nvSpPr>
        <p:spPr>
          <a:xfrm>
            <a:off x="4871720" y="6739035"/>
            <a:ext cx="2448560" cy="118965"/>
          </a:xfrm>
          <a:prstGeom prst="rect">
            <a:avLst/>
          </a:prstGeom>
        </p:spPr>
        <p:txBody>
          <a:bodyPr vert="horz" lIns="91440" tIns="45720" rIns="91440" bIns="45720" rtlCol="0" anchor="ctr"/>
          <a:lstStyle>
            <a:defPPr>
              <a:defRPr lang="en-US"/>
            </a:defPPr>
            <a:lvl1pPr marL="0" marR="0" indent="0" algn="ctr" defTabSz="914400" rtl="0" eaLnBrk="1" fontAlgn="auto" latinLnBrk="0" hangingPunct="1">
              <a:lnSpc>
                <a:spcPct val="100000"/>
              </a:lnSpc>
              <a:spcBef>
                <a:spcPts val="0"/>
              </a:spcBef>
              <a:spcAft>
                <a:spcPts val="0"/>
              </a:spcAft>
              <a:buClrTx/>
              <a:buSzTx/>
              <a:buFontTx/>
              <a:buNone/>
              <a:tabLst/>
              <a:defRPr sz="600" b="0" i="0" kern="1200">
                <a:solidFill>
                  <a:schemeClr val="bg2"/>
                </a:solidFill>
                <a:latin typeface="Helvetica Light" panose="020B0403020202020204" pitchFamily="34" charset="0"/>
                <a:ea typeface="+mn-ea"/>
                <a:cs typeface="Gotham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BBBEC0"/>
                </a:solidFill>
              </a:rPr>
              <a:t>© Leadership Circle | All Rights Reserved</a:t>
            </a:r>
            <a:endParaRPr lang="en-US" dirty="0">
              <a:solidFill>
                <a:srgbClr val="BBBEC0"/>
              </a:solidFill>
            </a:endParaRPr>
          </a:p>
        </p:txBody>
      </p:sp>
      <p:sp>
        <p:nvSpPr>
          <p:cNvPr id="126" name="Left Brace 125">
            <a:extLst>
              <a:ext uri="{FF2B5EF4-FFF2-40B4-BE49-F238E27FC236}">
                <a16:creationId xmlns:a16="http://schemas.microsoft.com/office/drawing/2014/main" id="{C8008DF8-90D4-4CC0-8DE9-75A1AE643D23}"/>
              </a:ext>
            </a:extLst>
          </p:cNvPr>
          <p:cNvSpPr/>
          <p:nvPr/>
        </p:nvSpPr>
        <p:spPr>
          <a:xfrm rot="10800000">
            <a:off x="3629841" y="4475011"/>
            <a:ext cx="360323" cy="1455324"/>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14041"/>
              </a:solidFill>
              <a:effectLst/>
              <a:uLnTx/>
              <a:uFillTx/>
              <a:latin typeface="Helvetica" pitchFamily="2" charset="0"/>
              <a:ea typeface="+mn-ea"/>
              <a:cs typeface="Gotham Medium" pitchFamily="2" charset="0"/>
            </a:endParaRPr>
          </a:p>
        </p:txBody>
      </p:sp>
      <p:sp>
        <p:nvSpPr>
          <p:cNvPr id="127" name="TextBox 126">
            <a:extLst>
              <a:ext uri="{FF2B5EF4-FFF2-40B4-BE49-F238E27FC236}">
                <a16:creationId xmlns:a16="http://schemas.microsoft.com/office/drawing/2014/main" id="{3581DF32-8E06-4FAE-A715-2BADFD2E49D9}"/>
              </a:ext>
            </a:extLst>
          </p:cNvPr>
          <p:cNvSpPr txBox="1"/>
          <p:nvPr/>
        </p:nvSpPr>
        <p:spPr>
          <a:xfrm>
            <a:off x="5352860" y="5033407"/>
            <a:ext cx="1930033" cy="400087"/>
          </a:xfrm>
          <a:prstGeom prst="rect">
            <a:avLst/>
          </a:prstGeom>
          <a:noFill/>
        </p:spPr>
        <p:txBody>
          <a:bodyPr wrap="square" lIns="91418" tIns="45709" rIns="91418" bIns="45709" rtlCol="0">
            <a:spAutoFit/>
          </a:bodyPr>
          <a:lstStyle/>
          <a:p>
            <a:r>
              <a:rPr lang="zh-CN" altLang="en-US" sz="2000" b="1" dirty="0">
                <a:solidFill>
                  <a:schemeClr val="bg1"/>
                </a:solidFill>
                <a:latin typeface="DengXian" panose="02010600030101010101" pitchFamily="2" charset="-122"/>
                <a:ea typeface="DengXian" panose="02010600030101010101" pitchFamily="2" charset="-122"/>
              </a:rPr>
              <a:t>规范主导</a:t>
            </a:r>
            <a:endParaRPr lang="en-US" sz="2000" b="1" dirty="0">
              <a:solidFill>
                <a:schemeClr val="bg1"/>
              </a:solidFill>
              <a:latin typeface="DengXian" panose="02010600030101010101" pitchFamily="2" charset="-122"/>
              <a:ea typeface="DengXian" panose="02010600030101010101" pitchFamily="2" charset="-122"/>
            </a:endParaRPr>
          </a:p>
        </p:txBody>
      </p:sp>
      <p:sp>
        <p:nvSpPr>
          <p:cNvPr id="128" name="Left Brace 127">
            <a:extLst>
              <a:ext uri="{FF2B5EF4-FFF2-40B4-BE49-F238E27FC236}">
                <a16:creationId xmlns:a16="http://schemas.microsoft.com/office/drawing/2014/main" id="{1D14F899-4ADF-493A-B930-C688BF31B6D9}"/>
              </a:ext>
            </a:extLst>
          </p:cNvPr>
          <p:cNvSpPr/>
          <p:nvPr/>
        </p:nvSpPr>
        <p:spPr>
          <a:xfrm rot="10800000">
            <a:off x="3991462" y="3442738"/>
            <a:ext cx="360323" cy="1448126"/>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14041"/>
              </a:solidFill>
              <a:effectLst/>
              <a:uLnTx/>
              <a:uFillTx/>
              <a:latin typeface="Helvetica" pitchFamily="2" charset="0"/>
              <a:ea typeface="+mn-ea"/>
              <a:cs typeface="Gotham Medium" pitchFamily="2" charset="0"/>
            </a:endParaRPr>
          </a:p>
        </p:txBody>
      </p:sp>
      <p:sp>
        <p:nvSpPr>
          <p:cNvPr id="129" name="TextBox 128">
            <a:extLst>
              <a:ext uri="{FF2B5EF4-FFF2-40B4-BE49-F238E27FC236}">
                <a16:creationId xmlns:a16="http://schemas.microsoft.com/office/drawing/2014/main" id="{94E0B0A3-6FD2-4CB6-9B73-6731AF8E70CF}"/>
              </a:ext>
            </a:extLst>
          </p:cNvPr>
          <p:cNvSpPr txBox="1"/>
          <p:nvPr/>
        </p:nvSpPr>
        <p:spPr>
          <a:xfrm>
            <a:off x="5352860" y="3995734"/>
            <a:ext cx="2400680" cy="400087"/>
          </a:xfrm>
          <a:prstGeom prst="rect">
            <a:avLst/>
          </a:prstGeom>
          <a:noFill/>
        </p:spPr>
        <p:txBody>
          <a:bodyPr wrap="square" lIns="91418" tIns="45709" rIns="91418" bIns="45709" rtlCol="0">
            <a:spAutoFit/>
          </a:bodyPr>
          <a:lstStyle/>
          <a:p>
            <a:r>
              <a:rPr lang="zh-CN" altLang="en-US" sz="2000" b="1" dirty="0">
                <a:solidFill>
                  <a:schemeClr val="bg1"/>
                </a:solidFill>
                <a:latin typeface="DengXian" panose="02010600030101010101" pitchFamily="2" charset="-122"/>
                <a:ea typeface="DengXian" panose="02010600030101010101" pitchFamily="2" charset="-122"/>
              </a:rPr>
              <a:t>自主导向</a:t>
            </a:r>
            <a:endParaRPr lang="en-US" sz="2000" b="1" dirty="0">
              <a:solidFill>
                <a:schemeClr val="bg1"/>
              </a:solidFill>
              <a:latin typeface="DengXian" panose="02010600030101010101" pitchFamily="2" charset="-122"/>
              <a:ea typeface="DengXian" panose="02010600030101010101" pitchFamily="2" charset="-122"/>
            </a:endParaRPr>
          </a:p>
        </p:txBody>
      </p:sp>
      <p:sp>
        <p:nvSpPr>
          <p:cNvPr id="130" name="Left Brace 129">
            <a:extLst>
              <a:ext uri="{FF2B5EF4-FFF2-40B4-BE49-F238E27FC236}">
                <a16:creationId xmlns:a16="http://schemas.microsoft.com/office/drawing/2014/main" id="{A65AE098-7710-4478-BC0C-20DEF8113176}"/>
              </a:ext>
            </a:extLst>
          </p:cNvPr>
          <p:cNvSpPr/>
          <p:nvPr/>
        </p:nvSpPr>
        <p:spPr>
          <a:xfrm rot="10800000">
            <a:off x="3598280" y="1986776"/>
            <a:ext cx="360323" cy="1618553"/>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14041"/>
              </a:solidFill>
              <a:effectLst/>
              <a:uLnTx/>
              <a:uFillTx/>
              <a:latin typeface="Helvetica" pitchFamily="2" charset="0"/>
              <a:ea typeface="+mn-ea"/>
              <a:cs typeface="Gotham Medium" pitchFamily="2" charset="0"/>
            </a:endParaRPr>
          </a:p>
        </p:txBody>
      </p:sp>
      <p:sp>
        <p:nvSpPr>
          <p:cNvPr id="131" name="TextBox 130">
            <a:extLst>
              <a:ext uri="{FF2B5EF4-FFF2-40B4-BE49-F238E27FC236}">
                <a16:creationId xmlns:a16="http://schemas.microsoft.com/office/drawing/2014/main" id="{E2EBA72E-0D39-45B5-8DA2-D31C789BFD07}"/>
              </a:ext>
            </a:extLst>
          </p:cNvPr>
          <p:cNvSpPr txBox="1"/>
          <p:nvPr/>
        </p:nvSpPr>
        <p:spPr>
          <a:xfrm>
            <a:off x="5352860" y="2626787"/>
            <a:ext cx="2795685" cy="400087"/>
          </a:xfrm>
          <a:prstGeom prst="rect">
            <a:avLst/>
          </a:prstGeom>
          <a:noFill/>
        </p:spPr>
        <p:txBody>
          <a:bodyPr wrap="square" lIns="91418" tIns="45709" rIns="91418" bIns="45709" rtlCol="0">
            <a:spAutoFit/>
          </a:bodyPr>
          <a:lstStyle/>
          <a:p>
            <a:r>
              <a:rPr lang="zh-CN" altLang="en-US" sz="2000" b="1" dirty="0">
                <a:solidFill>
                  <a:schemeClr val="bg1"/>
                </a:solidFill>
                <a:latin typeface="DengXian" panose="02010600030101010101" pitchFamily="2" charset="-122"/>
                <a:ea typeface="DengXian" panose="02010600030101010101" pitchFamily="2" charset="-122"/>
              </a:rPr>
              <a:t>内观自变</a:t>
            </a:r>
            <a:endParaRPr lang="en-US" sz="2000" b="1" dirty="0">
              <a:solidFill>
                <a:schemeClr val="bg1"/>
              </a:solidFill>
              <a:latin typeface="DengXian" panose="02010600030101010101" pitchFamily="2" charset="-122"/>
              <a:ea typeface="DengXian" panose="02010600030101010101" pitchFamily="2" charset="-122"/>
            </a:endParaRPr>
          </a:p>
        </p:txBody>
      </p:sp>
      <p:sp>
        <p:nvSpPr>
          <p:cNvPr id="132" name="Title 1">
            <a:extLst>
              <a:ext uri="{FF2B5EF4-FFF2-40B4-BE49-F238E27FC236}">
                <a16:creationId xmlns:a16="http://schemas.microsoft.com/office/drawing/2014/main" id="{99F22CBB-53E7-4A58-9B52-3B99CC7999EE}"/>
              </a:ext>
            </a:extLst>
          </p:cNvPr>
          <p:cNvSpPr>
            <a:spLocks noGrp="1"/>
          </p:cNvSpPr>
          <p:nvPr>
            <p:ph type="title"/>
          </p:nvPr>
        </p:nvSpPr>
        <p:spPr>
          <a:xfrm>
            <a:off x="5352860" y="727756"/>
            <a:ext cx="6538432" cy="681355"/>
          </a:xfrm>
          <a:prstGeom prst="rect">
            <a:avLst/>
          </a:prstGeom>
        </p:spPr>
        <p:txBody>
          <a:bodyPr anchor="t">
            <a:noAutofit/>
          </a:bodyPr>
          <a:lstStyle/>
          <a:p>
            <a:pPr algn="l">
              <a:lnSpc>
                <a:spcPct val="90000"/>
              </a:lnSpc>
            </a:pPr>
            <a:r>
              <a:rPr lang="ja-JP" altLang="en-US" dirty="0">
                <a:solidFill>
                  <a:schemeClr val="bg1"/>
                </a:solidFill>
                <a:latin typeface="DengXian" panose="02010600030101010101" pitchFamily="2" charset="-122"/>
                <a:ea typeface="DengXian" panose="02010600030101010101" pitchFamily="2" charset="-122"/>
              </a:rPr>
              <a:t>反应性与创造性领导力</a:t>
            </a:r>
            <a:endParaRPr lang="en-US" dirty="0">
              <a:solidFill>
                <a:schemeClr val="bg1"/>
              </a:solidFill>
            </a:endParaRPr>
          </a:p>
        </p:txBody>
      </p:sp>
      <p:sp>
        <p:nvSpPr>
          <p:cNvPr id="133" name="TextBox 132">
            <a:extLst>
              <a:ext uri="{FF2B5EF4-FFF2-40B4-BE49-F238E27FC236}">
                <a16:creationId xmlns:a16="http://schemas.microsoft.com/office/drawing/2014/main" id="{8EE90D00-A2C5-4143-A98F-81ECE93E8C36}"/>
              </a:ext>
            </a:extLst>
          </p:cNvPr>
          <p:cNvSpPr txBox="1"/>
          <p:nvPr/>
        </p:nvSpPr>
        <p:spPr>
          <a:xfrm>
            <a:off x="5352859" y="1747693"/>
            <a:ext cx="3672205" cy="400087"/>
          </a:xfrm>
          <a:prstGeom prst="rect">
            <a:avLst/>
          </a:prstGeom>
          <a:noFill/>
        </p:spPr>
        <p:txBody>
          <a:bodyPr wrap="square" lIns="91418" tIns="45709" rIns="91418" bIns="45709" rtlCol="0">
            <a:spAutoFit/>
          </a:bodyPr>
          <a:lstStyle/>
          <a:p>
            <a:r>
              <a:rPr lang="ja-JP" altLang="en-US" sz="2000" b="1" dirty="0">
                <a:solidFill>
                  <a:schemeClr val="bg1"/>
                </a:solidFill>
                <a:latin typeface="DengXian" panose="02010600030101010101" pitchFamily="2" charset="-122"/>
                <a:ea typeface="DengXian" panose="02010600030101010101" pitchFamily="2" charset="-122"/>
              </a:rPr>
              <a:t>对应成人</a:t>
            </a:r>
            <a:r>
              <a:rPr lang="zh-CN" altLang="en-US" sz="2000" b="1" dirty="0">
                <a:solidFill>
                  <a:schemeClr val="bg1"/>
                </a:solidFill>
                <a:latin typeface="DengXian" panose="02010600030101010101" pitchFamily="2" charset="-122"/>
                <a:ea typeface="DengXian" panose="02010600030101010101" pitchFamily="2" charset="-122"/>
              </a:rPr>
              <a:t>意识</a:t>
            </a:r>
            <a:r>
              <a:rPr lang="ja-JP" altLang="en-US" sz="2000" b="1" dirty="0">
                <a:solidFill>
                  <a:schemeClr val="bg1"/>
                </a:solidFill>
                <a:latin typeface="DengXian" panose="02010600030101010101" pitchFamily="2" charset="-122"/>
                <a:ea typeface="DengXian" panose="02010600030101010101" pitchFamily="2" charset="-122"/>
              </a:rPr>
              <a:t>发展层次</a:t>
            </a:r>
            <a:endParaRPr lang="en-US" sz="2000" b="1" dirty="0">
              <a:solidFill>
                <a:schemeClr val="bg1"/>
              </a:solidFill>
              <a:latin typeface="DengXian" panose="02010600030101010101" pitchFamily="2" charset="-122"/>
              <a:ea typeface="DengXian" panose="02010600030101010101" pitchFamily="2" charset="-122"/>
            </a:endParaRPr>
          </a:p>
        </p:txBody>
      </p:sp>
      <p:grpSp>
        <p:nvGrpSpPr>
          <p:cNvPr id="134" name="Graphic 61">
            <a:extLst>
              <a:ext uri="{FF2B5EF4-FFF2-40B4-BE49-F238E27FC236}">
                <a16:creationId xmlns:a16="http://schemas.microsoft.com/office/drawing/2014/main" id="{2168743C-3094-4B25-8377-CB61CD996C1F}"/>
              </a:ext>
            </a:extLst>
          </p:cNvPr>
          <p:cNvGrpSpPr/>
          <p:nvPr/>
        </p:nvGrpSpPr>
        <p:grpSpPr>
          <a:xfrm>
            <a:off x="1126758" y="3173216"/>
            <a:ext cx="2614224" cy="2617712"/>
            <a:chOff x="7708329" y="3587355"/>
            <a:chExt cx="2400923" cy="2404129"/>
          </a:xfrm>
          <a:noFill/>
        </p:grpSpPr>
        <p:sp>
          <p:nvSpPr>
            <p:cNvPr id="135" name="Freeform 169">
              <a:extLst>
                <a:ext uri="{FF2B5EF4-FFF2-40B4-BE49-F238E27FC236}">
                  <a16:creationId xmlns:a16="http://schemas.microsoft.com/office/drawing/2014/main" id="{55D144E7-7A90-4452-A7FB-7C49F53C1B8E}"/>
                </a:ext>
              </a:extLst>
            </p:cNvPr>
            <p:cNvSpPr/>
            <p:nvPr/>
          </p:nvSpPr>
          <p:spPr>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36" name="Freeform 170">
              <a:extLst>
                <a:ext uri="{FF2B5EF4-FFF2-40B4-BE49-F238E27FC236}">
                  <a16:creationId xmlns:a16="http://schemas.microsoft.com/office/drawing/2014/main" id="{3E50CAC2-52A5-4307-A0E1-09B805D2273F}"/>
                </a:ext>
              </a:extLst>
            </p:cNvPr>
            <p:cNvSpPr/>
            <p:nvPr/>
          </p:nvSpPr>
          <p:spPr>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37" name="Freeform 171">
              <a:extLst>
                <a:ext uri="{FF2B5EF4-FFF2-40B4-BE49-F238E27FC236}">
                  <a16:creationId xmlns:a16="http://schemas.microsoft.com/office/drawing/2014/main" id="{9DC6F0EB-6C3C-4886-B70D-CD97AB2817ED}"/>
                </a:ext>
              </a:extLst>
            </p:cNvPr>
            <p:cNvSpPr/>
            <p:nvPr/>
          </p:nvSpPr>
          <p:spPr>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38" name="Freeform 172">
              <a:extLst>
                <a:ext uri="{FF2B5EF4-FFF2-40B4-BE49-F238E27FC236}">
                  <a16:creationId xmlns:a16="http://schemas.microsoft.com/office/drawing/2014/main" id="{28CC8890-6BBD-4046-8327-0582677FEC15}"/>
                </a:ext>
              </a:extLst>
            </p:cNvPr>
            <p:cNvSpPr/>
            <p:nvPr/>
          </p:nvSpPr>
          <p:spPr>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39" name="Freeform 173">
              <a:extLst>
                <a:ext uri="{FF2B5EF4-FFF2-40B4-BE49-F238E27FC236}">
                  <a16:creationId xmlns:a16="http://schemas.microsoft.com/office/drawing/2014/main" id="{A2BD3371-8C90-4C02-B6A4-E6F8C8E8D858}"/>
                </a:ext>
              </a:extLst>
            </p:cNvPr>
            <p:cNvSpPr/>
            <p:nvPr/>
          </p:nvSpPr>
          <p:spPr>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0" name="Freeform 174">
              <a:extLst>
                <a:ext uri="{FF2B5EF4-FFF2-40B4-BE49-F238E27FC236}">
                  <a16:creationId xmlns:a16="http://schemas.microsoft.com/office/drawing/2014/main" id="{E893319F-EF19-4B07-ADF1-1BA14FA16C60}"/>
                </a:ext>
              </a:extLst>
            </p:cNvPr>
            <p:cNvSpPr/>
            <p:nvPr/>
          </p:nvSpPr>
          <p:spPr>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1" name="Freeform 175">
              <a:extLst>
                <a:ext uri="{FF2B5EF4-FFF2-40B4-BE49-F238E27FC236}">
                  <a16:creationId xmlns:a16="http://schemas.microsoft.com/office/drawing/2014/main" id="{8C1AE443-EC61-40ED-9B74-69DEE49F5335}"/>
                </a:ext>
              </a:extLst>
            </p:cNvPr>
            <p:cNvSpPr/>
            <p:nvPr/>
          </p:nvSpPr>
          <p:spPr>
            <a:xfrm>
              <a:off x="8267566" y="4834760"/>
              <a:ext cx="488476" cy="481598"/>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2" name="Freeform 176">
              <a:extLst>
                <a:ext uri="{FF2B5EF4-FFF2-40B4-BE49-F238E27FC236}">
                  <a16:creationId xmlns:a16="http://schemas.microsoft.com/office/drawing/2014/main" id="{55A15867-A894-4D5A-B66A-60A1B0D9D273}"/>
                </a:ext>
              </a:extLst>
            </p:cNvPr>
            <p:cNvSpPr/>
            <p:nvPr/>
          </p:nvSpPr>
          <p:spPr>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3" name="Freeform 177">
              <a:extLst>
                <a:ext uri="{FF2B5EF4-FFF2-40B4-BE49-F238E27FC236}">
                  <a16:creationId xmlns:a16="http://schemas.microsoft.com/office/drawing/2014/main" id="{FF52D2DB-8663-4BA2-8DEE-DA47AFD49ADC}"/>
                </a:ext>
              </a:extLst>
            </p:cNvPr>
            <p:cNvSpPr/>
            <p:nvPr/>
          </p:nvSpPr>
          <p:spPr>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4" name="Freeform 178">
              <a:extLst>
                <a:ext uri="{FF2B5EF4-FFF2-40B4-BE49-F238E27FC236}">
                  <a16:creationId xmlns:a16="http://schemas.microsoft.com/office/drawing/2014/main" id="{78245A29-CC77-4521-93E7-70E8C630F39F}"/>
                </a:ext>
              </a:extLst>
            </p:cNvPr>
            <p:cNvSpPr/>
            <p:nvPr/>
          </p:nvSpPr>
          <p:spPr>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5" name="Freeform 179">
              <a:extLst>
                <a:ext uri="{FF2B5EF4-FFF2-40B4-BE49-F238E27FC236}">
                  <a16:creationId xmlns:a16="http://schemas.microsoft.com/office/drawing/2014/main" id="{DFA8731A-C31C-4666-84BD-A78BA5C0B13C}"/>
                </a:ext>
              </a:extLst>
            </p:cNvPr>
            <p:cNvSpPr/>
            <p:nvPr/>
          </p:nvSpPr>
          <p:spPr>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6" name="Freeform 180">
              <a:extLst>
                <a:ext uri="{FF2B5EF4-FFF2-40B4-BE49-F238E27FC236}">
                  <a16:creationId xmlns:a16="http://schemas.microsoft.com/office/drawing/2014/main" id="{4108F494-DF97-4496-AE04-FF9447237287}"/>
                </a:ext>
              </a:extLst>
            </p:cNvPr>
            <p:cNvSpPr/>
            <p:nvPr/>
          </p:nvSpPr>
          <p:spPr>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7" name="Freeform 181">
              <a:extLst>
                <a:ext uri="{FF2B5EF4-FFF2-40B4-BE49-F238E27FC236}">
                  <a16:creationId xmlns:a16="http://schemas.microsoft.com/office/drawing/2014/main" id="{78D080F4-6AFC-48E3-B878-FA0070F98F94}"/>
                </a:ext>
              </a:extLst>
            </p:cNvPr>
            <p:cNvSpPr/>
            <p:nvPr/>
          </p:nvSpPr>
          <p:spPr>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8" name="Freeform 182">
              <a:extLst>
                <a:ext uri="{FF2B5EF4-FFF2-40B4-BE49-F238E27FC236}">
                  <a16:creationId xmlns:a16="http://schemas.microsoft.com/office/drawing/2014/main" id="{A4EAC4B4-BF20-4A82-B6B4-131DDEB5EB4C}"/>
                </a:ext>
              </a:extLst>
            </p:cNvPr>
            <p:cNvSpPr/>
            <p:nvPr/>
          </p:nvSpPr>
          <p:spPr>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49" name="Freeform 183">
              <a:extLst>
                <a:ext uri="{FF2B5EF4-FFF2-40B4-BE49-F238E27FC236}">
                  <a16:creationId xmlns:a16="http://schemas.microsoft.com/office/drawing/2014/main" id="{75791839-8B2E-4F92-A918-72D9CD085A0E}"/>
                </a:ext>
              </a:extLst>
            </p:cNvPr>
            <p:cNvSpPr/>
            <p:nvPr/>
          </p:nvSpPr>
          <p:spPr>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50" name="Freeform 184">
              <a:extLst>
                <a:ext uri="{FF2B5EF4-FFF2-40B4-BE49-F238E27FC236}">
                  <a16:creationId xmlns:a16="http://schemas.microsoft.com/office/drawing/2014/main" id="{E8594E2F-B2E2-4341-885E-52C352C3CFF7}"/>
                </a:ext>
              </a:extLst>
            </p:cNvPr>
            <p:cNvSpPr/>
            <p:nvPr/>
          </p:nvSpPr>
          <p:spPr>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no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grpSp>
      <p:pic>
        <p:nvPicPr>
          <p:cNvPr id="151" name="Picture 11">
            <a:extLst>
              <a:ext uri="{FF2B5EF4-FFF2-40B4-BE49-F238E27FC236}">
                <a16:creationId xmlns:a16="http://schemas.microsoft.com/office/drawing/2014/main" id="{C14F88AB-67B2-4359-A36D-AD7C527619CC}"/>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52" name="Picture 7">
            <a:extLst>
              <a:ext uri="{FF2B5EF4-FFF2-40B4-BE49-F238E27FC236}">
                <a16:creationId xmlns:a16="http://schemas.microsoft.com/office/drawing/2014/main" id="{B953E4F1-806D-4161-B4F7-70C1DD08FF1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cxnSp>
        <p:nvCxnSpPr>
          <p:cNvPr id="153" name="Straight Connector 152">
            <a:extLst>
              <a:ext uri="{FF2B5EF4-FFF2-40B4-BE49-F238E27FC236}">
                <a16:creationId xmlns:a16="http://schemas.microsoft.com/office/drawing/2014/main" id="{60DCB9AE-D93B-488D-B2B3-D4AAE4969880}"/>
              </a:ext>
            </a:extLst>
          </p:cNvPr>
          <p:cNvCxnSpPr>
            <a:cxnSpLocks/>
          </p:cNvCxnSpPr>
          <p:nvPr/>
        </p:nvCxnSpPr>
        <p:spPr>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2FC5933-C2AA-4253-A940-313600904E5D}"/>
              </a:ext>
            </a:extLst>
          </p:cNvPr>
          <p:cNvCxnSpPr>
            <a:cxnSpLocks/>
          </p:cNvCxnSpPr>
          <p:nvPr/>
        </p:nvCxnSpPr>
        <p:spPr>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4732BAC-26EE-4C68-935F-7048E075F799}"/>
              </a:ext>
            </a:extLst>
          </p:cNvPr>
          <p:cNvCxnSpPr>
            <a:cxnSpLocks/>
          </p:cNvCxnSpPr>
          <p:nvPr/>
        </p:nvCxnSpPr>
        <p:spPr>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
        <p:nvSpPr>
          <p:cNvPr id="72" name="Slide Number Placeholder 43">
            <a:extLst>
              <a:ext uri="{FF2B5EF4-FFF2-40B4-BE49-F238E27FC236}">
                <a16:creationId xmlns:a16="http://schemas.microsoft.com/office/drawing/2014/main" id="{AB57F7AE-6C7F-46A9-A9B8-9965A14AF269}"/>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FFFFFF"/>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FFFFFF"/>
              </a:solidFill>
              <a:effectLst/>
              <a:uLnTx/>
              <a:uFillTx/>
              <a:latin typeface="Helvetica" pitchFamily="2" charset="0"/>
              <a:ea typeface="+mn-ea"/>
              <a:cs typeface="Gotham Medium" pitchFamily="2" charset="0"/>
            </a:endParaRPr>
          </a:p>
        </p:txBody>
      </p:sp>
      <p:sp>
        <p:nvSpPr>
          <p:cNvPr id="73" name="Footer Placeholder 19">
            <a:extLst>
              <a:ext uri="{FF2B5EF4-FFF2-40B4-BE49-F238E27FC236}">
                <a16:creationId xmlns:a16="http://schemas.microsoft.com/office/drawing/2014/main" id="{7A46194A-7C16-40DE-A0AD-8D4951537A72}"/>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80" name="Title 1">
            <a:extLst>
              <a:ext uri="{FF2B5EF4-FFF2-40B4-BE49-F238E27FC236}">
                <a16:creationId xmlns:a16="http://schemas.microsoft.com/office/drawing/2014/main" id="{B880C229-E84F-4906-A879-B8904B6C9378}"/>
              </a:ext>
            </a:extLst>
          </p:cNvPr>
          <p:cNvSpPr txBox="1">
            <a:spLocks/>
          </p:cNvSpPr>
          <p:nvPr/>
        </p:nvSpPr>
        <p:spPr>
          <a:xfrm>
            <a:off x="5352860" y="727756"/>
            <a:ext cx="6538432" cy="681355"/>
          </a:xfrm>
          <a:prstGeom prst="rect">
            <a:avLst/>
          </a:prstGeom>
        </p:spPr>
        <p:txBody>
          <a:bodyPr vert="horz" lIns="91440" tIns="45720" rIns="91440" bIns="45720" rtlCol="0" anchor="t">
            <a:noAutofit/>
          </a:bodyPr>
          <a:lstStyle>
            <a:lvl1pPr algn="ctr" defTabSz="914400" rtl="0" eaLnBrk="1" latinLnBrk="0" hangingPunct="1">
              <a:spcBef>
                <a:spcPct val="0"/>
              </a:spcBef>
              <a:buNone/>
              <a:defRPr sz="3200" b="1" i="0" kern="1200">
                <a:solidFill>
                  <a:schemeClr val="tx1"/>
                </a:solidFill>
                <a:latin typeface="Helvetica" pitchFamily="2" charset="0"/>
                <a:ea typeface="+mj-ea"/>
                <a:cs typeface="Gotham Medium" pitchFamily="2" charset="0"/>
              </a:defRPr>
            </a:lvl1pPr>
          </a:lstStyle>
          <a:p>
            <a:pPr algn="l">
              <a:lnSpc>
                <a:spcPct val="90000"/>
              </a:lnSpc>
            </a:pPr>
            <a:endParaRPr lang="en-US" dirty="0">
              <a:solidFill>
                <a:srgbClr val="EE9E5B"/>
              </a:solidFill>
            </a:endParaRPr>
          </a:p>
        </p:txBody>
      </p:sp>
      <p:pic>
        <p:nvPicPr>
          <p:cNvPr id="99" name="Picture 11">
            <a:extLst>
              <a:ext uri="{FF2B5EF4-FFF2-40B4-BE49-F238E27FC236}">
                <a16:creationId xmlns:a16="http://schemas.microsoft.com/office/drawing/2014/main" id="{FA83FC99-EE3D-4462-84CB-44A044769E9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00" name="Picture 7">
            <a:extLst>
              <a:ext uri="{FF2B5EF4-FFF2-40B4-BE49-F238E27FC236}">
                <a16:creationId xmlns:a16="http://schemas.microsoft.com/office/drawing/2014/main" id="{1E877C28-1B68-4810-9815-9BDE77A63887}"/>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8784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anim calcmode="lin" valueType="num">
                                      <p:cBhvr>
                                        <p:cTn id="8" dur="500" fill="hold"/>
                                        <p:tgtEl>
                                          <p:spTgt spid="107"/>
                                        </p:tgtEl>
                                        <p:attrNameLst>
                                          <p:attrName>ppt_x</p:attrName>
                                        </p:attrNameLst>
                                      </p:cBhvr>
                                      <p:tavLst>
                                        <p:tav tm="0">
                                          <p:val>
                                            <p:strVal val="#ppt_x"/>
                                          </p:val>
                                        </p:tav>
                                        <p:tav tm="100000">
                                          <p:val>
                                            <p:strVal val="#ppt_x"/>
                                          </p:val>
                                        </p:tav>
                                      </p:tavLst>
                                    </p:anim>
                                    <p:anim calcmode="lin" valueType="num">
                                      <p:cBhvr>
                                        <p:cTn id="9" dur="500" fill="hold"/>
                                        <p:tgtEl>
                                          <p:spTgt spid="10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repeatCount="0" accel="50000" decel="50000" fill="hold" nodeType="clickEffect">
                                  <p:stCondLst>
                                    <p:cond delay="0"/>
                                  </p:stCondLst>
                                  <p:childTnLst>
                                    <p:animMotion origin="layout" path="M -4.79167E-6 7.40741E-7 L -4.79167E-6 -0.13912 " pathEditMode="relative" rAng="0" ptsTypes="AA">
                                      <p:cBhvr>
                                        <p:cTn id="17" dur="1000" fill="hold"/>
                                        <p:tgtEl>
                                          <p:spTgt spid="107"/>
                                        </p:tgtEl>
                                        <p:attrNameLst>
                                          <p:attrName>ppt_x</p:attrName>
                                          <p:attrName>ppt_y</p:attrName>
                                        </p:attrNameLst>
                                      </p:cBhvr>
                                      <p:rCtr x="0" y="-6968"/>
                                    </p:animMotion>
                                  </p:childTnLst>
                                </p:cTn>
                              </p:par>
                              <p:par>
                                <p:cTn id="18" presetID="10" presetClass="entr" presetSubtype="0" fill="hold" nodeType="withEffect">
                                  <p:stCondLst>
                                    <p:cond delay="100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par>
                                <p:cTn id="21" presetID="10" presetClass="entr" presetSubtype="0" fill="hold" nodeType="withEffect">
                                  <p:stCondLst>
                                    <p:cond delay="100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repeatCount="0" accel="50000" decel="50000" fill="hold" nodeType="clickEffect">
                                  <p:stCondLst>
                                    <p:cond delay="0"/>
                                  </p:stCondLst>
                                  <p:childTnLst>
                                    <p:animMotion origin="layout" path="M -4.79167E-6 -3.7037E-7 L -4.79167E-6 -0.1537 " pathEditMode="relative" rAng="0" ptsTypes="AA">
                                      <p:cBhvr>
                                        <p:cTn id="27" dur="1000" fill="hold"/>
                                        <p:tgtEl>
                                          <p:spTgt spid="106"/>
                                        </p:tgtEl>
                                        <p:attrNameLst>
                                          <p:attrName>ppt_x</p:attrName>
                                          <p:attrName>ppt_y</p:attrName>
                                        </p:attrNameLst>
                                      </p:cBhvr>
                                      <p:rCtr x="0" y="-7685"/>
                                    </p:animMotion>
                                  </p:childTnLst>
                                </p:cTn>
                              </p:par>
                              <p:par>
                                <p:cTn id="28" presetID="10" presetClass="exit" presetSubtype="0" fill="hold" nodeType="withEffect">
                                  <p:stCondLst>
                                    <p:cond delay="0"/>
                                  </p:stCondLst>
                                  <p:childTnLst>
                                    <p:animEffect transition="out" filter="fade">
                                      <p:cBhvr>
                                        <p:cTn id="29" dur="500"/>
                                        <p:tgtEl>
                                          <p:spTgt spid="107"/>
                                        </p:tgtEl>
                                      </p:cBhvr>
                                    </p:animEffect>
                                    <p:set>
                                      <p:cBhvr>
                                        <p:cTn id="30" dur="1" fill="hold">
                                          <p:stCondLst>
                                            <p:cond delay="499"/>
                                          </p:stCondLst>
                                        </p:cTn>
                                        <p:tgtEl>
                                          <p:spTgt spid="107"/>
                                        </p:tgtEl>
                                        <p:attrNameLst>
                                          <p:attrName>style.visibility</p:attrName>
                                        </p:attrNameLst>
                                      </p:cBhvr>
                                      <p:to>
                                        <p:strVal val="hidden"/>
                                      </p:to>
                                    </p:set>
                                  </p:childTnLst>
                                </p:cTn>
                              </p:par>
                              <p:par>
                                <p:cTn id="31" presetID="10" presetClass="entr" presetSubtype="0" fill="hold" nodeType="withEffect">
                                  <p:stCondLst>
                                    <p:cond delay="100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par>
                                <p:cTn id="34" presetID="10" presetClass="entr" presetSubtype="0" fill="hold" nodeType="withEffect">
                                  <p:stCondLst>
                                    <p:cond delay="1000"/>
                                  </p:stCondLst>
                                  <p:childTnLst>
                                    <p:set>
                                      <p:cBhvr>
                                        <p:cTn id="35" dur="1" fill="hold">
                                          <p:stCondLst>
                                            <p:cond delay="0"/>
                                          </p:stCondLst>
                                        </p:cTn>
                                        <p:tgtEl>
                                          <p:spTgt spid="114"/>
                                        </p:tgtEl>
                                        <p:attrNameLst>
                                          <p:attrName>style.visibility</p:attrName>
                                        </p:attrNameLst>
                                      </p:cBhvr>
                                      <p:to>
                                        <p:strVal val="visible"/>
                                      </p:to>
                                    </p:set>
                                    <p:animEffect transition="in" filter="fade">
                                      <p:cBhvr>
                                        <p:cTn id="36" dur="500"/>
                                        <p:tgtEl>
                                          <p:spTgt spid="1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repeatCount="0" accel="50000" decel="50000" fill="hold" nodeType="clickEffect">
                                  <p:stCondLst>
                                    <p:cond delay="0"/>
                                  </p:stCondLst>
                                  <p:childTnLst>
                                    <p:animMotion origin="layout" path="M -4.79167E-6 4.81481E-6 L -4.79167E-6 -0.17223 " pathEditMode="relative" rAng="0" ptsTypes="AA">
                                      <p:cBhvr>
                                        <p:cTn id="40" dur="1000" fill="hold"/>
                                        <p:tgtEl>
                                          <p:spTgt spid="105"/>
                                        </p:tgtEl>
                                        <p:attrNameLst>
                                          <p:attrName>ppt_x</p:attrName>
                                          <p:attrName>ppt_y</p:attrName>
                                        </p:attrNameLst>
                                      </p:cBhvr>
                                      <p:rCtr x="0" y="-8611"/>
                                    </p:animMotion>
                                  </p:childTnLst>
                                </p:cTn>
                              </p:par>
                              <p:par>
                                <p:cTn id="41" presetID="10" presetClass="exit" presetSubtype="0" fill="hold" nodeType="withEffect">
                                  <p:stCondLst>
                                    <p:cond delay="0"/>
                                  </p:stCondLst>
                                  <p:childTnLst>
                                    <p:animEffect transition="out" filter="fade">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par>
                                <p:cTn id="44" presetID="10" presetClass="entr" presetSubtype="0" fill="hold" nodeType="withEffect">
                                  <p:stCondLst>
                                    <p:cond delay="1000"/>
                                  </p:stCondLst>
                                  <p:childTnLst>
                                    <p:set>
                                      <p:cBhvr>
                                        <p:cTn id="45" dur="1" fill="hold">
                                          <p:stCondLst>
                                            <p:cond delay="0"/>
                                          </p:stCondLst>
                                        </p:cTn>
                                        <p:tgtEl>
                                          <p:spTgt spid="104"/>
                                        </p:tgtEl>
                                        <p:attrNameLst>
                                          <p:attrName>style.visibility</p:attrName>
                                        </p:attrNameLst>
                                      </p:cBhvr>
                                      <p:to>
                                        <p:strVal val="visible"/>
                                      </p:to>
                                    </p:set>
                                    <p:animEffect transition="in" filter="fade">
                                      <p:cBhvr>
                                        <p:cTn id="46" dur="500"/>
                                        <p:tgtEl>
                                          <p:spTgt spid="104"/>
                                        </p:tgtEl>
                                      </p:cBhvr>
                                    </p:animEffect>
                                  </p:childTnLst>
                                </p:cTn>
                              </p:par>
                              <p:par>
                                <p:cTn id="47" presetID="10" presetClass="entr" presetSubtype="0" fill="hold" nodeType="withEffect">
                                  <p:stCondLst>
                                    <p:cond delay="1000"/>
                                  </p:stCondLst>
                                  <p:childTnLst>
                                    <p:set>
                                      <p:cBhvr>
                                        <p:cTn id="48" dur="1" fill="hold">
                                          <p:stCondLst>
                                            <p:cond delay="0"/>
                                          </p:stCondLst>
                                        </p:cTn>
                                        <p:tgtEl>
                                          <p:spTgt spid="117"/>
                                        </p:tgtEl>
                                        <p:attrNameLst>
                                          <p:attrName>style.visibility</p:attrName>
                                        </p:attrNameLst>
                                      </p:cBhvr>
                                      <p:to>
                                        <p:strVal val="visible"/>
                                      </p:to>
                                    </p:set>
                                    <p:animEffect transition="in" filter="fade">
                                      <p:cBhvr>
                                        <p:cTn id="49" dur="500"/>
                                        <p:tgtEl>
                                          <p:spTgt spid="11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repeatCount="0" accel="50000" decel="50000" fill="hold" nodeType="clickEffect">
                                  <p:stCondLst>
                                    <p:cond delay="0"/>
                                  </p:stCondLst>
                                  <p:childTnLst>
                                    <p:animMotion origin="layout" path="M -4.79167E-6 -4.44444E-6 L -4.79167E-6 -0.19027 " pathEditMode="relative" rAng="0" ptsTypes="AA">
                                      <p:cBhvr>
                                        <p:cTn id="53" dur="1000" fill="hold"/>
                                        <p:tgtEl>
                                          <p:spTgt spid="104"/>
                                        </p:tgtEl>
                                        <p:attrNameLst>
                                          <p:attrName>ppt_x</p:attrName>
                                          <p:attrName>ppt_y</p:attrName>
                                        </p:attrNameLst>
                                      </p:cBhvr>
                                      <p:rCtr x="0" y="-9514"/>
                                    </p:animMotion>
                                  </p:childTnLst>
                                </p:cTn>
                              </p:par>
                              <p:par>
                                <p:cTn id="54" presetID="10" presetClass="exit" presetSubtype="0" fill="hold" nodeType="withEffect">
                                  <p:stCondLst>
                                    <p:cond delay="0"/>
                                  </p:stCondLst>
                                  <p:childTnLst>
                                    <p:animEffect transition="out" filter="fade">
                                      <p:cBhvr>
                                        <p:cTn id="55" dur="500"/>
                                        <p:tgtEl>
                                          <p:spTgt spid="105"/>
                                        </p:tgtEl>
                                      </p:cBhvr>
                                    </p:animEffect>
                                    <p:set>
                                      <p:cBhvr>
                                        <p:cTn id="56" dur="1" fill="hold">
                                          <p:stCondLst>
                                            <p:cond delay="499"/>
                                          </p:stCondLst>
                                        </p:cTn>
                                        <p:tgtEl>
                                          <p:spTgt spid="105"/>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6"/>
                                        </p:tgtEl>
                                        <p:attrNameLst>
                                          <p:attrName>style.visibility</p:attrName>
                                        </p:attrNameLst>
                                      </p:cBhvr>
                                      <p:to>
                                        <p:strVal val="visible"/>
                                      </p:to>
                                    </p:set>
                                    <p:animEffect transition="in" filter="fade">
                                      <p:cBhvr>
                                        <p:cTn id="64" dur="500"/>
                                        <p:tgtEl>
                                          <p:spTgt spid="1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fade">
                                      <p:cBhvr>
                                        <p:cTn id="67" dur="500"/>
                                        <p:tgtEl>
                                          <p:spTgt spid="127"/>
                                        </p:tgtEl>
                                      </p:cBhvr>
                                    </p:animEffect>
                                  </p:childTnLst>
                                </p:cTn>
                              </p:par>
                              <p:par>
                                <p:cTn id="68" presetID="22" presetClass="entr" presetSubtype="2" fill="hold" nodeType="with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wipe(right)">
                                      <p:cBhvr>
                                        <p:cTn id="70" dur="500"/>
                                        <p:tgtEl>
                                          <p:spTgt spid="15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8"/>
                                        </p:tgtEl>
                                        <p:attrNameLst>
                                          <p:attrName>style.visibility</p:attrName>
                                        </p:attrNameLst>
                                      </p:cBhvr>
                                      <p:to>
                                        <p:strVal val="visible"/>
                                      </p:to>
                                    </p:set>
                                    <p:animEffect transition="in" filter="fade">
                                      <p:cBhvr>
                                        <p:cTn id="75" dur="500"/>
                                        <p:tgtEl>
                                          <p:spTgt spid="12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9"/>
                                        </p:tgtEl>
                                        <p:attrNameLst>
                                          <p:attrName>style.visibility</p:attrName>
                                        </p:attrNameLst>
                                      </p:cBhvr>
                                      <p:to>
                                        <p:strVal val="visible"/>
                                      </p:to>
                                    </p:set>
                                    <p:animEffect transition="in" filter="fade">
                                      <p:cBhvr>
                                        <p:cTn id="78" dur="500"/>
                                        <p:tgtEl>
                                          <p:spTgt spid="129"/>
                                        </p:tgtEl>
                                      </p:cBhvr>
                                    </p:animEffect>
                                  </p:childTnLst>
                                </p:cTn>
                              </p:par>
                              <p:par>
                                <p:cTn id="79" presetID="22" presetClass="entr" presetSubtype="2" fill="hold" nodeType="withEffect">
                                  <p:stCondLst>
                                    <p:cond delay="0"/>
                                  </p:stCondLst>
                                  <p:childTnLst>
                                    <p:set>
                                      <p:cBhvr>
                                        <p:cTn id="80" dur="1" fill="hold">
                                          <p:stCondLst>
                                            <p:cond delay="0"/>
                                          </p:stCondLst>
                                        </p:cTn>
                                        <p:tgtEl>
                                          <p:spTgt spid="154"/>
                                        </p:tgtEl>
                                        <p:attrNameLst>
                                          <p:attrName>style.visibility</p:attrName>
                                        </p:attrNameLst>
                                      </p:cBhvr>
                                      <p:to>
                                        <p:strVal val="visible"/>
                                      </p:to>
                                    </p:set>
                                    <p:animEffect transition="in" filter="wipe(right)">
                                      <p:cBhvr>
                                        <p:cTn id="81" dur="500"/>
                                        <p:tgtEl>
                                          <p:spTgt spid="15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31"/>
                                        </p:tgtEl>
                                        <p:attrNameLst>
                                          <p:attrName>style.visibility</p:attrName>
                                        </p:attrNameLst>
                                      </p:cBhvr>
                                      <p:to>
                                        <p:strVal val="visible"/>
                                      </p:to>
                                    </p:set>
                                    <p:animEffect transition="in" filter="fade">
                                      <p:cBhvr>
                                        <p:cTn id="86" dur="500"/>
                                        <p:tgtEl>
                                          <p:spTgt spid="131"/>
                                        </p:tgtEl>
                                      </p:cBhvr>
                                    </p:animEffect>
                                  </p:childTnLst>
                                </p:cTn>
                              </p:par>
                              <p:par>
                                <p:cTn id="87" presetID="22" presetClass="entr" presetSubtype="2" fill="hold" nodeType="withEffect">
                                  <p:stCondLst>
                                    <p:cond delay="0"/>
                                  </p:stCondLst>
                                  <p:childTnLst>
                                    <p:set>
                                      <p:cBhvr>
                                        <p:cTn id="88" dur="1" fill="hold">
                                          <p:stCondLst>
                                            <p:cond delay="0"/>
                                          </p:stCondLst>
                                        </p:cTn>
                                        <p:tgtEl>
                                          <p:spTgt spid="153"/>
                                        </p:tgtEl>
                                        <p:attrNameLst>
                                          <p:attrName>style.visibility</p:attrName>
                                        </p:attrNameLst>
                                      </p:cBhvr>
                                      <p:to>
                                        <p:strVal val="visible"/>
                                      </p:to>
                                    </p:set>
                                    <p:animEffect transition="in" filter="wipe(right)">
                                      <p:cBhvr>
                                        <p:cTn id="89" dur="500"/>
                                        <p:tgtEl>
                                          <p:spTgt spid="15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0"/>
                                        </p:tgtEl>
                                        <p:attrNameLst>
                                          <p:attrName>style.visibility</p:attrName>
                                        </p:attrNameLst>
                                      </p:cBhvr>
                                      <p:to>
                                        <p:strVal val="visible"/>
                                      </p:to>
                                    </p:set>
                                    <p:animEffect transition="in" filter="fade">
                                      <p:cBhvr>
                                        <p:cTn id="92" dur="500"/>
                                        <p:tgtEl>
                                          <p:spTgt spid="13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34"/>
                                        </p:tgtEl>
                                        <p:attrNameLst>
                                          <p:attrName>style.visibility</p:attrName>
                                        </p:attrNameLst>
                                      </p:cBhvr>
                                      <p:to>
                                        <p:strVal val="visible"/>
                                      </p:to>
                                    </p:set>
                                    <p:animEffect transition="in" filter="fade">
                                      <p:cBhvr>
                                        <p:cTn id="9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p:bldP spid="128" grpId="0" animBg="1"/>
      <p:bldP spid="129" grpId="0"/>
      <p:bldP spid="130" grpId="0" animBg="1"/>
      <p:bldP spid="1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angle 160">
            <a:extLst>
              <a:ext uri="{FF2B5EF4-FFF2-40B4-BE49-F238E27FC236}">
                <a16:creationId xmlns:a16="http://schemas.microsoft.com/office/drawing/2014/main" id="{F531D91D-E8BF-4AB1-AF79-4F8E30D71E9C}"/>
              </a:ext>
            </a:extLst>
          </p:cNvPr>
          <p:cNvSpPr/>
          <p:nvPr/>
        </p:nvSpPr>
        <p:spPr>
          <a:xfrm>
            <a:off x="5029200" y="367614"/>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ea typeface="+mn-ea"/>
              <a:cs typeface="+mn-cs"/>
            </a:endParaRPr>
          </a:p>
        </p:txBody>
      </p:sp>
      <p:sp>
        <p:nvSpPr>
          <p:cNvPr id="4" name="TextBox 3">
            <a:extLst>
              <a:ext uri="{FF2B5EF4-FFF2-40B4-BE49-F238E27FC236}">
                <a16:creationId xmlns:a16="http://schemas.microsoft.com/office/drawing/2014/main" id="{55143D03-E3EE-6344-9BE6-374399529C70}"/>
              </a:ext>
            </a:extLst>
          </p:cNvPr>
          <p:cNvSpPr txBox="1"/>
          <p:nvPr/>
        </p:nvSpPr>
        <p:spPr>
          <a:xfrm>
            <a:off x="5425869" y="1329997"/>
            <a:ext cx="2492946" cy="369310"/>
          </a:xfrm>
          <a:prstGeom prst="rect">
            <a:avLst/>
          </a:prstGeom>
          <a:noFill/>
        </p:spPr>
        <p:txBody>
          <a:bodyPr wrap="none" lIns="91418" tIns="45709" rIns="91418" bIns="45709" rtlCol="0">
            <a:spAutoFit/>
          </a:bodyPr>
          <a:lstStyle/>
          <a:p>
            <a:r>
              <a:rPr lang="ja-JP" altLang="en-US" b="1" dirty="0">
                <a:solidFill>
                  <a:schemeClr val="bg1"/>
                </a:solidFill>
                <a:latin typeface="DengXian" panose="02010600030101010101" pitchFamily="2" charset="-122"/>
                <a:ea typeface="DengXian" panose="02010600030101010101" pitchFamily="2" charset="-122"/>
              </a:rPr>
              <a:t>对应成人意识发展层次</a:t>
            </a:r>
            <a:endParaRPr lang="en-US" b="1" dirty="0">
              <a:solidFill>
                <a:schemeClr val="bg1"/>
              </a:solidFill>
              <a:latin typeface="DengXian" panose="02010600030101010101" pitchFamily="2" charset="-122"/>
              <a:ea typeface="DengXian" panose="02010600030101010101" pitchFamily="2" charset="-122"/>
            </a:endParaRPr>
          </a:p>
        </p:txBody>
      </p:sp>
      <p:grpSp>
        <p:nvGrpSpPr>
          <p:cNvPr id="107" name="Graphic 61">
            <a:extLst>
              <a:ext uri="{FF2B5EF4-FFF2-40B4-BE49-F238E27FC236}">
                <a16:creationId xmlns:a16="http://schemas.microsoft.com/office/drawing/2014/main" id="{63271780-FCAE-4B35-B1D4-97AA29BAB635}"/>
              </a:ext>
            </a:extLst>
          </p:cNvPr>
          <p:cNvGrpSpPr/>
          <p:nvPr/>
        </p:nvGrpSpPr>
        <p:grpSpPr>
          <a:xfrm>
            <a:off x="1126758" y="3173216"/>
            <a:ext cx="2614224" cy="2617712"/>
            <a:chOff x="7708329" y="3587355"/>
            <a:chExt cx="2400923" cy="2404129"/>
          </a:xfrm>
          <a:noFill/>
        </p:grpSpPr>
        <p:sp>
          <p:nvSpPr>
            <p:cNvPr id="108" name="Freeform 78">
              <a:extLst>
                <a:ext uri="{FF2B5EF4-FFF2-40B4-BE49-F238E27FC236}">
                  <a16:creationId xmlns:a16="http://schemas.microsoft.com/office/drawing/2014/main" id="{982A3365-1150-4240-99A3-9BC2A0B44405}"/>
                </a:ext>
              </a:extLst>
            </p:cNvPr>
            <p:cNvSpPr/>
            <p:nvPr/>
          </p:nvSpPr>
          <p:spPr>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09" name="Freeform 79">
              <a:extLst>
                <a:ext uri="{FF2B5EF4-FFF2-40B4-BE49-F238E27FC236}">
                  <a16:creationId xmlns:a16="http://schemas.microsoft.com/office/drawing/2014/main" id="{6A97FA65-0C0F-42D5-9579-AAE9095EC043}"/>
                </a:ext>
              </a:extLst>
            </p:cNvPr>
            <p:cNvSpPr/>
            <p:nvPr/>
          </p:nvSpPr>
          <p:spPr>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0" name="Freeform 80">
              <a:extLst>
                <a:ext uri="{FF2B5EF4-FFF2-40B4-BE49-F238E27FC236}">
                  <a16:creationId xmlns:a16="http://schemas.microsoft.com/office/drawing/2014/main" id="{A53646AE-7EF7-4BFE-B8F1-960054CBECDC}"/>
                </a:ext>
              </a:extLst>
            </p:cNvPr>
            <p:cNvSpPr/>
            <p:nvPr/>
          </p:nvSpPr>
          <p:spPr>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1" name="Freeform 81">
              <a:extLst>
                <a:ext uri="{FF2B5EF4-FFF2-40B4-BE49-F238E27FC236}">
                  <a16:creationId xmlns:a16="http://schemas.microsoft.com/office/drawing/2014/main" id="{AB56F3E0-F353-4E42-B85B-FAEB0F787445}"/>
                </a:ext>
              </a:extLst>
            </p:cNvPr>
            <p:cNvSpPr/>
            <p:nvPr/>
          </p:nvSpPr>
          <p:spPr>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2" name="Freeform 82">
              <a:extLst>
                <a:ext uri="{FF2B5EF4-FFF2-40B4-BE49-F238E27FC236}">
                  <a16:creationId xmlns:a16="http://schemas.microsoft.com/office/drawing/2014/main" id="{C961EA73-A390-4D18-989A-D4B5E87D33A0}"/>
                </a:ext>
              </a:extLst>
            </p:cNvPr>
            <p:cNvSpPr/>
            <p:nvPr/>
          </p:nvSpPr>
          <p:spPr>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3" name="Freeform 83">
              <a:extLst>
                <a:ext uri="{FF2B5EF4-FFF2-40B4-BE49-F238E27FC236}">
                  <a16:creationId xmlns:a16="http://schemas.microsoft.com/office/drawing/2014/main" id="{50FF1ED1-B022-4891-BB27-9BF9121BE1F4}"/>
                </a:ext>
              </a:extLst>
            </p:cNvPr>
            <p:cNvSpPr/>
            <p:nvPr/>
          </p:nvSpPr>
          <p:spPr>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4" name="Freeform 84">
              <a:extLst>
                <a:ext uri="{FF2B5EF4-FFF2-40B4-BE49-F238E27FC236}">
                  <a16:creationId xmlns:a16="http://schemas.microsoft.com/office/drawing/2014/main" id="{67D365E0-E426-4521-AD25-A0541ABD4E7E}"/>
                </a:ext>
              </a:extLst>
            </p:cNvPr>
            <p:cNvSpPr/>
            <p:nvPr/>
          </p:nvSpPr>
          <p:spPr>
            <a:xfrm>
              <a:off x="8267566" y="4834760"/>
              <a:ext cx="488476" cy="481598"/>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5" name="Freeform 85">
              <a:extLst>
                <a:ext uri="{FF2B5EF4-FFF2-40B4-BE49-F238E27FC236}">
                  <a16:creationId xmlns:a16="http://schemas.microsoft.com/office/drawing/2014/main" id="{1D65C43D-484D-42BB-A3E4-6940651E760D}"/>
                </a:ext>
              </a:extLst>
            </p:cNvPr>
            <p:cNvSpPr/>
            <p:nvPr/>
          </p:nvSpPr>
          <p:spPr>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6" name="Freeform 86">
              <a:extLst>
                <a:ext uri="{FF2B5EF4-FFF2-40B4-BE49-F238E27FC236}">
                  <a16:creationId xmlns:a16="http://schemas.microsoft.com/office/drawing/2014/main" id="{59D73D82-3D81-44F3-869A-70A17584EF21}"/>
                </a:ext>
              </a:extLst>
            </p:cNvPr>
            <p:cNvSpPr/>
            <p:nvPr/>
          </p:nvSpPr>
          <p:spPr>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7" name="Freeform 87">
              <a:extLst>
                <a:ext uri="{FF2B5EF4-FFF2-40B4-BE49-F238E27FC236}">
                  <a16:creationId xmlns:a16="http://schemas.microsoft.com/office/drawing/2014/main" id="{60436AAE-D013-4D4B-8199-495624285753}"/>
                </a:ext>
              </a:extLst>
            </p:cNvPr>
            <p:cNvSpPr/>
            <p:nvPr/>
          </p:nvSpPr>
          <p:spPr>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8" name="Freeform 88">
              <a:extLst>
                <a:ext uri="{FF2B5EF4-FFF2-40B4-BE49-F238E27FC236}">
                  <a16:creationId xmlns:a16="http://schemas.microsoft.com/office/drawing/2014/main" id="{C7A9CE04-46B4-4B80-A58A-4E15C533AD54}"/>
                </a:ext>
              </a:extLst>
            </p:cNvPr>
            <p:cNvSpPr/>
            <p:nvPr/>
          </p:nvSpPr>
          <p:spPr>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19" name="Freeform 89">
              <a:extLst>
                <a:ext uri="{FF2B5EF4-FFF2-40B4-BE49-F238E27FC236}">
                  <a16:creationId xmlns:a16="http://schemas.microsoft.com/office/drawing/2014/main" id="{B7A12BC5-D9E7-443A-ADE1-4561AF011894}"/>
                </a:ext>
              </a:extLst>
            </p:cNvPr>
            <p:cNvSpPr/>
            <p:nvPr/>
          </p:nvSpPr>
          <p:spPr>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20" name="Freeform 90">
              <a:extLst>
                <a:ext uri="{FF2B5EF4-FFF2-40B4-BE49-F238E27FC236}">
                  <a16:creationId xmlns:a16="http://schemas.microsoft.com/office/drawing/2014/main" id="{DF9CDBAC-0805-4321-86D2-738F3FBEBD0A}"/>
                </a:ext>
              </a:extLst>
            </p:cNvPr>
            <p:cNvSpPr/>
            <p:nvPr/>
          </p:nvSpPr>
          <p:spPr>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21" name="Freeform 91">
              <a:extLst>
                <a:ext uri="{FF2B5EF4-FFF2-40B4-BE49-F238E27FC236}">
                  <a16:creationId xmlns:a16="http://schemas.microsoft.com/office/drawing/2014/main" id="{5C2899A1-C712-42F5-B189-7550A6ADB93B}"/>
                </a:ext>
              </a:extLst>
            </p:cNvPr>
            <p:cNvSpPr/>
            <p:nvPr/>
          </p:nvSpPr>
          <p:spPr>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22" name="Freeform 92">
              <a:extLst>
                <a:ext uri="{FF2B5EF4-FFF2-40B4-BE49-F238E27FC236}">
                  <a16:creationId xmlns:a16="http://schemas.microsoft.com/office/drawing/2014/main" id="{41538AC0-852E-407B-9A77-D5435CFB3C3D}"/>
                </a:ext>
              </a:extLst>
            </p:cNvPr>
            <p:cNvSpPr/>
            <p:nvPr/>
          </p:nvSpPr>
          <p:spPr>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123" name="Freeform 93">
              <a:extLst>
                <a:ext uri="{FF2B5EF4-FFF2-40B4-BE49-F238E27FC236}">
                  <a16:creationId xmlns:a16="http://schemas.microsoft.com/office/drawing/2014/main" id="{141D12BB-16CC-4D01-BAD3-88C5B942F51D}"/>
                </a:ext>
              </a:extLst>
            </p:cNvPr>
            <p:cNvSpPr/>
            <p:nvPr/>
          </p:nvSpPr>
          <p:spPr>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grpFill/>
            <a:ln w="23463"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grpSp>
      <p:pic>
        <p:nvPicPr>
          <p:cNvPr id="124" name="Graphic 123">
            <a:extLst>
              <a:ext uri="{FF2B5EF4-FFF2-40B4-BE49-F238E27FC236}">
                <a16:creationId xmlns:a16="http://schemas.microsoft.com/office/drawing/2014/main" id="{7CF06FFE-1B46-4FC9-B6E7-48007125D7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02020" y="2002538"/>
            <a:ext cx="1663700" cy="1663700"/>
          </a:xfrm>
          <a:prstGeom prst="rect">
            <a:avLst/>
          </a:prstGeom>
        </p:spPr>
      </p:pic>
      <p:pic>
        <p:nvPicPr>
          <p:cNvPr id="125" name="Graphic 124">
            <a:extLst>
              <a:ext uri="{FF2B5EF4-FFF2-40B4-BE49-F238E27FC236}">
                <a16:creationId xmlns:a16="http://schemas.microsoft.com/office/drawing/2014/main" id="{8BA49DC8-E25F-4925-BB9F-961F136F58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22670" y="3301736"/>
            <a:ext cx="1422400" cy="1422400"/>
          </a:xfrm>
          <a:prstGeom prst="rect">
            <a:avLst/>
          </a:prstGeom>
        </p:spPr>
      </p:pic>
      <p:pic>
        <p:nvPicPr>
          <p:cNvPr id="126" name="Graphic 125">
            <a:extLst>
              <a:ext uri="{FF2B5EF4-FFF2-40B4-BE49-F238E27FC236}">
                <a16:creationId xmlns:a16="http://schemas.microsoft.com/office/drawing/2014/main" id="{94CD3F0E-9391-4921-BCCE-F6DA69B86E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843320" y="4475695"/>
            <a:ext cx="1181100" cy="1181100"/>
          </a:xfrm>
          <a:prstGeom prst="rect">
            <a:avLst/>
          </a:prstGeom>
        </p:spPr>
      </p:pic>
      <p:pic>
        <p:nvPicPr>
          <p:cNvPr id="127" name="Graphic 126">
            <a:extLst>
              <a:ext uri="{FF2B5EF4-FFF2-40B4-BE49-F238E27FC236}">
                <a16:creationId xmlns:a16="http://schemas.microsoft.com/office/drawing/2014/main" id="{15DB6949-5BAB-4623-B886-674FF48431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57620" y="5545139"/>
            <a:ext cx="952500" cy="952500"/>
          </a:xfrm>
          <a:prstGeom prst="rect">
            <a:avLst/>
          </a:prstGeom>
        </p:spPr>
      </p:pic>
      <p:sp>
        <p:nvSpPr>
          <p:cNvPr id="128" name="Slide Number Placeholder 43">
            <a:extLst>
              <a:ext uri="{FF2B5EF4-FFF2-40B4-BE49-F238E27FC236}">
                <a16:creationId xmlns:a16="http://schemas.microsoft.com/office/drawing/2014/main" id="{FCB16486-6191-492E-8EC2-29C0DE3CADE5}"/>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FFFFFF"/>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FFFFFF"/>
              </a:solidFill>
              <a:effectLst/>
              <a:uLnTx/>
              <a:uFillTx/>
              <a:latin typeface="Helvetica" pitchFamily="2" charset="0"/>
              <a:ea typeface="+mn-ea"/>
              <a:cs typeface="Gotham Medium" pitchFamily="2" charset="0"/>
            </a:endParaRPr>
          </a:p>
        </p:txBody>
      </p:sp>
      <p:sp>
        <p:nvSpPr>
          <p:cNvPr id="129" name="Footer Placeholder 19">
            <a:extLst>
              <a:ext uri="{FF2B5EF4-FFF2-40B4-BE49-F238E27FC236}">
                <a16:creationId xmlns:a16="http://schemas.microsoft.com/office/drawing/2014/main" id="{2E981BD2-A453-4DE0-B0EA-8B6BFCC396C1}"/>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grpSp>
        <p:nvGrpSpPr>
          <p:cNvPr id="130" name="Group 129">
            <a:extLst>
              <a:ext uri="{FF2B5EF4-FFF2-40B4-BE49-F238E27FC236}">
                <a16:creationId xmlns:a16="http://schemas.microsoft.com/office/drawing/2014/main" id="{0FDE41A0-857B-4605-9894-889E738A814A}"/>
              </a:ext>
            </a:extLst>
          </p:cNvPr>
          <p:cNvGrpSpPr/>
          <p:nvPr/>
        </p:nvGrpSpPr>
        <p:grpSpPr>
          <a:xfrm>
            <a:off x="1957620" y="5545139"/>
            <a:ext cx="952500" cy="952500"/>
            <a:chOff x="2413413" y="5688953"/>
            <a:chExt cx="952500" cy="952500"/>
          </a:xfrm>
        </p:grpSpPr>
        <p:pic>
          <p:nvPicPr>
            <p:cNvPr id="131" name="Graphic 130">
              <a:extLst>
                <a:ext uri="{FF2B5EF4-FFF2-40B4-BE49-F238E27FC236}">
                  <a16:creationId xmlns:a16="http://schemas.microsoft.com/office/drawing/2014/main" id="{83C9908E-E17F-44F2-AFD8-C2EC2CB724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413413" y="5688953"/>
              <a:ext cx="952500" cy="952500"/>
            </a:xfrm>
            <a:prstGeom prst="rect">
              <a:avLst/>
            </a:prstGeom>
          </p:spPr>
        </p:pic>
        <p:sp>
          <p:nvSpPr>
            <p:cNvPr id="132" name="TextBox 131">
              <a:extLst>
                <a:ext uri="{FF2B5EF4-FFF2-40B4-BE49-F238E27FC236}">
                  <a16:creationId xmlns:a16="http://schemas.microsoft.com/office/drawing/2014/main" id="{A36C5918-225E-45E3-BFCE-AF8BF64033CC}"/>
                </a:ext>
              </a:extLst>
            </p:cNvPr>
            <p:cNvSpPr txBox="1"/>
            <p:nvPr/>
          </p:nvSpPr>
          <p:spPr>
            <a:xfrm>
              <a:off x="2413413" y="6017923"/>
              <a:ext cx="952500" cy="307777"/>
            </a:xfrm>
            <a:prstGeom prst="rect">
              <a:avLst/>
            </a:prstGeom>
            <a:noFill/>
          </p:spPr>
          <p:txBody>
            <a:bodyPr wrap="square" lIns="0" tIns="0" rIns="0" bIns="0" rtlCol="0">
              <a:spAutoFit/>
            </a:bodyPr>
            <a:lstStyle/>
            <a:p>
              <a:pPr algn="ctr"/>
              <a:r>
                <a:rPr lang="zh-CN" altLang="en-US" sz="2000" b="1" dirty="0">
                  <a:solidFill>
                    <a:schemeClr val="bg1"/>
                  </a:solidFill>
                  <a:latin typeface="DengXian" panose="02010600030101010101" pitchFamily="2" charset="-122"/>
                  <a:ea typeface="DengXian" panose="02010600030101010101" pitchFamily="2" charset="-122"/>
                  <a:cs typeface="Arial" pitchFamily="34" charset="0"/>
                </a:rPr>
                <a:t>唯我性</a:t>
              </a:r>
              <a:endParaRPr lang="en-US" sz="2000" b="1" dirty="0">
                <a:solidFill>
                  <a:schemeClr val="bg1"/>
                </a:solidFill>
                <a:latin typeface="DengXian" panose="02010600030101010101" pitchFamily="2" charset="-122"/>
                <a:ea typeface="DengXian" panose="02010600030101010101" pitchFamily="2" charset="-122"/>
                <a:cs typeface="Arial" pitchFamily="34" charset="0"/>
              </a:endParaRPr>
            </a:p>
          </p:txBody>
        </p:sp>
      </p:grpSp>
      <p:grpSp>
        <p:nvGrpSpPr>
          <p:cNvPr id="133" name="Group 132">
            <a:extLst>
              <a:ext uri="{FF2B5EF4-FFF2-40B4-BE49-F238E27FC236}">
                <a16:creationId xmlns:a16="http://schemas.microsoft.com/office/drawing/2014/main" id="{C8A72F32-80F8-4EBC-881F-8AEBC02E6F7F}"/>
              </a:ext>
            </a:extLst>
          </p:cNvPr>
          <p:cNvGrpSpPr/>
          <p:nvPr/>
        </p:nvGrpSpPr>
        <p:grpSpPr>
          <a:xfrm>
            <a:off x="1843320" y="4477716"/>
            <a:ext cx="1181100" cy="1181100"/>
            <a:chOff x="2299113" y="4621530"/>
            <a:chExt cx="1181100" cy="1181100"/>
          </a:xfrm>
        </p:grpSpPr>
        <p:pic>
          <p:nvPicPr>
            <p:cNvPr id="134" name="Graphic 133">
              <a:extLst>
                <a:ext uri="{FF2B5EF4-FFF2-40B4-BE49-F238E27FC236}">
                  <a16:creationId xmlns:a16="http://schemas.microsoft.com/office/drawing/2014/main" id="{B1475BB8-D5F8-47BF-81C2-99ED708481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299113" y="4621530"/>
              <a:ext cx="1181100" cy="1181100"/>
            </a:xfrm>
            <a:prstGeom prst="rect">
              <a:avLst/>
            </a:prstGeom>
          </p:spPr>
        </p:pic>
        <p:sp>
          <p:nvSpPr>
            <p:cNvPr id="135" name="TextBox 134">
              <a:extLst>
                <a:ext uri="{FF2B5EF4-FFF2-40B4-BE49-F238E27FC236}">
                  <a16:creationId xmlns:a16="http://schemas.microsoft.com/office/drawing/2014/main" id="{C5827788-E306-407C-8D04-8B265B4D62AE}"/>
                </a:ext>
              </a:extLst>
            </p:cNvPr>
            <p:cNvSpPr txBox="1"/>
            <p:nvPr/>
          </p:nvSpPr>
          <p:spPr>
            <a:xfrm>
              <a:off x="2413413" y="5071505"/>
              <a:ext cx="952500" cy="307777"/>
            </a:xfrm>
            <a:prstGeom prst="rect">
              <a:avLst/>
            </a:prstGeom>
            <a:noFill/>
          </p:spPr>
          <p:txBody>
            <a:bodyPr wrap="square" lIns="0" tIns="0" rIns="0" bIns="0" rtlCol="0">
              <a:spAutoFit/>
            </a:bodyPr>
            <a:lstStyle/>
            <a:p>
              <a:pPr algn="ctr"/>
              <a:r>
                <a:rPr lang="ja-JP" altLang="en-US" sz="2000" b="1" dirty="0">
                  <a:solidFill>
                    <a:schemeClr val="bg1"/>
                  </a:solidFill>
                  <a:latin typeface="DengXian" panose="02010600030101010101" pitchFamily="2" charset="-122"/>
                  <a:ea typeface="DengXian" panose="02010600030101010101" pitchFamily="2" charset="-122"/>
                  <a:cs typeface="Arial" pitchFamily="34" charset="0"/>
                </a:rPr>
                <a:t>反应性</a:t>
              </a:r>
              <a:endParaRPr lang="en-US" sz="2000" b="1" dirty="0">
                <a:solidFill>
                  <a:schemeClr val="bg1"/>
                </a:solidFill>
                <a:latin typeface="DengXian" panose="02010600030101010101" pitchFamily="2" charset="-122"/>
                <a:ea typeface="DengXian" panose="02010600030101010101" pitchFamily="2" charset="-122"/>
                <a:cs typeface="Arial" pitchFamily="34" charset="0"/>
              </a:endParaRPr>
            </a:p>
          </p:txBody>
        </p:sp>
      </p:grpSp>
      <p:grpSp>
        <p:nvGrpSpPr>
          <p:cNvPr id="136" name="Group 135">
            <a:extLst>
              <a:ext uri="{FF2B5EF4-FFF2-40B4-BE49-F238E27FC236}">
                <a16:creationId xmlns:a16="http://schemas.microsoft.com/office/drawing/2014/main" id="{0032403B-7393-4D25-881A-A58EADBFDA01}"/>
              </a:ext>
            </a:extLst>
          </p:cNvPr>
          <p:cNvGrpSpPr/>
          <p:nvPr/>
        </p:nvGrpSpPr>
        <p:grpSpPr>
          <a:xfrm>
            <a:off x="1722670" y="3301736"/>
            <a:ext cx="1422400" cy="1422400"/>
            <a:chOff x="2178463" y="3445550"/>
            <a:chExt cx="1422400" cy="1422400"/>
          </a:xfrm>
        </p:grpSpPr>
        <p:pic>
          <p:nvPicPr>
            <p:cNvPr id="137" name="Graphic 136">
              <a:extLst>
                <a:ext uri="{FF2B5EF4-FFF2-40B4-BE49-F238E27FC236}">
                  <a16:creationId xmlns:a16="http://schemas.microsoft.com/office/drawing/2014/main" id="{207D8E80-7C80-4BC3-9998-5BE06B4B4C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178463" y="3445550"/>
              <a:ext cx="1422400" cy="1422400"/>
            </a:xfrm>
            <a:prstGeom prst="rect">
              <a:avLst/>
            </a:prstGeom>
          </p:spPr>
        </p:pic>
        <p:sp>
          <p:nvSpPr>
            <p:cNvPr id="138" name="TextBox 137">
              <a:extLst>
                <a:ext uri="{FF2B5EF4-FFF2-40B4-BE49-F238E27FC236}">
                  <a16:creationId xmlns:a16="http://schemas.microsoft.com/office/drawing/2014/main" id="{DFC36875-875A-4581-8BF6-4752AB7241E9}"/>
                </a:ext>
              </a:extLst>
            </p:cNvPr>
            <p:cNvSpPr txBox="1"/>
            <p:nvPr/>
          </p:nvSpPr>
          <p:spPr>
            <a:xfrm>
              <a:off x="2413413" y="4031813"/>
              <a:ext cx="952500" cy="307777"/>
            </a:xfrm>
            <a:prstGeom prst="rect">
              <a:avLst/>
            </a:prstGeom>
            <a:noFill/>
          </p:spPr>
          <p:txBody>
            <a:bodyPr wrap="square" lIns="0" tIns="0" rIns="0" bIns="0" rtlCol="0">
              <a:spAutoFit/>
            </a:bodyPr>
            <a:lstStyle/>
            <a:p>
              <a:pPr algn="ctr"/>
              <a:r>
                <a:rPr lang="ja-JP" altLang="en-US" sz="2000" b="1" dirty="0">
                  <a:solidFill>
                    <a:schemeClr val="bg1"/>
                  </a:solidFill>
                  <a:latin typeface="DengXian" panose="02010600030101010101" pitchFamily="2" charset="-122"/>
                  <a:ea typeface="DengXian" panose="02010600030101010101" pitchFamily="2" charset="-122"/>
                  <a:cs typeface="Arial" pitchFamily="34" charset="0"/>
                </a:rPr>
                <a:t>创造性</a:t>
              </a:r>
              <a:endParaRPr lang="en-US" sz="2000" b="1" dirty="0">
                <a:solidFill>
                  <a:schemeClr val="bg1"/>
                </a:solidFill>
                <a:latin typeface="DengXian" panose="02010600030101010101" pitchFamily="2" charset="-122"/>
                <a:ea typeface="DengXian" panose="02010600030101010101" pitchFamily="2" charset="-122"/>
                <a:cs typeface="Arial" pitchFamily="34" charset="0"/>
              </a:endParaRPr>
            </a:p>
          </p:txBody>
        </p:sp>
      </p:grpSp>
      <p:grpSp>
        <p:nvGrpSpPr>
          <p:cNvPr id="139" name="Group 138">
            <a:extLst>
              <a:ext uri="{FF2B5EF4-FFF2-40B4-BE49-F238E27FC236}">
                <a16:creationId xmlns:a16="http://schemas.microsoft.com/office/drawing/2014/main" id="{FBC4218B-D791-4787-BBEA-57F3B08FB66A}"/>
              </a:ext>
            </a:extLst>
          </p:cNvPr>
          <p:cNvGrpSpPr/>
          <p:nvPr/>
        </p:nvGrpSpPr>
        <p:grpSpPr>
          <a:xfrm>
            <a:off x="1602020" y="2002538"/>
            <a:ext cx="1663700" cy="1663700"/>
            <a:chOff x="2057813" y="2146352"/>
            <a:chExt cx="1663700" cy="1663700"/>
          </a:xfrm>
        </p:grpSpPr>
        <p:pic>
          <p:nvPicPr>
            <p:cNvPr id="140" name="Graphic 139">
              <a:extLst>
                <a:ext uri="{FF2B5EF4-FFF2-40B4-BE49-F238E27FC236}">
                  <a16:creationId xmlns:a16="http://schemas.microsoft.com/office/drawing/2014/main" id="{0CD570C5-97F9-47BB-A9E9-D7511A358D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57813" y="2146352"/>
              <a:ext cx="1663700" cy="1663700"/>
            </a:xfrm>
            <a:prstGeom prst="rect">
              <a:avLst/>
            </a:prstGeom>
          </p:spPr>
        </p:pic>
        <p:sp>
          <p:nvSpPr>
            <p:cNvPr id="141" name="TextBox 140">
              <a:extLst>
                <a:ext uri="{FF2B5EF4-FFF2-40B4-BE49-F238E27FC236}">
                  <a16:creationId xmlns:a16="http://schemas.microsoft.com/office/drawing/2014/main" id="{5EA341BD-AA7B-4893-97C3-B356A470CE9E}"/>
                </a:ext>
              </a:extLst>
            </p:cNvPr>
            <p:cNvSpPr txBox="1"/>
            <p:nvPr/>
          </p:nvSpPr>
          <p:spPr>
            <a:xfrm>
              <a:off x="2413413" y="2872684"/>
              <a:ext cx="952500" cy="307777"/>
            </a:xfrm>
            <a:prstGeom prst="rect">
              <a:avLst/>
            </a:prstGeom>
            <a:noFill/>
          </p:spPr>
          <p:txBody>
            <a:bodyPr wrap="square" lIns="0" tIns="0" rIns="0" bIns="0" rtlCol="0">
              <a:spAutoFit/>
            </a:bodyPr>
            <a:lstStyle/>
            <a:p>
              <a:pPr algn="ctr">
                <a:defRPr/>
              </a:pPr>
              <a:r>
                <a:rPr lang="zh-CN" altLang="en-US" sz="2000" b="1" dirty="0">
                  <a:solidFill>
                    <a:schemeClr val="bg1"/>
                  </a:solidFill>
                  <a:latin typeface="DengXian" panose="02010600030101010101" pitchFamily="2" charset="-122"/>
                  <a:ea typeface="DengXian" panose="02010600030101010101" pitchFamily="2" charset="-122"/>
                  <a:cs typeface="Arial" pitchFamily="34" charset="0"/>
                </a:rPr>
                <a:t>整合性</a:t>
              </a:r>
              <a:endParaRPr lang="en-US" sz="2000" b="1" dirty="0">
                <a:solidFill>
                  <a:schemeClr val="bg1"/>
                </a:solidFill>
                <a:latin typeface="DengXian" panose="02010600030101010101" pitchFamily="2" charset="-122"/>
                <a:ea typeface="DengXian" panose="02010600030101010101" pitchFamily="2" charset="-122"/>
                <a:cs typeface="Arial" pitchFamily="34" charset="0"/>
              </a:endParaRPr>
            </a:p>
          </p:txBody>
        </p:sp>
      </p:grpSp>
      <p:grpSp>
        <p:nvGrpSpPr>
          <p:cNvPr id="142" name="Group 141">
            <a:extLst>
              <a:ext uri="{FF2B5EF4-FFF2-40B4-BE49-F238E27FC236}">
                <a16:creationId xmlns:a16="http://schemas.microsoft.com/office/drawing/2014/main" id="{20228B74-F3A7-4143-99B9-D20C9875616E}"/>
              </a:ext>
            </a:extLst>
          </p:cNvPr>
          <p:cNvGrpSpPr/>
          <p:nvPr/>
        </p:nvGrpSpPr>
        <p:grpSpPr>
          <a:xfrm>
            <a:off x="1481370" y="575733"/>
            <a:ext cx="1905000" cy="1905000"/>
            <a:chOff x="1937163" y="719547"/>
            <a:chExt cx="1905000" cy="1905000"/>
          </a:xfrm>
        </p:grpSpPr>
        <p:pic>
          <p:nvPicPr>
            <p:cNvPr id="143" name="Graphic 142">
              <a:extLst>
                <a:ext uri="{FF2B5EF4-FFF2-40B4-BE49-F238E27FC236}">
                  <a16:creationId xmlns:a16="http://schemas.microsoft.com/office/drawing/2014/main" id="{A3265281-C00D-4760-9134-1BE19B4A29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937163" y="719547"/>
              <a:ext cx="1905000" cy="1905000"/>
            </a:xfrm>
            <a:prstGeom prst="rect">
              <a:avLst/>
            </a:prstGeom>
          </p:spPr>
        </p:pic>
        <p:sp>
          <p:nvSpPr>
            <p:cNvPr id="144" name="TextBox 143">
              <a:extLst>
                <a:ext uri="{FF2B5EF4-FFF2-40B4-BE49-F238E27FC236}">
                  <a16:creationId xmlns:a16="http://schemas.microsoft.com/office/drawing/2014/main" id="{2FA3D78C-15F5-4F50-B880-B35B88BAB7E4}"/>
                </a:ext>
              </a:extLst>
            </p:cNvPr>
            <p:cNvSpPr txBox="1"/>
            <p:nvPr/>
          </p:nvSpPr>
          <p:spPr>
            <a:xfrm>
              <a:off x="2413413" y="1595103"/>
              <a:ext cx="952500" cy="307777"/>
            </a:xfrm>
            <a:prstGeom prst="rect">
              <a:avLst/>
            </a:prstGeom>
            <a:noFill/>
          </p:spPr>
          <p:txBody>
            <a:bodyPr wrap="square" lIns="0" tIns="0" rIns="0" bIns="0" rtlCol="0">
              <a:spAutoFit/>
            </a:bodyPr>
            <a:lstStyle/>
            <a:p>
              <a:pPr algn="ctr"/>
              <a:r>
                <a:rPr lang="zh-CN" altLang="en-US" sz="2000" b="1" dirty="0">
                  <a:solidFill>
                    <a:schemeClr val="bg1"/>
                  </a:solidFill>
                  <a:latin typeface="DengXian" panose="02010600030101010101" pitchFamily="2" charset="-122"/>
                  <a:ea typeface="DengXian" panose="02010600030101010101" pitchFamily="2" charset="-122"/>
                  <a:cs typeface="Arial" pitchFamily="34" charset="0"/>
                </a:rPr>
                <a:t>合一性</a:t>
              </a:r>
              <a:endParaRPr lang="en-US" sz="2000" b="1" dirty="0">
                <a:solidFill>
                  <a:schemeClr val="bg1"/>
                </a:solidFill>
                <a:latin typeface="DengXian" panose="02010600030101010101" pitchFamily="2" charset="-122"/>
                <a:ea typeface="DengXian" panose="02010600030101010101" pitchFamily="2" charset="-122"/>
                <a:cs typeface="Arial" pitchFamily="34" charset="0"/>
              </a:endParaRPr>
            </a:p>
          </p:txBody>
        </p:sp>
      </p:grpSp>
      <p:sp>
        <p:nvSpPr>
          <p:cNvPr id="145" name="Left Brace 144">
            <a:extLst>
              <a:ext uri="{FF2B5EF4-FFF2-40B4-BE49-F238E27FC236}">
                <a16:creationId xmlns:a16="http://schemas.microsoft.com/office/drawing/2014/main" id="{1A2EA1D6-502F-4F04-989A-C32370C6717B}"/>
              </a:ext>
            </a:extLst>
          </p:cNvPr>
          <p:cNvSpPr/>
          <p:nvPr/>
        </p:nvSpPr>
        <p:spPr>
          <a:xfrm rot="10800000">
            <a:off x="3629841" y="4475011"/>
            <a:ext cx="360323" cy="1455324"/>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14041"/>
              </a:solidFill>
              <a:effectLst/>
              <a:uLnTx/>
              <a:uFillTx/>
              <a:latin typeface="Helvetica" pitchFamily="2" charset="0"/>
              <a:ea typeface="+mn-ea"/>
              <a:cs typeface="Gotham Medium" pitchFamily="2" charset="0"/>
            </a:endParaRPr>
          </a:p>
        </p:txBody>
      </p:sp>
      <p:sp>
        <p:nvSpPr>
          <p:cNvPr id="146" name="TextBox 145">
            <a:extLst>
              <a:ext uri="{FF2B5EF4-FFF2-40B4-BE49-F238E27FC236}">
                <a16:creationId xmlns:a16="http://schemas.microsoft.com/office/drawing/2014/main" id="{78160E3F-6357-4512-80D3-DEDDCBED1BE9}"/>
              </a:ext>
            </a:extLst>
          </p:cNvPr>
          <p:cNvSpPr txBox="1"/>
          <p:nvPr/>
        </p:nvSpPr>
        <p:spPr>
          <a:xfrm>
            <a:off x="5352860" y="5033407"/>
            <a:ext cx="1930033" cy="400087"/>
          </a:xfrm>
          <a:prstGeom prst="rect">
            <a:avLst/>
          </a:prstGeom>
          <a:noFill/>
        </p:spPr>
        <p:txBody>
          <a:bodyPr wrap="square" lIns="91418" tIns="45709" rIns="91418" bIns="45709" rtlCol="0">
            <a:spAutoFit/>
          </a:bodyPr>
          <a:lstStyle/>
          <a:p>
            <a:r>
              <a:rPr lang="zh-CN" altLang="en-US" sz="2000" b="1" dirty="0">
                <a:solidFill>
                  <a:schemeClr val="bg1"/>
                </a:solidFill>
                <a:latin typeface="等线" panose="02010600030101010101" pitchFamily="2" charset="-122"/>
                <a:ea typeface="等线" panose="02010600030101010101" pitchFamily="2" charset="-122"/>
              </a:rPr>
              <a:t>规范主导</a:t>
            </a:r>
            <a:endParaRPr lang="en-US" sz="2000" b="1" dirty="0">
              <a:solidFill>
                <a:schemeClr val="bg1"/>
              </a:solidFill>
              <a:latin typeface="等线" panose="02010600030101010101" pitchFamily="2" charset="-122"/>
              <a:ea typeface="等线" panose="02010600030101010101" pitchFamily="2" charset="-122"/>
            </a:endParaRPr>
          </a:p>
        </p:txBody>
      </p:sp>
      <p:sp>
        <p:nvSpPr>
          <p:cNvPr id="147" name="Left Brace 146">
            <a:extLst>
              <a:ext uri="{FF2B5EF4-FFF2-40B4-BE49-F238E27FC236}">
                <a16:creationId xmlns:a16="http://schemas.microsoft.com/office/drawing/2014/main" id="{9263CABB-D779-491D-8D6D-8505CD6D739D}"/>
              </a:ext>
            </a:extLst>
          </p:cNvPr>
          <p:cNvSpPr/>
          <p:nvPr/>
        </p:nvSpPr>
        <p:spPr>
          <a:xfrm rot="10800000">
            <a:off x="3991462" y="3442738"/>
            <a:ext cx="360323" cy="1448126"/>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14041"/>
              </a:solidFill>
              <a:effectLst/>
              <a:uLnTx/>
              <a:uFillTx/>
              <a:latin typeface="Helvetica" pitchFamily="2" charset="0"/>
              <a:ea typeface="+mn-ea"/>
              <a:cs typeface="Gotham Medium" pitchFamily="2" charset="0"/>
            </a:endParaRPr>
          </a:p>
        </p:txBody>
      </p:sp>
      <p:sp>
        <p:nvSpPr>
          <p:cNvPr id="148" name="TextBox 147">
            <a:extLst>
              <a:ext uri="{FF2B5EF4-FFF2-40B4-BE49-F238E27FC236}">
                <a16:creationId xmlns:a16="http://schemas.microsoft.com/office/drawing/2014/main" id="{19A47EA4-8DD9-4247-AABE-FF39265B8D83}"/>
              </a:ext>
            </a:extLst>
          </p:cNvPr>
          <p:cNvSpPr txBox="1"/>
          <p:nvPr/>
        </p:nvSpPr>
        <p:spPr>
          <a:xfrm>
            <a:off x="5352860" y="3995734"/>
            <a:ext cx="2400680" cy="400087"/>
          </a:xfrm>
          <a:prstGeom prst="rect">
            <a:avLst/>
          </a:prstGeom>
          <a:noFill/>
        </p:spPr>
        <p:txBody>
          <a:bodyPr wrap="square" lIns="91418" tIns="45709" rIns="91418" bIns="45709" rtlCol="0">
            <a:spAutoFit/>
          </a:bodyPr>
          <a:lstStyle/>
          <a:p>
            <a:r>
              <a:rPr lang="zh-CN" altLang="en-US" sz="2000" b="1" dirty="0">
                <a:solidFill>
                  <a:schemeClr val="bg1"/>
                </a:solidFill>
                <a:latin typeface="等线" panose="02010600030101010101" pitchFamily="2" charset="-122"/>
                <a:ea typeface="等线" panose="02010600030101010101" pitchFamily="2" charset="-122"/>
              </a:rPr>
              <a:t>自主导向</a:t>
            </a:r>
            <a:endParaRPr lang="en-US" sz="2000" b="1" dirty="0">
              <a:solidFill>
                <a:schemeClr val="bg1"/>
              </a:solidFill>
              <a:latin typeface="等线" panose="02010600030101010101" pitchFamily="2" charset="-122"/>
              <a:ea typeface="等线" panose="02010600030101010101" pitchFamily="2" charset="-122"/>
            </a:endParaRPr>
          </a:p>
        </p:txBody>
      </p:sp>
      <p:sp>
        <p:nvSpPr>
          <p:cNvPr id="149" name="Left Brace 148">
            <a:extLst>
              <a:ext uri="{FF2B5EF4-FFF2-40B4-BE49-F238E27FC236}">
                <a16:creationId xmlns:a16="http://schemas.microsoft.com/office/drawing/2014/main" id="{4B35F8CB-66AA-4A1C-9671-4C3C838EF36B}"/>
              </a:ext>
            </a:extLst>
          </p:cNvPr>
          <p:cNvSpPr/>
          <p:nvPr/>
        </p:nvSpPr>
        <p:spPr>
          <a:xfrm rot="10800000">
            <a:off x="3598280" y="1986776"/>
            <a:ext cx="360323" cy="1618553"/>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14041"/>
              </a:solidFill>
              <a:effectLst/>
              <a:uLnTx/>
              <a:uFillTx/>
              <a:latin typeface="Helvetica" pitchFamily="2" charset="0"/>
              <a:ea typeface="+mn-ea"/>
              <a:cs typeface="Gotham Medium" pitchFamily="2" charset="0"/>
            </a:endParaRPr>
          </a:p>
        </p:txBody>
      </p:sp>
      <p:sp>
        <p:nvSpPr>
          <p:cNvPr id="150" name="TextBox 149">
            <a:extLst>
              <a:ext uri="{FF2B5EF4-FFF2-40B4-BE49-F238E27FC236}">
                <a16:creationId xmlns:a16="http://schemas.microsoft.com/office/drawing/2014/main" id="{454881E6-7CBE-4AD4-BBA2-ADBB255E96F9}"/>
              </a:ext>
            </a:extLst>
          </p:cNvPr>
          <p:cNvSpPr txBox="1"/>
          <p:nvPr/>
        </p:nvSpPr>
        <p:spPr>
          <a:xfrm>
            <a:off x="5352860" y="2626787"/>
            <a:ext cx="1416055" cy="400087"/>
          </a:xfrm>
          <a:prstGeom prst="rect">
            <a:avLst/>
          </a:prstGeom>
          <a:noFill/>
        </p:spPr>
        <p:txBody>
          <a:bodyPr wrap="square" lIns="91418" tIns="45709" rIns="91418" bIns="45709" rtlCol="0">
            <a:spAutoFit/>
          </a:bodyPr>
          <a:lstStyle/>
          <a:p>
            <a:r>
              <a:rPr lang="zh-CN" altLang="en-US" sz="2000" b="1" dirty="0">
                <a:solidFill>
                  <a:schemeClr val="bg1"/>
                </a:solidFill>
                <a:latin typeface="等线" panose="02010600030101010101" pitchFamily="2" charset="-122"/>
                <a:ea typeface="等线" panose="02010600030101010101" pitchFamily="2" charset="-122"/>
              </a:rPr>
              <a:t>内观自变</a:t>
            </a:r>
            <a:endParaRPr lang="en-US" sz="2000" b="1" dirty="0">
              <a:solidFill>
                <a:schemeClr val="bg1"/>
              </a:solidFill>
              <a:latin typeface="等线" panose="02010600030101010101" pitchFamily="2" charset="-122"/>
              <a:ea typeface="等线" panose="02010600030101010101" pitchFamily="2" charset="-122"/>
            </a:endParaRPr>
          </a:p>
        </p:txBody>
      </p:sp>
      <p:sp>
        <p:nvSpPr>
          <p:cNvPr id="151" name="Title 1">
            <a:extLst>
              <a:ext uri="{FF2B5EF4-FFF2-40B4-BE49-F238E27FC236}">
                <a16:creationId xmlns:a16="http://schemas.microsoft.com/office/drawing/2014/main" id="{C467BB1B-A69D-4B72-ABDF-B1DC4EDCAEDA}"/>
              </a:ext>
            </a:extLst>
          </p:cNvPr>
          <p:cNvSpPr txBox="1">
            <a:spLocks/>
          </p:cNvSpPr>
          <p:nvPr/>
        </p:nvSpPr>
        <p:spPr>
          <a:xfrm>
            <a:off x="5352860" y="727756"/>
            <a:ext cx="6538432" cy="681355"/>
          </a:xfrm>
          <a:prstGeom prst="rect">
            <a:avLst/>
          </a:prstGeom>
        </p:spPr>
        <p:txBody>
          <a:bodyPr vert="horz" lIns="91440" tIns="45720" rIns="91440" bIns="45720" rtlCol="0" anchor="t">
            <a:noAutofit/>
          </a:bodyPr>
          <a:lstStyle>
            <a:lvl1pPr algn="ctr" defTabSz="914400" rtl="0" eaLnBrk="1" latinLnBrk="0" hangingPunct="1">
              <a:spcBef>
                <a:spcPct val="0"/>
              </a:spcBef>
              <a:buNone/>
              <a:defRPr sz="3200" b="1" i="0" kern="1200">
                <a:solidFill>
                  <a:schemeClr val="tx1"/>
                </a:solidFill>
                <a:latin typeface="Helvetica" pitchFamily="2" charset="0"/>
                <a:ea typeface="+mj-ea"/>
                <a:cs typeface="Gotham Medium" pitchFamily="2" charset="0"/>
              </a:defRPr>
            </a:lvl1pPr>
          </a:lstStyle>
          <a:p>
            <a:pPr algn="l">
              <a:lnSpc>
                <a:spcPct val="90000"/>
              </a:lnSpc>
            </a:pPr>
            <a:r>
              <a:rPr lang="ja-JP" altLang="en-US" dirty="0">
                <a:solidFill>
                  <a:schemeClr val="bg1"/>
                </a:solidFill>
                <a:latin typeface="DengXian" panose="02010600030101010101" pitchFamily="2" charset="-122"/>
                <a:ea typeface="DengXian" panose="02010600030101010101" pitchFamily="2" charset="-122"/>
              </a:rPr>
              <a:t>反应性与创造性</a:t>
            </a:r>
            <a:r>
              <a:rPr lang="ja-JP" altLang="en-US" sz="3200" dirty="0">
                <a:solidFill>
                  <a:schemeClr val="bg1"/>
                </a:solidFill>
                <a:latin typeface="DengXian" panose="02010600030101010101" pitchFamily="2" charset="-122"/>
                <a:ea typeface="DengXian" panose="02010600030101010101" pitchFamily="2" charset="-122"/>
              </a:rPr>
              <a:t>领导力</a:t>
            </a:r>
            <a:endParaRPr lang="en-US" dirty="0">
              <a:solidFill>
                <a:schemeClr val="bg1"/>
              </a:solidFill>
            </a:endParaRPr>
          </a:p>
        </p:txBody>
      </p:sp>
      <p:pic>
        <p:nvPicPr>
          <p:cNvPr id="153" name="Picture 11">
            <a:extLst>
              <a:ext uri="{FF2B5EF4-FFF2-40B4-BE49-F238E27FC236}">
                <a16:creationId xmlns:a16="http://schemas.microsoft.com/office/drawing/2014/main" id="{4255ED92-3D39-4982-9BA9-CF05DE0F7C2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54" name="Picture 7">
            <a:extLst>
              <a:ext uri="{FF2B5EF4-FFF2-40B4-BE49-F238E27FC236}">
                <a16:creationId xmlns:a16="http://schemas.microsoft.com/office/drawing/2014/main" id="{34189C03-1C2D-4F5A-A766-02C5DB6F0C8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cxnSp>
        <p:nvCxnSpPr>
          <p:cNvPr id="155" name="Straight Connector 154">
            <a:extLst>
              <a:ext uri="{FF2B5EF4-FFF2-40B4-BE49-F238E27FC236}">
                <a16:creationId xmlns:a16="http://schemas.microsoft.com/office/drawing/2014/main" id="{ADEAA72B-016A-4300-A3F2-A1C4BFE96DA3}"/>
              </a:ext>
            </a:extLst>
          </p:cNvPr>
          <p:cNvCxnSpPr>
            <a:cxnSpLocks/>
          </p:cNvCxnSpPr>
          <p:nvPr/>
        </p:nvCxnSpPr>
        <p:spPr>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3D702FD-D435-42BD-96FD-ED44696A4EAD}"/>
              </a:ext>
            </a:extLst>
          </p:cNvPr>
          <p:cNvCxnSpPr>
            <a:cxnSpLocks/>
          </p:cNvCxnSpPr>
          <p:nvPr/>
        </p:nvCxnSpPr>
        <p:spPr>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7C12D70-1A97-4BEF-8E0C-E2CBBD0A5C95}"/>
              </a:ext>
            </a:extLst>
          </p:cNvPr>
          <p:cNvCxnSpPr>
            <a:cxnSpLocks/>
          </p:cNvCxnSpPr>
          <p:nvPr/>
        </p:nvCxnSpPr>
        <p:spPr>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431B215C-5D99-4D51-9419-9F98384C9359}"/>
              </a:ext>
            </a:extLst>
          </p:cNvPr>
          <p:cNvSpPr txBox="1"/>
          <p:nvPr/>
        </p:nvSpPr>
        <p:spPr>
          <a:xfrm>
            <a:off x="6879722" y="4959581"/>
            <a:ext cx="1930033" cy="523198"/>
          </a:xfrm>
          <a:prstGeom prst="rect">
            <a:avLst/>
          </a:prstGeom>
          <a:noFill/>
        </p:spPr>
        <p:txBody>
          <a:bodyPr wrap="square" lIns="91418" tIns="45709" rIns="91418"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7CD96"/>
                </a:solidFill>
                <a:effectLst/>
                <a:uLnTx/>
                <a:uFillTx/>
                <a:latin typeface="Helvetica" pitchFamily="2" charset="0"/>
                <a:ea typeface="+mn-ea"/>
                <a:cs typeface="Gotham Medium" pitchFamily="2" charset="0"/>
              </a:rPr>
              <a:t>80%</a:t>
            </a:r>
          </a:p>
        </p:txBody>
      </p:sp>
      <p:sp>
        <p:nvSpPr>
          <p:cNvPr id="159" name="TextBox 158">
            <a:extLst>
              <a:ext uri="{FF2B5EF4-FFF2-40B4-BE49-F238E27FC236}">
                <a16:creationId xmlns:a16="http://schemas.microsoft.com/office/drawing/2014/main" id="{A4A7183B-A37F-407D-A73D-91526D161ECD}"/>
              </a:ext>
            </a:extLst>
          </p:cNvPr>
          <p:cNvSpPr txBox="1"/>
          <p:nvPr/>
        </p:nvSpPr>
        <p:spPr>
          <a:xfrm>
            <a:off x="6876860" y="3929817"/>
            <a:ext cx="2400680" cy="523198"/>
          </a:xfrm>
          <a:prstGeom prst="rect">
            <a:avLst/>
          </a:prstGeom>
          <a:noFill/>
        </p:spPr>
        <p:txBody>
          <a:bodyPr wrap="square" lIns="91418" tIns="45709" rIns="91418"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7CD96"/>
                </a:solidFill>
                <a:effectLst/>
                <a:uLnTx/>
                <a:uFillTx/>
                <a:latin typeface="Helvetica" pitchFamily="2" charset="0"/>
                <a:ea typeface="+mn-ea"/>
                <a:cs typeface="Gotham Medium" pitchFamily="2" charset="0"/>
              </a:rPr>
              <a:t>15%</a:t>
            </a:r>
          </a:p>
        </p:txBody>
      </p:sp>
      <p:sp>
        <p:nvSpPr>
          <p:cNvPr id="160" name="TextBox 159">
            <a:extLst>
              <a:ext uri="{FF2B5EF4-FFF2-40B4-BE49-F238E27FC236}">
                <a16:creationId xmlns:a16="http://schemas.microsoft.com/office/drawing/2014/main" id="{6F692BFE-1EC8-4544-9418-36A4BC1501D9}"/>
              </a:ext>
            </a:extLst>
          </p:cNvPr>
          <p:cNvSpPr txBox="1"/>
          <p:nvPr/>
        </p:nvSpPr>
        <p:spPr>
          <a:xfrm>
            <a:off x="6883159" y="2638454"/>
            <a:ext cx="986448" cy="523198"/>
          </a:xfrm>
          <a:prstGeom prst="rect">
            <a:avLst/>
          </a:prstGeom>
          <a:noFill/>
        </p:spPr>
        <p:txBody>
          <a:bodyPr wrap="square" lIns="91418" tIns="45709" rIns="91418" bIns="4570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7CD96"/>
                </a:solidFill>
                <a:effectLst/>
                <a:uLnTx/>
                <a:uFillTx/>
                <a:latin typeface="Helvetica" pitchFamily="2" charset="0"/>
                <a:ea typeface="+mn-ea"/>
                <a:cs typeface="Gotham Medium" pitchFamily="2" charset="0"/>
              </a:rPr>
              <a:t>5%</a:t>
            </a:r>
          </a:p>
        </p:txBody>
      </p:sp>
      <p:graphicFrame>
        <p:nvGraphicFramePr>
          <p:cNvPr id="2" name="Object 1">
            <a:extLst>
              <a:ext uri="{FF2B5EF4-FFF2-40B4-BE49-F238E27FC236}">
                <a16:creationId xmlns:a16="http://schemas.microsoft.com/office/drawing/2014/main" id="{E3048E43-30EC-103B-C439-200509BDC329}"/>
              </a:ext>
            </a:extLst>
          </p:cNvPr>
          <p:cNvGraphicFramePr>
            <a:graphicFrameLocks noChangeAspect="1"/>
          </p:cNvGraphicFramePr>
          <p:nvPr>
            <p:extLst>
              <p:ext uri="{D42A27DB-BD31-4B8C-83A1-F6EECF244321}">
                <p14:modId xmlns:p14="http://schemas.microsoft.com/office/powerpoint/2010/main" val="2824696434"/>
              </p:ext>
            </p:extLst>
          </p:nvPr>
        </p:nvGraphicFramePr>
        <p:xfrm>
          <a:off x="9114297" y="1768792"/>
          <a:ext cx="2745540" cy="4055645"/>
        </p:xfrm>
        <a:graphic>
          <a:graphicData uri="http://schemas.openxmlformats.org/drawingml/2006/chart">
            <c:chart xmlns:c="http://schemas.openxmlformats.org/drawingml/2006/chart" xmlns:r="http://schemas.openxmlformats.org/officeDocument/2006/relationships" r:id="rId17"/>
          </a:graphicData>
        </a:graphic>
      </p:graphicFrame>
      <p:sp>
        <p:nvSpPr>
          <p:cNvPr id="5" name="TextBox 39">
            <a:extLst>
              <a:ext uri="{FF2B5EF4-FFF2-40B4-BE49-F238E27FC236}">
                <a16:creationId xmlns:a16="http://schemas.microsoft.com/office/drawing/2014/main" id="{C43817AE-8AF5-C5D6-A268-C8D9E8B06ADA}"/>
              </a:ext>
            </a:extLst>
          </p:cNvPr>
          <p:cNvSpPr txBox="1"/>
          <p:nvPr/>
        </p:nvSpPr>
        <p:spPr bwMode="auto">
          <a:xfrm rot="16200000">
            <a:off x="7736790" y="4302672"/>
            <a:ext cx="2534023" cy="276999"/>
          </a:xfrm>
          <a:prstGeom prst="rect">
            <a:avLst/>
          </a:prstGeom>
          <a:noFill/>
          <a:ln w="9525">
            <a:noFill/>
            <a:miter lim="800000"/>
            <a:headEnd/>
            <a:tailEnd/>
          </a:ln>
        </p:spPr>
        <p:txBody>
          <a:bodyPr wrap="square" rtlCol="0">
            <a:spAutoFit/>
          </a:bodyPr>
          <a:lstStyle/>
          <a:p>
            <a:r>
              <a:rPr lang="ja-JP" altLang="es-ES" sz="1200">
                <a:solidFill>
                  <a:schemeClr val="bg1"/>
                </a:solidFill>
                <a:latin typeface="Helvetica" pitchFamily="2" charset="0"/>
                <a:ea typeface="Corbel" charset="0"/>
                <a:cs typeface="Corbel" charset="0"/>
              </a:rPr>
              <a:t>领导效能</a:t>
            </a:r>
            <a:endParaRPr lang="en-US" sz="1200" dirty="0">
              <a:solidFill>
                <a:schemeClr val="bg1"/>
              </a:solidFill>
              <a:latin typeface="Helvetica" pitchFamily="2" charset="0"/>
              <a:ea typeface="Corbel" charset="0"/>
              <a:cs typeface="Corbel" charset="0"/>
            </a:endParaRPr>
          </a:p>
        </p:txBody>
      </p:sp>
      <p:sp>
        <p:nvSpPr>
          <p:cNvPr id="6" name="TextBox 40">
            <a:extLst>
              <a:ext uri="{FF2B5EF4-FFF2-40B4-BE49-F238E27FC236}">
                <a16:creationId xmlns:a16="http://schemas.microsoft.com/office/drawing/2014/main" id="{69C83DD1-5639-5908-26B9-222220D62E2B}"/>
              </a:ext>
            </a:extLst>
          </p:cNvPr>
          <p:cNvSpPr txBox="1"/>
          <p:nvPr/>
        </p:nvSpPr>
        <p:spPr bwMode="auto">
          <a:xfrm>
            <a:off x="9490923" y="5730292"/>
            <a:ext cx="2016118" cy="276999"/>
          </a:xfrm>
          <a:prstGeom prst="rect">
            <a:avLst/>
          </a:prstGeom>
          <a:noFill/>
          <a:ln w="9525">
            <a:noFill/>
            <a:miter lim="800000"/>
            <a:headEnd/>
            <a:tailEnd/>
          </a:ln>
        </p:spPr>
        <p:txBody>
          <a:bodyPr wrap="square" rtlCol="0">
            <a:spAutoFit/>
          </a:bodyPr>
          <a:lstStyle/>
          <a:p>
            <a:pPr algn="ctr"/>
            <a:r>
              <a:rPr lang="ja-JP" altLang="es-ES" sz="1200">
                <a:solidFill>
                  <a:schemeClr val="bg1"/>
                </a:solidFill>
                <a:latin typeface="Helvetica" pitchFamily="2" charset="0"/>
                <a:ea typeface="Corbel" charset="0"/>
                <a:cs typeface="Corbel" charset="0"/>
              </a:rPr>
              <a:t>领导层级</a:t>
            </a:r>
            <a:endParaRPr lang="en-US" sz="1200" dirty="0">
              <a:solidFill>
                <a:schemeClr val="bg1"/>
              </a:solidFill>
              <a:latin typeface="Helvetica" pitchFamily="2" charset="0"/>
              <a:ea typeface="Corbel" charset="0"/>
              <a:cs typeface="Corbel" charset="0"/>
            </a:endParaRPr>
          </a:p>
        </p:txBody>
      </p:sp>
      <p:sp>
        <p:nvSpPr>
          <p:cNvPr id="7" name="TextBox 36">
            <a:extLst>
              <a:ext uri="{FF2B5EF4-FFF2-40B4-BE49-F238E27FC236}">
                <a16:creationId xmlns:a16="http://schemas.microsoft.com/office/drawing/2014/main" id="{8AFF2471-D227-01F6-4088-9423CEDFE7E4}"/>
              </a:ext>
            </a:extLst>
          </p:cNvPr>
          <p:cNvSpPr txBox="1"/>
          <p:nvPr/>
        </p:nvSpPr>
        <p:spPr bwMode="auto">
          <a:xfrm rot="16200000">
            <a:off x="9193385" y="4786000"/>
            <a:ext cx="1114256" cy="307777"/>
          </a:xfrm>
          <a:prstGeom prst="rect">
            <a:avLst/>
          </a:prstGeom>
          <a:noFill/>
          <a:ln w="9525">
            <a:noFill/>
            <a:miter lim="800000"/>
            <a:headEnd/>
            <a:tailEnd/>
          </a:ln>
        </p:spPr>
        <p:txBody>
          <a:bodyPr wrap="square" rtlCol="0">
            <a:spAutoFit/>
          </a:bodyPr>
          <a:lstStyle/>
          <a:p>
            <a:pPr algn="ctr"/>
            <a:r>
              <a:rPr lang="ja-JP" altLang="es-ES" sz="1400">
                <a:solidFill>
                  <a:schemeClr val="bg1"/>
                </a:solidFill>
                <a:latin typeface="Helvetica" pitchFamily="2" charset="0"/>
                <a:ea typeface="Corbel" charset="0"/>
                <a:cs typeface="Corbel" charset="0"/>
              </a:rPr>
              <a:t>反应性</a:t>
            </a:r>
          </a:p>
        </p:txBody>
      </p:sp>
      <p:sp>
        <p:nvSpPr>
          <p:cNvPr id="8" name="TextBox 37">
            <a:extLst>
              <a:ext uri="{FF2B5EF4-FFF2-40B4-BE49-F238E27FC236}">
                <a16:creationId xmlns:a16="http://schemas.microsoft.com/office/drawing/2014/main" id="{8F52EAF9-38B1-032C-CA58-EA182B5279C3}"/>
              </a:ext>
            </a:extLst>
          </p:cNvPr>
          <p:cNvSpPr txBox="1"/>
          <p:nvPr/>
        </p:nvSpPr>
        <p:spPr bwMode="auto">
          <a:xfrm rot="16200000">
            <a:off x="9931767" y="4112040"/>
            <a:ext cx="1100114" cy="307777"/>
          </a:xfrm>
          <a:prstGeom prst="rect">
            <a:avLst/>
          </a:prstGeom>
          <a:noFill/>
          <a:ln w="9525">
            <a:noFill/>
            <a:miter lim="800000"/>
            <a:headEnd/>
            <a:tailEnd/>
          </a:ln>
        </p:spPr>
        <p:txBody>
          <a:bodyPr wrap="square" rtlCol="0">
            <a:spAutoFit/>
          </a:bodyPr>
          <a:lstStyle/>
          <a:p>
            <a:pPr algn="ctr"/>
            <a:r>
              <a:rPr lang="ja-JP" altLang="es-ES" sz="1400">
                <a:solidFill>
                  <a:schemeClr val="bg1"/>
                </a:solidFill>
                <a:latin typeface="Helvetica" pitchFamily="2" charset="0"/>
                <a:ea typeface="Corbel" charset="0"/>
                <a:cs typeface="Corbel" charset="0"/>
              </a:rPr>
              <a:t>创造性</a:t>
            </a:r>
          </a:p>
        </p:txBody>
      </p:sp>
      <p:sp>
        <p:nvSpPr>
          <p:cNvPr id="9" name="TextBox 38">
            <a:extLst>
              <a:ext uri="{FF2B5EF4-FFF2-40B4-BE49-F238E27FC236}">
                <a16:creationId xmlns:a16="http://schemas.microsoft.com/office/drawing/2014/main" id="{B9C8DDC6-5077-77CD-6181-305B89D6D2D1}"/>
              </a:ext>
            </a:extLst>
          </p:cNvPr>
          <p:cNvSpPr txBox="1"/>
          <p:nvPr/>
        </p:nvSpPr>
        <p:spPr bwMode="auto">
          <a:xfrm rot="16200000">
            <a:off x="10668183" y="2709079"/>
            <a:ext cx="1114255" cy="307777"/>
          </a:xfrm>
          <a:prstGeom prst="rect">
            <a:avLst/>
          </a:prstGeom>
          <a:noFill/>
          <a:ln w="9525">
            <a:noFill/>
            <a:miter lim="800000"/>
            <a:headEnd/>
            <a:tailEnd/>
          </a:ln>
        </p:spPr>
        <p:txBody>
          <a:bodyPr wrap="square" rtlCol="0">
            <a:spAutoFit/>
          </a:bodyPr>
          <a:lstStyle/>
          <a:p>
            <a:pPr algn="ctr"/>
            <a:r>
              <a:rPr lang="ja-JP" altLang="es-ES" sz="1400">
                <a:solidFill>
                  <a:schemeClr val="bg1"/>
                </a:solidFill>
                <a:latin typeface="Helvetica" pitchFamily="2" charset="0"/>
                <a:ea typeface="Corbel" charset="0"/>
                <a:cs typeface="Corbel" charset="0"/>
              </a:rPr>
              <a:t>整合性</a:t>
            </a:r>
          </a:p>
        </p:txBody>
      </p:sp>
      <p:sp>
        <p:nvSpPr>
          <p:cNvPr id="10" name="Freeform 35">
            <a:extLst>
              <a:ext uri="{FF2B5EF4-FFF2-40B4-BE49-F238E27FC236}">
                <a16:creationId xmlns:a16="http://schemas.microsoft.com/office/drawing/2014/main" id="{0F4CC265-87FF-4959-287E-D2CB8BFC6A4A}"/>
              </a:ext>
            </a:extLst>
          </p:cNvPr>
          <p:cNvSpPr/>
          <p:nvPr/>
        </p:nvSpPr>
        <p:spPr>
          <a:xfrm>
            <a:off x="9971455" y="3270368"/>
            <a:ext cx="1442767" cy="1953904"/>
          </a:xfrm>
          <a:custGeom>
            <a:avLst/>
            <a:gdLst>
              <a:gd name="connsiteX0" fmla="*/ 0 w 1733550"/>
              <a:gd name="connsiteY0" fmla="*/ 2476500 h 2504219"/>
              <a:gd name="connsiteX1" fmla="*/ 819150 w 1733550"/>
              <a:gd name="connsiteY1" fmla="*/ 2152650 h 2504219"/>
              <a:gd name="connsiteX2" fmla="*/ 1733550 w 1733550"/>
              <a:gd name="connsiteY2" fmla="*/ 0 h 2504219"/>
            </a:gdLst>
            <a:ahLst/>
            <a:cxnLst>
              <a:cxn ang="0">
                <a:pos x="connsiteX0" y="connsiteY0"/>
              </a:cxn>
              <a:cxn ang="0">
                <a:pos x="connsiteX1" y="connsiteY1"/>
              </a:cxn>
              <a:cxn ang="0">
                <a:pos x="connsiteX2" y="connsiteY2"/>
              </a:cxn>
            </a:cxnLst>
            <a:rect l="l" t="t" r="r" b="b"/>
            <a:pathLst>
              <a:path w="1733550" h="2504219">
                <a:moveTo>
                  <a:pt x="0" y="2476500"/>
                </a:moveTo>
                <a:cubicBezTo>
                  <a:pt x="265112" y="2520950"/>
                  <a:pt x="530225" y="2565400"/>
                  <a:pt x="819150" y="2152650"/>
                </a:cubicBezTo>
                <a:cubicBezTo>
                  <a:pt x="1108075" y="1739900"/>
                  <a:pt x="1420812" y="869950"/>
                  <a:pt x="1733550" y="0"/>
                </a:cubicBezTo>
              </a:path>
            </a:pathLst>
          </a:custGeom>
          <a:noFill/>
          <a:ln w="63500">
            <a:solidFill>
              <a:schemeClr val="tx2"/>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latin typeface="Helvetica" pitchFamily="2" charset="0"/>
              <a:ea typeface="Corbel" charset="0"/>
              <a:cs typeface="Corbel" charset="0"/>
            </a:endParaRPr>
          </a:p>
        </p:txBody>
      </p:sp>
    </p:spTree>
    <p:extLst>
      <p:ext uri="{BB962C8B-B14F-4D97-AF65-F5344CB8AC3E}">
        <p14:creationId xmlns:p14="http://schemas.microsoft.com/office/powerpoint/2010/main" val="46197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9"/>
                                        </p:tgtEl>
                                        <p:attrNameLst>
                                          <p:attrName>style.visibility</p:attrName>
                                        </p:attrNameLst>
                                      </p:cBhvr>
                                      <p:to>
                                        <p:strVal val="visible"/>
                                      </p:to>
                                    </p:set>
                                    <p:animEffect transition="in" filter="fade">
                                      <p:cBhvr>
                                        <p:cTn id="11" dur="500"/>
                                        <p:tgtEl>
                                          <p:spTgt spid="15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0"/>
                                        </p:tgtEl>
                                        <p:attrNameLst>
                                          <p:attrName>style.visibility</p:attrName>
                                        </p:attrNameLst>
                                      </p:cBhvr>
                                      <p:to>
                                        <p:strVal val="visible"/>
                                      </p:to>
                                    </p:set>
                                    <p:animEffect transition="in" filter="fade">
                                      <p:cBhvr>
                                        <p:cTn id="15" dur="500"/>
                                        <p:tgtEl>
                                          <p:spTgt spid="16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down)">
                                      <p:cBhvr>
                                        <p:cTn id="18" dur="500"/>
                                        <p:tgtEl>
                                          <p:spTgt spid="2">
                                            <p:graphicEl>
                                              <a:chart seriesIdx="-3" categoryIdx="-3" bldStep="gridLegend"/>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graphicEl>
                                              <a:chart seriesIdx="0" categoryIdx="0" bldStep="ptInCategory"/>
                                            </p:graphicEl>
                                          </p:spTgt>
                                        </p:tgtEl>
                                        <p:attrNameLst>
                                          <p:attrName>style.visibility</p:attrName>
                                        </p:attrNameLst>
                                      </p:cBhvr>
                                      <p:to>
                                        <p:strVal val="visible"/>
                                      </p:to>
                                    </p:set>
                                    <p:animEffect transition="in" filter="wipe(down)">
                                      <p:cBhvr>
                                        <p:cTn id="21" dur="500"/>
                                        <p:tgtEl>
                                          <p:spTgt spid="2">
                                            <p:graphicEl>
                                              <a:chart seriesIdx="0" categoryIdx="0" bldStep="ptInCategory"/>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graphicEl>
                                              <a:chart seriesIdx="1" categoryIdx="0" bldStep="ptInCategory"/>
                                            </p:graphicEl>
                                          </p:spTgt>
                                        </p:tgtEl>
                                        <p:attrNameLst>
                                          <p:attrName>style.visibility</p:attrName>
                                        </p:attrNameLst>
                                      </p:cBhvr>
                                      <p:to>
                                        <p:strVal val="visible"/>
                                      </p:to>
                                    </p:set>
                                    <p:animEffect transition="in" filter="wipe(down)">
                                      <p:cBhvr>
                                        <p:cTn id="24" dur="500"/>
                                        <p:tgtEl>
                                          <p:spTgt spid="2">
                                            <p:graphicEl>
                                              <a:chart seriesIdx="1" categoryIdx="0" bldStep="ptInCategory"/>
                                            </p:graphic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graphicEl>
                                              <a:chart seriesIdx="2" categoryIdx="0" bldStep="ptInCategory"/>
                                            </p:graphicEl>
                                          </p:spTgt>
                                        </p:tgtEl>
                                        <p:attrNameLst>
                                          <p:attrName>style.visibility</p:attrName>
                                        </p:attrNameLst>
                                      </p:cBhvr>
                                      <p:to>
                                        <p:strVal val="visible"/>
                                      </p:to>
                                    </p:set>
                                    <p:animEffect transition="in" filter="wipe(down)">
                                      <p:cBhvr>
                                        <p:cTn id="27" dur="500"/>
                                        <p:tgtEl>
                                          <p:spTgt spid="2">
                                            <p:graphicEl>
                                              <a:chart seriesIdx="2" categoryIdx="0" bldStep="ptInCategory"/>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159" grpId="0"/>
      <p:bldP spid="160" grpId="0"/>
      <p:bldGraphic spid="2" grpId="0" uiExpand="1">
        <p:bldSub>
          <a:bldChart bld="categoryEl"/>
        </p:bldSub>
      </p:bldGraphic>
      <p:bldP spid="5" grpId="0"/>
      <p:bldP spid="6" grpId="0"/>
      <p:bldP spid="7" grpId="0"/>
      <p:bldP spid="8" grpId="0"/>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a:xfrm>
            <a:off x="1923368" y="867167"/>
            <a:ext cx="9659031" cy="681355"/>
          </a:xfrm>
        </p:spPr>
        <p:txBody>
          <a:bodyPr/>
          <a:lstStyle/>
          <a:p>
            <a:pPr algn="l"/>
            <a:r>
              <a:rPr lang="zh-CN" altLang="en-US" b="1" dirty="0">
                <a:solidFill>
                  <a:schemeClr val="tx2"/>
                </a:solidFill>
                <a:latin typeface="DengXian" panose="02010600030101010101" pitchFamily="2" charset="-122"/>
                <a:ea typeface="DengXian" panose="02010600030101010101" pitchFamily="2" charset="-122"/>
                <a:cs typeface="Arial" charset="0"/>
              </a:rPr>
              <a:t>针对</a:t>
            </a:r>
            <a:r>
              <a:rPr lang="ja-JP" altLang="en-US" b="1" dirty="0">
                <a:solidFill>
                  <a:schemeClr val="tx2"/>
                </a:solidFill>
                <a:latin typeface="DengXian" panose="02010600030101010101" pitchFamily="2" charset="-122"/>
                <a:ea typeface="DengXian" panose="02010600030101010101" pitchFamily="2" charset="-122"/>
                <a:cs typeface="Arial" charset="0"/>
              </a:rPr>
              <a:t>领导效能标尺</a:t>
            </a:r>
            <a:r>
              <a:rPr lang="zh-CN" altLang="en-US" b="1" dirty="0">
                <a:solidFill>
                  <a:schemeClr val="tx2"/>
                </a:solidFill>
                <a:latin typeface="DengXian" panose="02010600030101010101" pitchFamily="2" charset="-122"/>
                <a:ea typeface="DengXian" panose="02010600030101010101" pitchFamily="2" charset="-122"/>
                <a:cs typeface="Arial" charset="0"/>
              </a:rPr>
              <a:t>的测评</a:t>
            </a:r>
            <a:r>
              <a:rPr lang="ja-JP" altLang="en-US" b="1" dirty="0">
                <a:solidFill>
                  <a:schemeClr val="tx2"/>
                </a:solidFill>
                <a:latin typeface="DengXian" panose="02010600030101010101" pitchFamily="2" charset="-122"/>
                <a:ea typeface="DengXian" panose="02010600030101010101" pitchFamily="2" charset="-122"/>
                <a:cs typeface="Arial" charset="0"/>
              </a:rPr>
              <a:t>问题</a:t>
            </a:r>
            <a:endParaRPr lang="en-US" b="1" dirty="0">
              <a:solidFill>
                <a:schemeClr val="tx2"/>
              </a:solidFill>
              <a:latin typeface="DengXian" panose="02010600030101010101" pitchFamily="2" charset="-122"/>
              <a:ea typeface="DengXian" panose="02010600030101010101" pitchFamily="2" charset="-122"/>
              <a:cs typeface="Arial" charset="0"/>
            </a:endParaRPr>
          </a:p>
        </p:txBody>
      </p:sp>
      <p:sp>
        <p:nvSpPr>
          <p:cNvPr id="18" name="Text Box 5">
            <a:extLst>
              <a:ext uri="{FF2B5EF4-FFF2-40B4-BE49-F238E27FC236}">
                <a16:creationId xmlns:a16="http://schemas.microsoft.com/office/drawing/2014/main" id="{B901DE1D-76FC-6940-B952-708DDEEE9CFD}"/>
              </a:ext>
            </a:extLst>
          </p:cNvPr>
          <p:cNvSpPr txBox="1">
            <a:spLocks noChangeArrowheads="1"/>
          </p:cNvSpPr>
          <p:nvPr/>
        </p:nvSpPr>
        <p:spPr bwMode="auto">
          <a:xfrm>
            <a:off x="2600325" y="2109656"/>
            <a:ext cx="6248400" cy="346711"/>
          </a:xfrm>
          <a:prstGeom prst="rect">
            <a:avLst/>
          </a:prstGeom>
          <a:noFill/>
          <a:ln w="9525" algn="ctr">
            <a:noFill/>
            <a:miter lim="800000"/>
            <a:headEnd/>
            <a:tailEnd/>
          </a:ln>
          <a:effectLst/>
        </p:spPr>
        <p:txBody>
          <a:bodyPr wrap="square" lIns="53795" tIns="26899" rIns="53795" bIns="26899">
            <a:spAutoFit/>
          </a:bodyPr>
          <a:lstStyle/>
          <a:p>
            <a:pPr marL="0" marR="0" lvl="0" indent="0" algn="l" defTabSz="914400" rtl="0" eaLnBrk="0" fontAlgn="auto" latinLnBrk="0" hangingPunct="0">
              <a:lnSpc>
                <a:spcPct val="95000"/>
              </a:lnSpc>
              <a:spcBef>
                <a:spcPts val="0"/>
              </a:spcBef>
              <a:spcAft>
                <a:spcPts val="0"/>
              </a:spcAft>
              <a:buClr>
                <a:srgbClr val="D2D6AB"/>
              </a:buClr>
              <a:buSzPct val="70000"/>
              <a:buFontTx/>
              <a:buNone/>
              <a:tabLst/>
              <a:defRPr/>
            </a:pPr>
            <a:r>
              <a:rPr lang="ja-JP" altLang="es-ES" sz="2000">
                <a:solidFill>
                  <a:srgbClr val="333333"/>
                </a:solidFill>
                <a:latin typeface="DengXian" panose="02010600030101010101" pitchFamily="2" charset="-122"/>
                <a:ea typeface="DengXian" panose="02010600030101010101" pitchFamily="2" charset="-122"/>
                <a:cs typeface="Arial" pitchFamily="34" charset="0"/>
              </a:rPr>
              <a:t>我对他</a:t>
            </a:r>
            <a:r>
              <a:rPr lang="es-ES" altLang="ja-JP" sz="2000" dirty="0">
                <a:solidFill>
                  <a:srgbClr val="333333"/>
                </a:solidFill>
                <a:latin typeface="DengXian" panose="02010600030101010101" pitchFamily="2" charset="-122"/>
                <a:ea typeface="DengXian" panose="02010600030101010101" pitchFamily="2" charset="-122"/>
                <a:cs typeface="Arial" pitchFamily="34" charset="0"/>
              </a:rPr>
              <a:t>/</a:t>
            </a:r>
            <a:r>
              <a:rPr lang="ja-JP" altLang="es-ES" sz="2000">
                <a:solidFill>
                  <a:srgbClr val="333333"/>
                </a:solidFill>
                <a:latin typeface="DengXian" panose="02010600030101010101" pitchFamily="2" charset="-122"/>
                <a:ea typeface="DengXian" panose="02010600030101010101" pitchFamily="2" charset="-122"/>
                <a:cs typeface="Arial" pitchFamily="34" charset="0"/>
              </a:rPr>
              <a:t>她的领导力感到满意</a:t>
            </a:r>
            <a:r>
              <a:rPr kumimoji="0" lang="ja-JP" altLang="en-US" sz="2000" b="0" i="0" u="none" strike="noStrike" kern="1200" cap="none" spc="0" normalizeH="0" baseline="0" noProof="0">
                <a:ln>
                  <a:noFill/>
                </a:ln>
                <a:solidFill>
                  <a:srgbClr val="333333"/>
                </a:solidFill>
                <a:effectLst/>
                <a:uLnTx/>
                <a:uFillTx/>
                <a:latin typeface="DengXian" panose="02010600030101010101" pitchFamily="2" charset="-122"/>
                <a:ea typeface="DengXian" panose="02010600030101010101" pitchFamily="2" charset="-122"/>
                <a:cs typeface="Arial" pitchFamily="34" charset="0"/>
              </a:rPr>
              <a:t>。</a:t>
            </a:r>
            <a:endParaRPr kumimoji="0" lang="en-US" sz="2000" b="1" i="0" u="none" strike="noStrik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cs typeface="Arial" pitchFamily="34" charset="0"/>
            </a:endParaRPr>
          </a:p>
        </p:txBody>
      </p:sp>
      <p:sp>
        <p:nvSpPr>
          <p:cNvPr id="19" name="Text Box 8">
            <a:extLst>
              <a:ext uri="{FF2B5EF4-FFF2-40B4-BE49-F238E27FC236}">
                <a16:creationId xmlns:a16="http://schemas.microsoft.com/office/drawing/2014/main" id="{C34AB908-185E-4447-AE96-57153A63A81C}"/>
              </a:ext>
            </a:extLst>
          </p:cNvPr>
          <p:cNvSpPr txBox="1">
            <a:spLocks noChangeArrowheads="1"/>
          </p:cNvSpPr>
          <p:nvPr/>
        </p:nvSpPr>
        <p:spPr bwMode="auto">
          <a:xfrm>
            <a:off x="2600325" y="2788104"/>
            <a:ext cx="6248400" cy="346711"/>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lang="ja-JP" altLang="es-ES" sz="2000">
                <a:solidFill>
                  <a:srgbClr val="333333"/>
                </a:solidFill>
                <a:latin typeface="DengXian" panose="02010600030101010101" pitchFamily="2" charset="-122"/>
                <a:ea typeface="DengXian" panose="02010600030101010101" pitchFamily="2" charset="-122"/>
                <a:cs typeface="Arial" pitchFamily="34" charset="0"/>
              </a:rPr>
              <a:t>他</a:t>
            </a:r>
            <a:r>
              <a:rPr lang="es-ES" altLang="ja-JP" sz="2000" dirty="0">
                <a:solidFill>
                  <a:srgbClr val="333333"/>
                </a:solidFill>
                <a:latin typeface="DengXian" panose="02010600030101010101" pitchFamily="2" charset="-122"/>
                <a:ea typeface="DengXian" panose="02010600030101010101" pitchFamily="2" charset="-122"/>
                <a:cs typeface="Arial" pitchFamily="34" charset="0"/>
              </a:rPr>
              <a:t>/</a:t>
            </a:r>
            <a:r>
              <a:rPr lang="ja-JP" altLang="es-ES" sz="2000">
                <a:solidFill>
                  <a:srgbClr val="333333"/>
                </a:solidFill>
                <a:latin typeface="DengXian" panose="02010600030101010101" pitchFamily="2" charset="-122"/>
                <a:ea typeface="DengXian" panose="02010600030101010101" pitchFamily="2" charset="-122"/>
                <a:cs typeface="Arial" pitchFamily="34" charset="0"/>
              </a:rPr>
              <a:t>她是那种别人立志成为的领导。</a:t>
            </a:r>
            <a:endParaRPr kumimoji="0" lang="en-US" sz="2000" b="0" i="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20" name="Text Box 11">
            <a:extLst>
              <a:ext uri="{FF2B5EF4-FFF2-40B4-BE49-F238E27FC236}">
                <a16:creationId xmlns:a16="http://schemas.microsoft.com/office/drawing/2014/main" id="{6DFEFBE4-694B-CC4E-9835-34901A7AC08C}"/>
              </a:ext>
            </a:extLst>
          </p:cNvPr>
          <p:cNvSpPr txBox="1">
            <a:spLocks noChangeArrowheads="1"/>
          </p:cNvSpPr>
          <p:nvPr/>
        </p:nvSpPr>
        <p:spPr bwMode="auto">
          <a:xfrm>
            <a:off x="2600325" y="4211675"/>
            <a:ext cx="6547821" cy="346711"/>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lang="ja-JP" altLang="es-ES" sz="2000">
                <a:solidFill>
                  <a:srgbClr val="333333"/>
                </a:solidFill>
                <a:latin typeface="DengXian" panose="02010600030101010101" pitchFamily="2" charset="-122"/>
                <a:ea typeface="DengXian" panose="02010600030101010101" pitchFamily="2" charset="-122"/>
                <a:cs typeface="Arial" pitchFamily="34" charset="0"/>
              </a:rPr>
              <a:t>他</a:t>
            </a:r>
            <a:r>
              <a:rPr lang="es-ES" altLang="ja-JP" sz="2000" dirty="0">
                <a:solidFill>
                  <a:srgbClr val="333333"/>
                </a:solidFill>
                <a:latin typeface="DengXian" panose="02010600030101010101" pitchFamily="2" charset="-122"/>
                <a:ea typeface="DengXian" panose="02010600030101010101" pitchFamily="2" charset="-122"/>
                <a:cs typeface="Arial" pitchFamily="34" charset="0"/>
              </a:rPr>
              <a:t>/</a:t>
            </a:r>
            <a:r>
              <a:rPr lang="ja-JP" altLang="es-ES" sz="2000">
                <a:solidFill>
                  <a:srgbClr val="333333"/>
                </a:solidFill>
                <a:latin typeface="DengXian" panose="02010600030101010101" pitchFamily="2" charset="-122"/>
                <a:ea typeface="DengXian" panose="02010600030101010101" pitchFamily="2" charset="-122"/>
                <a:cs typeface="Arial" pitchFamily="34" charset="0"/>
              </a:rPr>
              <a:t>她的领导能力让组织得以繁盛发展。</a:t>
            </a:r>
            <a:endParaRPr kumimoji="0" lang="en-US" sz="2000" b="0" i="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23" name="Text Box 17">
            <a:extLst>
              <a:ext uri="{FF2B5EF4-FFF2-40B4-BE49-F238E27FC236}">
                <a16:creationId xmlns:a16="http://schemas.microsoft.com/office/drawing/2014/main" id="{9B59CA2A-75C7-F541-BEF1-44D212565735}"/>
              </a:ext>
            </a:extLst>
          </p:cNvPr>
          <p:cNvSpPr txBox="1">
            <a:spLocks noChangeArrowheads="1"/>
          </p:cNvSpPr>
          <p:nvPr/>
        </p:nvSpPr>
        <p:spPr bwMode="auto">
          <a:xfrm>
            <a:off x="2600325" y="3504652"/>
            <a:ext cx="6248400" cy="346711"/>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lang="ja-JP" altLang="es-ES" sz="2000">
                <a:solidFill>
                  <a:srgbClr val="333333"/>
                </a:solidFill>
                <a:latin typeface="DengXian" panose="02010600030101010101" pitchFamily="2" charset="-122"/>
                <a:ea typeface="DengXian" panose="02010600030101010101" pitchFamily="2" charset="-122"/>
                <a:cs typeface="Arial" pitchFamily="34" charset="0"/>
              </a:rPr>
              <a:t>他</a:t>
            </a:r>
            <a:r>
              <a:rPr lang="es-ES" altLang="ja-JP" sz="2000" dirty="0">
                <a:solidFill>
                  <a:srgbClr val="333333"/>
                </a:solidFill>
                <a:latin typeface="DengXian" panose="02010600030101010101" pitchFamily="2" charset="-122"/>
                <a:ea typeface="DengXian" panose="02010600030101010101" pitchFamily="2" charset="-122"/>
                <a:cs typeface="Arial" pitchFamily="34" charset="0"/>
              </a:rPr>
              <a:t>/</a:t>
            </a:r>
            <a:r>
              <a:rPr lang="ja-JP" altLang="es-ES" sz="2000">
                <a:solidFill>
                  <a:srgbClr val="333333"/>
                </a:solidFill>
                <a:latin typeface="DengXian" panose="02010600030101010101" pitchFamily="2" charset="-122"/>
                <a:ea typeface="DengXian" panose="02010600030101010101" pitchFamily="2" charset="-122"/>
                <a:cs typeface="Arial" pitchFamily="34" charset="0"/>
              </a:rPr>
              <a:t>她是好领导的模范。</a:t>
            </a:r>
            <a:endParaRPr kumimoji="0" lang="en-US" sz="2000" b="0" i="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30" name="Text Box 29">
            <a:extLst>
              <a:ext uri="{FF2B5EF4-FFF2-40B4-BE49-F238E27FC236}">
                <a16:creationId xmlns:a16="http://schemas.microsoft.com/office/drawing/2014/main" id="{076E5F8E-BE20-9440-8EDB-522BA022FDB1}"/>
              </a:ext>
            </a:extLst>
          </p:cNvPr>
          <p:cNvSpPr txBox="1">
            <a:spLocks noChangeArrowheads="1"/>
          </p:cNvSpPr>
          <p:nvPr/>
        </p:nvSpPr>
        <p:spPr bwMode="auto">
          <a:xfrm>
            <a:off x="2600325" y="4909173"/>
            <a:ext cx="6248400" cy="346711"/>
          </a:xfrm>
          <a:prstGeom prst="rect">
            <a:avLst/>
          </a:prstGeom>
          <a:noFill/>
          <a:ln w="9525" algn="ctr">
            <a:noFill/>
            <a:miter lim="800000"/>
            <a:headEnd/>
            <a:tailEnd/>
          </a:ln>
          <a:effectLst/>
        </p:spPr>
        <p:txBody>
          <a:bodyPr wrap="square" lIns="53795" tIns="26899" rIns="53795" bIns="26899">
            <a:spAutoFit/>
          </a:bodyPr>
          <a:lstStyle/>
          <a:p>
            <a:pPr lvl="0" eaLnBrk="0" hangingPunct="0">
              <a:lnSpc>
                <a:spcPct val="95000"/>
              </a:lnSpc>
              <a:buClr>
                <a:srgbClr val="D2D6AB"/>
              </a:buClr>
              <a:buSzPct val="70000"/>
              <a:defRPr/>
            </a:pPr>
            <a:r>
              <a:rPr kumimoji="0" lang="ja-JP" altLang="es-ES" sz="2000" b="0" i="0" u="none" strike="noStrike" kern="1200" cap="none" spc="0" normalizeH="0" baseline="0" noProof="0">
                <a:ln>
                  <a:noFill/>
                </a:ln>
                <a:solidFill>
                  <a:srgbClr val="333333"/>
                </a:solidFill>
                <a:effectLst/>
                <a:uLnTx/>
                <a:uFillTx/>
                <a:latin typeface="DengXian" panose="02010600030101010101" pitchFamily="2" charset="-122"/>
                <a:ea typeface="DengXian" panose="02010600030101010101" pitchFamily="2" charset="-122"/>
                <a:cs typeface="Arial" pitchFamily="34" charset="0"/>
              </a:rPr>
              <a:t>总体而言，他</a:t>
            </a:r>
            <a:r>
              <a:rPr kumimoji="0" lang="es-ES" altLang="ja-JP" sz="2000" b="0" i="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rPr>
              <a:t>/</a:t>
            </a:r>
            <a:r>
              <a:rPr kumimoji="0" lang="ja-JP" altLang="es-ES" sz="2000" b="0" i="0" u="none" strike="noStrike" kern="1200" cap="none" spc="0" normalizeH="0" baseline="0" noProof="0">
                <a:ln>
                  <a:noFill/>
                </a:ln>
                <a:solidFill>
                  <a:srgbClr val="333333"/>
                </a:solidFill>
                <a:effectLst/>
                <a:uLnTx/>
                <a:uFillTx/>
                <a:latin typeface="DengXian" panose="02010600030101010101" pitchFamily="2" charset="-122"/>
                <a:ea typeface="DengXian" panose="02010600030101010101" pitchFamily="2" charset="-122"/>
                <a:cs typeface="Arial" pitchFamily="34" charset="0"/>
              </a:rPr>
              <a:t>她的领导力行之有效。</a:t>
            </a:r>
            <a:endParaRPr kumimoji="0" lang="en-US" sz="2000" b="0" i="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33" name="Slide Number Placeholder 18">
            <a:extLst>
              <a:ext uri="{FF2B5EF4-FFF2-40B4-BE49-F238E27FC236}">
                <a16:creationId xmlns:a16="http://schemas.microsoft.com/office/drawing/2014/main" id="{F555640A-2A34-4474-BF5A-FEBA47131852}"/>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34" name="Footer Placeholder 17">
            <a:extLst>
              <a:ext uri="{FF2B5EF4-FFF2-40B4-BE49-F238E27FC236}">
                <a16:creationId xmlns:a16="http://schemas.microsoft.com/office/drawing/2014/main" id="{AE5A081F-A239-4D53-B11F-06B4A836146B}"/>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35" name="AutoShape 25">
            <a:extLst>
              <a:ext uri="{FF2B5EF4-FFF2-40B4-BE49-F238E27FC236}">
                <a16:creationId xmlns:a16="http://schemas.microsoft.com/office/drawing/2014/main" id="{DF4083AD-FB77-4BAB-84FC-8B829F6942A5}"/>
              </a:ext>
            </a:extLst>
          </p:cNvPr>
          <p:cNvSpPr>
            <a:spLocks noChangeArrowheads="1"/>
          </p:cNvSpPr>
          <p:nvPr/>
        </p:nvSpPr>
        <p:spPr bwMode="auto">
          <a:xfrm>
            <a:off x="1923369" y="2080117"/>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36" name="Graphic 20" descr="Checkmark with solid fill">
            <a:extLst>
              <a:ext uri="{FF2B5EF4-FFF2-40B4-BE49-F238E27FC236}">
                <a16:creationId xmlns:a16="http://schemas.microsoft.com/office/drawing/2014/main" id="{0DC8D3CE-A8D8-4767-BCA7-5D1B9755587E}"/>
              </a:ext>
            </a:extLst>
          </p:cNvPr>
          <p:cNvSpPr/>
          <p:nvPr/>
        </p:nvSpPr>
        <p:spPr>
          <a:xfrm rot="20700000">
            <a:off x="1897250" y="2057381"/>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37" name="AutoShape 25">
            <a:extLst>
              <a:ext uri="{FF2B5EF4-FFF2-40B4-BE49-F238E27FC236}">
                <a16:creationId xmlns:a16="http://schemas.microsoft.com/office/drawing/2014/main" id="{90896470-3615-4AAB-9D11-7DB698DCC40D}"/>
              </a:ext>
            </a:extLst>
          </p:cNvPr>
          <p:cNvSpPr>
            <a:spLocks noChangeArrowheads="1"/>
          </p:cNvSpPr>
          <p:nvPr/>
        </p:nvSpPr>
        <p:spPr bwMode="auto">
          <a:xfrm>
            <a:off x="1923369" y="2779633"/>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38" name="Graphic 20" descr="Checkmark with solid fill">
            <a:extLst>
              <a:ext uri="{FF2B5EF4-FFF2-40B4-BE49-F238E27FC236}">
                <a16:creationId xmlns:a16="http://schemas.microsoft.com/office/drawing/2014/main" id="{2E3E5342-00CD-45FA-945D-F63FF7B54D7B}"/>
              </a:ext>
            </a:extLst>
          </p:cNvPr>
          <p:cNvSpPr/>
          <p:nvPr/>
        </p:nvSpPr>
        <p:spPr>
          <a:xfrm rot="20700000">
            <a:off x="1897250" y="2756897"/>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39" name="AutoShape 25">
            <a:extLst>
              <a:ext uri="{FF2B5EF4-FFF2-40B4-BE49-F238E27FC236}">
                <a16:creationId xmlns:a16="http://schemas.microsoft.com/office/drawing/2014/main" id="{14EB1919-8422-42C6-8859-9F3A965E09BA}"/>
              </a:ext>
            </a:extLst>
          </p:cNvPr>
          <p:cNvSpPr>
            <a:spLocks noChangeArrowheads="1"/>
          </p:cNvSpPr>
          <p:nvPr/>
        </p:nvSpPr>
        <p:spPr bwMode="auto">
          <a:xfrm>
            <a:off x="1923369" y="3479149"/>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40" name="Graphic 20" descr="Checkmark with solid fill">
            <a:extLst>
              <a:ext uri="{FF2B5EF4-FFF2-40B4-BE49-F238E27FC236}">
                <a16:creationId xmlns:a16="http://schemas.microsoft.com/office/drawing/2014/main" id="{93F31846-E8EA-457B-AE5A-FC33FF7973AF}"/>
              </a:ext>
            </a:extLst>
          </p:cNvPr>
          <p:cNvSpPr/>
          <p:nvPr/>
        </p:nvSpPr>
        <p:spPr>
          <a:xfrm rot="20700000">
            <a:off x="1897250" y="3456413"/>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41" name="AutoShape 25">
            <a:extLst>
              <a:ext uri="{FF2B5EF4-FFF2-40B4-BE49-F238E27FC236}">
                <a16:creationId xmlns:a16="http://schemas.microsoft.com/office/drawing/2014/main" id="{82063EC4-DE89-4F28-B8CC-FFC5570C2617}"/>
              </a:ext>
            </a:extLst>
          </p:cNvPr>
          <p:cNvSpPr>
            <a:spLocks noChangeArrowheads="1"/>
          </p:cNvSpPr>
          <p:nvPr/>
        </p:nvSpPr>
        <p:spPr bwMode="auto">
          <a:xfrm>
            <a:off x="1923369" y="4178665"/>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42" name="Graphic 20" descr="Checkmark with solid fill">
            <a:extLst>
              <a:ext uri="{FF2B5EF4-FFF2-40B4-BE49-F238E27FC236}">
                <a16:creationId xmlns:a16="http://schemas.microsoft.com/office/drawing/2014/main" id="{BFECD816-A1CD-4CBE-83D6-FF1A658757C6}"/>
              </a:ext>
            </a:extLst>
          </p:cNvPr>
          <p:cNvSpPr/>
          <p:nvPr/>
        </p:nvSpPr>
        <p:spPr>
          <a:xfrm rot="20700000">
            <a:off x="1897250" y="4155929"/>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43" name="AutoShape 25">
            <a:extLst>
              <a:ext uri="{FF2B5EF4-FFF2-40B4-BE49-F238E27FC236}">
                <a16:creationId xmlns:a16="http://schemas.microsoft.com/office/drawing/2014/main" id="{7123B126-DAEA-47F9-927C-BA35C3575BDA}"/>
              </a:ext>
            </a:extLst>
          </p:cNvPr>
          <p:cNvSpPr>
            <a:spLocks noChangeArrowheads="1"/>
          </p:cNvSpPr>
          <p:nvPr/>
        </p:nvSpPr>
        <p:spPr bwMode="auto">
          <a:xfrm>
            <a:off x="1923369" y="4878181"/>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44" name="Graphic 20" descr="Checkmark with solid fill">
            <a:extLst>
              <a:ext uri="{FF2B5EF4-FFF2-40B4-BE49-F238E27FC236}">
                <a16:creationId xmlns:a16="http://schemas.microsoft.com/office/drawing/2014/main" id="{EB17A84B-8363-4E80-AC11-C8DE0B0D1265}"/>
              </a:ext>
            </a:extLst>
          </p:cNvPr>
          <p:cNvSpPr/>
          <p:nvPr/>
        </p:nvSpPr>
        <p:spPr>
          <a:xfrm rot="20700000">
            <a:off x="1897250" y="4855445"/>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Tree>
    <p:extLst>
      <p:ext uri="{BB962C8B-B14F-4D97-AF65-F5344CB8AC3E}">
        <p14:creationId xmlns:p14="http://schemas.microsoft.com/office/powerpoint/2010/main" val="283725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40" grpId="0" animBg="1"/>
      <p:bldP spid="42"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ja-JP" altLang="en-US">
                <a:latin typeface="DengXian" panose="02010600030101010101" pitchFamily="2" charset="-122"/>
                <a:ea typeface="DengXian" panose="02010600030101010101" pitchFamily="2" charset="-122"/>
              </a:rPr>
              <a:t>领导效能</a:t>
            </a:r>
            <a:r>
              <a:rPr lang="zh-CN" altLang="en-US" dirty="0">
                <a:latin typeface="DengXian" panose="02010600030101010101" pitchFamily="2" charset="-122"/>
                <a:ea typeface="DengXian" panose="02010600030101010101" pitchFamily="2" charset="-122"/>
              </a:rPr>
              <a:t>与</a:t>
            </a:r>
            <a:r>
              <a:rPr lang="ja-JP" altLang="en-US">
                <a:latin typeface="DengXian" panose="02010600030101010101" pitchFamily="2" charset="-122"/>
                <a:ea typeface="DengXian" panose="02010600030101010101" pitchFamily="2" charset="-122"/>
              </a:rPr>
              <a:t>创造性</a:t>
            </a:r>
            <a:endParaRPr lang="en-US" dirty="0"/>
          </a:p>
        </p:txBody>
      </p:sp>
      <p:sp>
        <p:nvSpPr>
          <p:cNvPr id="5" name="Slide Number Placeholder 4">
            <a:extLst>
              <a:ext uri="{FF2B5EF4-FFF2-40B4-BE49-F238E27FC236}">
                <a16:creationId xmlns:a16="http://schemas.microsoft.com/office/drawing/2014/main" id="{91280515-41F2-0A46-B0A1-A61F9727AEAF}"/>
              </a:ext>
            </a:extLst>
          </p:cNvPr>
          <p:cNvSpPr>
            <a:spLocks noGrp="1"/>
          </p:cNvSpPr>
          <p:nvPr>
            <p:ph type="sldNum" sz="quarter" idx="11"/>
          </p:nvPr>
        </p:nvSpPr>
        <p:spPr/>
        <p:txBody>
          <a:bodyPr/>
          <a:lstStyle/>
          <a:p>
            <a:fld id="{4E547FC5-224D-4B2B-AB96-D4331BB3CBEC}" type="slidenum">
              <a:rPr lang="en-US" smtClean="0"/>
              <a:pPr/>
              <a:t>25</a:t>
            </a:fld>
            <a:endParaRPr lang="en-US" dirty="0"/>
          </a:p>
        </p:txBody>
      </p:sp>
      <p:sp>
        <p:nvSpPr>
          <p:cNvPr id="4" name="Footer Placeholder 3">
            <a:extLst>
              <a:ext uri="{FF2B5EF4-FFF2-40B4-BE49-F238E27FC236}">
                <a16:creationId xmlns:a16="http://schemas.microsoft.com/office/drawing/2014/main" id="{A13ADB6D-F42E-214E-B858-C7CF6ECE5777}"/>
              </a:ext>
            </a:extLst>
          </p:cNvPr>
          <p:cNvSpPr>
            <a:spLocks noGrp="1"/>
          </p:cNvSpPr>
          <p:nvPr>
            <p:ph type="ftr" sz="quarter" idx="10"/>
          </p:nvPr>
        </p:nvSpPr>
        <p:spPr/>
        <p:txBody>
          <a:bodyPr/>
          <a:lstStyle/>
          <a:p>
            <a:r>
              <a:rPr lang="en-US" dirty="0"/>
              <a:t>© Leadership Circle | All Rights Reserved</a:t>
            </a:r>
          </a:p>
        </p:txBody>
      </p:sp>
      <p:pic>
        <p:nvPicPr>
          <p:cNvPr id="3" name="Picture 2">
            <a:extLst>
              <a:ext uri="{FF2B5EF4-FFF2-40B4-BE49-F238E27FC236}">
                <a16:creationId xmlns:a16="http://schemas.microsoft.com/office/drawing/2014/main" id="{EDB831BF-D04B-5A4C-8F2A-31495EE971E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056" b="9486"/>
          <a:stretch/>
        </p:blipFill>
        <p:spPr>
          <a:xfrm>
            <a:off x="3621285" y="1193147"/>
            <a:ext cx="5424760" cy="4407598"/>
          </a:xfrm>
          <a:prstGeom prst="rect">
            <a:avLst/>
          </a:prstGeom>
        </p:spPr>
      </p:pic>
      <p:sp>
        <p:nvSpPr>
          <p:cNvPr id="8" name="Title 1">
            <a:extLst>
              <a:ext uri="{FF2B5EF4-FFF2-40B4-BE49-F238E27FC236}">
                <a16:creationId xmlns:a16="http://schemas.microsoft.com/office/drawing/2014/main" id="{4EABFD85-82C7-BD41-875F-B1BCA092CDF9}"/>
              </a:ext>
            </a:extLst>
          </p:cNvPr>
          <p:cNvSpPr txBox="1">
            <a:spLocks/>
          </p:cNvSpPr>
          <p:nvPr/>
        </p:nvSpPr>
        <p:spPr>
          <a:xfrm>
            <a:off x="4404684" y="5600745"/>
            <a:ext cx="3998259"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2000">
                <a:latin typeface="DengXian" panose="02010600030101010101" pitchFamily="2" charset="-122"/>
                <a:ea typeface="DengXian" panose="02010600030101010101" pitchFamily="2" charset="-122"/>
              </a:rPr>
              <a:t>创造性能力</a:t>
            </a:r>
            <a:endParaRPr lang="en-US" sz="2000" dirty="0">
              <a:latin typeface="DengXian" panose="02010600030101010101" pitchFamily="2" charset="-122"/>
              <a:ea typeface="DengXian" panose="02010600030101010101" pitchFamily="2" charset="-122"/>
            </a:endParaRPr>
          </a:p>
        </p:txBody>
      </p:sp>
      <p:sp>
        <p:nvSpPr>
          <p:cNvPr id="9" name="Title 1">
            <a:extLst>
              <a:ext uri="{FF2B5EF4-FFF2-40B4-BE49-F238E27FC236}">
                <a16:creationId xmlns:a16="http://schemas.microsoft.com/office/drawing/2014/main" id="{089E47B8-838B-FB48-9CFD-49C644239D5E}"/>
              </a:ext>
            </a:extLst>
          </p:cNvPr>
          <p:cNvSpPr txBox="1">
            <a:spLocks/>
          </p:cNvSpPr>
          <p:nvPr/>
        </p:nvSpPr>
        <p:spPr>
          <a:xfrm>
            <a:off x="3047544" y="1856386"/>
            <a:ext cx="573741" cy="3145228"/>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2000">
                <a:latin typeface="DengXian" panose="02010600030101010101" pitchFamily="2" charset="-122"/>
                <a:ea typeface="DengXian" panose="02010600030101010101" pitchFamily="2" charset="-122"/>
              </a:rPr>
              <a:t>领导效能</a:t>
            </a:r>
            <a:endParaRPr lang="en-US" sz="2000" dirty="0">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12700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FEDB9EC-A51D-5E4B-B59F-3E964A478A20}"/>
              </a:ext>
            </a:extLst>
          </p:cNvPr>
          <p:cNvSpPr>
            <a:spLocks noGrp="1"/>
          </p:cNvSpPr>
          <p:nvPr>
            <p:ph type="title"/>
          </p:nvPr>
        </p:nvSpPr>
        <p:spPr/>
        <p:txBody>
          <a:bodyPr/>
          <a:lstStyle/>
          <a:p>
            <a:pPr algn="l"/>
            <a:r>
              <a:rPr lang="ja-JP" altLang="en-US" sz="2400" b="1" dirty="0">
                <a:latin typeface="DengXian" panose="02010600030101010101" pitchFamily="2" charset="-122"/>
                <a:ea typeface="DengXian" panose="02010600030101010101" pitchFamily="2" charset="-122"/>
              </a:rPr>
              <a:t>创造性</a:t>
            </a:r>
            <a:r>
              <a:rPr lang="zh-CN" altLang="en-US" sz="2400" b="1" dirty="0">
                <a:latin typeface="DengXian" panose="02010600030101010101" pitchFamily="2" charset="-122"/>
                <a:ea typeface="DengXian" panose="02010600030101010101" pitchFamily="2" charset="-122"/>
              </a:rPr>
              <a:t>维度</a:t>
            </a:r>
            <a:r>
              <a:rPr lang="ja-JP" altLang="en-US" sz="2400" b="1" dirty="0">
                <a:latin typeface="DengXian" panose="02010600030101010101" pitchFamily="2" charset="-122"/>
                <a:ea typeface="DengXian" panose="02010600030101010101" pitchFamily="2" charset="-122"/>
              </a:rPr>
              <a:t>与领导效能的相关性</a:t>
            </a:r>
            <a:endParaRPr lang="en-US" sz="2400" b="1" dirty="0">
              <a:latin typeface="DengXian" panose="02010600030101010101" pitchFamily="2" charset="-122"/>
              <a:ea typeface="DengXian" panose="02010600030101010101" pitchFamily="2" charset="-122"/>
            </a:endParaRPr>
          </a:p>
        </p:txBody>
      </p:sp>
      <p:pic>
        <p:nvPicPr>
          <p:cNvPr id="15" name="Picture 14">
            <a:extLst>
              <a:ext uri="{FF2B5EF4-FFF2-40B4-BE49-F238E27FC236}">
                <a16:creationId xmlns:a16="http://schemas.microsoft.com/office/drawing/2014/main" id="{50D2AD42-2980-1243-997C-9B44421F60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12" b="8556"/>
          <a:stretch/>
        </p:blipFill>
        <p:spPr>
          <a:xfrm>
            <a:off x="416628" y="3807346"/>
            <a:ext cx="2589547" cy="2090412"/>
          </a:xfrm>
          <a:prstGeom prst="rect">
            <a:avLst/>
          </a:prstGeom>
        </p:spPr>
      </p:pic>
      <p:pic>
        <p:nvPicPr>
          <p:cNvPr id="22" name="Picture 21">
            <a:extLst>
              <a:ext uri="{FF2B5EF4-FFF2-40B4-BE49-F238E27FC236}">
                <a16:creationId xmlns:a16="http://schemas.microsoft.com/office/drawing/2014/main" id="{42EF3706-8A8D-C142-96E0-C3CFA0C902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13" t="5013" b="8401"/>
          <a:stretch/>
        </p:blipFill>
        <p:spPr>
          <a:xfrm>
            <a:off x="1304692" y="1520904"/>
            <a:ext cx="2589547" cy="1979342"/>
          </a:xfrm>
          <a:prstGeom prst="rect">
            <a:avLst/>
          </a:prstGeom>
        </p:spPr>
      </p:pic>
      <p:pic>
        <p:nvPicPr>
          <p:cNvPr id="23" name="Picture 22">
            <a:extLst>
              <a:ext uri="{FF2B5EF4-FFF2-40B4-BE49-F238E27FC236}">
                <a16:creationId xmlns:a16="http://schemas.microsoft.com/office/drawing/2014/main" id="{42365B6D-4A50-0640-85BD-974FBAC0BE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56" t="1812" b="8427"/>
          <a:stretch/>
        </p:blipFill>
        <p:spPr>
          <a:xfrm>
            <a:off x="4945566" y="639864"/>
            <a:ext cx="2538366" cy="2051918"/>
          </a:xfrm>
          <a:prstGeom prst="rect">
            <a:avLst/>
          </a:prstGeom>
        </p:spPr>
      </p:pic>
      <p:pic>
        <p:nvPicPr>
          <p:cNvPr id="24" name="Picture 23">
            <a:extLst>
              <a:ext uri="{FF2B5EF4-FFF2-40B4-BE49-F238E27FC236}">
                <a16:creationId xmlns:a16="http://schemas.microsoft.com/office/drawing/2014/main" id="{ACE7053C-51E0-5048-9424-FF3469C9A0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12" b="10240"/>
          <a:stretch/>
        </p:blipFill>
        <p:spPr>
          <a:xfrm>
            <a:off x="8484076" y="1406288"/>
            <a:ext cx="2589547" cy="2051918"/>
          </a:xfrm>
          <a:prstGeom prst="rect">
            <a:avLst/>
          </a:prstGeom>
        </p:spPr>
      </p:pic>
      <p:pic>
        <p:nvPicPr>
          <p:cNvPr id="25" name="Picture 24">
            <a:extLst>
              <a:ext uri="{FF2B5EF4-FFF2-40B4-BE49-F238E27FC236}">
                <a16:creationId xmlns:a16="http://schemas.microsoft.com/office/drawing/2014/main" id="{1EA71E89-D116-6D43-96F4-6DF2362C98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12" b="8556"/>
          <a:stretch/>
        </p:blipFill>
        <p:spPr>
          <a:xfrm>
            <a:off x="9372140" y="3807346"/>
            <a:ext cx="2589548" cy="2090412"/>
          </a:xfrm>
          <a:prstGeom prst="rect">
            <a:avLst/>
          </a:prstGeom>
        </p:spPr>
      </p:pic>
      <p:sp>
        <p:nvSpPr>
          <p:cNvPr id="26" name="TextBox 25">
            <a:extLst>
              <a:ext uri="{FF2B5EF4-FFF2-40B4-BE49-F238E27FC236}">
                <a16:creationId xmlns:a16="http://schemas.microsoft.com/office/drawing/2014/main" id="{B3F6774E-0EDD-C54D-8722-B7C820DE8B69}"/>
              </a:ext>
            </a:extLst>
          </p:cNvPr>
          <p:cNvSpPr txBox="1"/>
          <p:nvPr/>
        </p:nvSpPr>
        <p:spPr>
          <a:xfrm>
            <a:off x="2070843" y="5248516"/>
            <a:ext cx="870929" cy="369332"/>
          </a:xfrm>
          <a:prstGeom prst="rect">
            <a:avLst/>
          </a:prstGeom>
          <a:solidFill>
            <a:schemeClr val="bg1"/>
          </a:solidFill>
        </p:spPr>
        <p:txBody>
          <a:bodyPr wrap="square" rtlCol="0">
            <a:spAutoFit/>
          </a:bodyPr>
          <a:lstStyle/>
          <a:p>
            <a:r>
              <a:rPr lang="en-US">
                <a:latin typeface="DengXian" panose="02010600030101010101" pitchFamily="2" charset="-122"/>
                <a:ea typeface="DengXian" panose="02010600030101010101" pitchFamily="2" charset="-122"/>
              </a:rPr>
              <a:t>R=.85</a:t>
            </a:r>
          </a:p>
        </p:txBody>
      </p:sp>
      <p:sp>
        <p:nvSpPr>
          <p:cNvPr id="27" name="TextBox 26">
            <a:extLst>
              <a:ext uri="{FF2B5EF4-FFF2-40B4-BE49-F238E27FC236}">
                <a16:creationId xmlns:a16="http://schemas.microsoft.com/office/drawing/2014/main" id="{D4BB521D-FCF3-E948-ABA0-7E1805BDF703}"/>
              </a:ext>
            </a:extLst>
          </p:cNvPr>
          <p:cNvSpPr txBox="1"/>
          <p:nvPr/>
        </p:nvSpPr>
        <p:spPr>
          <a:xfrm>
            <a:off x="3011748" y="2836620"/>
            <a:ext cx="870929" cy="369332"/>
          </a:xfrm>
          <a:prstGeom prst="rect">
            <a:avLst/>
          </a:prstGeom>
          <a:solidFill>
            <a:schemeClr val="bg1"/>
          </a:solidFill>
        </p:spPr>
        <p:txBody>
          <a:bodyPr wrap="square" rtlCol="0">
            <a:spAutoFit/>
          </a:bodyPr>
          <a:lstStyle/>
          <a:p>
            <a:r>
              <a:rPr lang="en-US">
                <a:latin typeface="DengXian" panose="02010600030101010101" pitchFamily="2" charset="-122"/>
                <a:ea typeface="DengXian" panose="02010600030101010101" pitchFamily="2" charset="-122"/>
              </a:rPr>
              <a:t>R=.76</a:t>
            </a:r>
          </a:p>
        </p:txBody>
      </p:sp>
      <p:sp>
        <p:nvSpPr>
          <p:cNvPr id="28" name="TextBox 27">
            <a:extLst>
              <a:ext uri="{FF2B5EF4-FFF2-40B4-BE49-F238E27FC236}">
                <a16:creationId xmlns:a16="http://schemas.microsoft.com/office/drawing/2014/main" id="{45E02EEF-1DA7-7940-9EDE-CD55CC8EAC89}"/>
              </a:ext>
            </a:extLst>
          </p:cNvPr>
          <p:cNvSpPr txBox="1"/>
          <p:nvPr/>
        </p:nvSpPr>
        <p:spPr>
          <a:xfrm>
            <a:off x="6656096" y="2054742"/>
            <a:ext cx="870929" cy="369332"/>
          </a:xfrm>
          <a:prstGeom prst="rect">
            <a:avLst/>
          </a:prstGeom>
          <a:solidFill>
            <a:schemeClr val="bg1"/>
          </a:solidFill>
        </p:spPr>
        <p:txBody>
          <a:bodyPr wrap="square" rtlCol="0">
            <a:spAutoFit/>
          </a:bodyPr>
          <a:lstStyle/>
          <a:p>
            <a:r>
              <a:rPr lang="en-US" dirty="0">
                <a:latin typeface="DengXian" panose="02010600030101010101" pitchFamily="2" charset="-122"/>
                <a:ea typeface="DengXian" panose="02010600030101010101" pitchFamily="2" charset="-122"/>
              </a:rPr>
              <a:t>R=.78</a:t>
            </a:r>
          </a:p>
        </p:txBody>
      </p:sp>
      <p:sp>
        <p:nvSpPr>
          <p:cNvPr id="29" name="TextBox 28">
            <a:extLst>
              <a:ext uri="{FF2B5EF4-FFF2-40B4-BE49-F238E27FC236}">
                <a16:creationId xmlns:a16="http://schemas.microsoft.com/office/drawing/2014/main" id="{AD62E5D7-A5F7-8B40-85A5-C2172171AF10}"/>
              </a:ext>
            </a:extLst>
          </p:cNvPr>
          <p:cNvSpPr txBox="1"/>
          <p:nvPr/>
        </p:nvSpPr>
        <p:spPr>
          <a:xfrm>
            <a:off x="11108826" y="5261768"/>
            <a:ext cx="870929" cy="369332"/>
          </a:xfrm>
          <a:prstGeom prst="rect">
            <a:avLst/>
          </a:prstGeom>
          <a:solidFill>
            <a:schemeClr val="bg1"/>
          </a:solidFill>
        </p:spPr>
        <p:txBody>
          <a:bodyPr wrap="square" rtlCol="0">
            <a:spAutoFit/>
          </a:bodyPr>
          <a:lstStyle/>
          <a:p>
            <a:r>
              <a:rPr lang="en-US">
                <a:latin typeface="DengXian" panose="02010600030101010101" pitchFamily="2" charset="-122"/>
                <a:ea typeface="DengXian" panose="02010600030101010101" pitchFamily="2" charset="-122"/>
              </a:rPr>
              <a:t>R=.91</a:t>
            </a:r>
          </a:p>
        </p:txBody>
      </p:sp>
      <p:sp>
        <p:nvSpPr>
          <p:cNvPr id="30" name="TextBox 29">
            <a:extLst>
              <a:ext uri="{FF2B5EF4-FFF2-40B4-BE49-F238E27FC236}">
                <a16:creationId xmlns:a16="http://schemas.microsoft.com/office/drawing/2014/main" id="{960E90CA-3798-364F-8E29-1D2C29A6614C}"/>
              </a:ext>
            </a:extLst>
          </p:cNvPr>
          <p:cNvSpPr txBox="1"/>
          <p:nvPr/>
        </p:nvSpPr>
        <p:spPr>
          <a:xfrm>
            <a:off x="10194427" y="2836620"/>
            <a:ext cx="870929" cy="369332"/>
          </a:xfrm>
          <a:prstGeom prst="rect">
            <a:avLst/>
          </a:prstGeom>
          <a:solidFill>
            <a:schemeClr val="bg1"/>
          </a:solidFill>
        </p:spPr>
        <p:txBody>
          <a:bodyPr wrap="square" rtlCol="0">
            <a:spAutoFit/>
          </a:bodyPr>
          <a:lstStyle/>
          <a:p>
            <a:r>
              <a:rPr lang="en-US">
                <a:latin typeface="DengXian" panose="02010600030101010101" pitchFamily="2" charset="-122"/>
                <a:ea typeface="DengXian" panose="02010600030101010101" pitchFamily="2" charset="-122"/>
              </a:rPr>
              <a:t>R=.84</a:t>
            </a:r>
          </a:p>
        </p:txBody>
      </p:sp>
      <p:sp>
        <p:nvSpPr>
          <p:cNvPr id="31" name="Title 1">
            <a:extLst>
              <a:ext uri="{FF2B5EF4-FFF2-40B4-BE49-F238E27FC236}">
                <a16:creationId xmlns:a16="http://schemas.microsoft.com/office/drawing/2014/main" id="{7EE78FA5-872E-944D-820C-F849B8B4F885}"/>
              </a:ext>
            </a:extLst>
          </p:cNvPr>
          <p:cNvSpPr txBox="1">
            <a:spLocks/>
          </p:cNvSpPr>
          <p:nvPr/>
        </p:nvSpPr>
        <p:spPr>
          <a:xfrm>
            <a:off x="1087323" y="1698369"/>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领导效能</a:t>
            </a:r>
            <a:endParaRPr lang="en-US" sz="1000" dirty="0">
              <a:latin typeface="DengXian" panose="02010600030101010101" pitchFamily="2" charset="-122"/>
              <a:ea typeface="DengXian" panose="02010600030101010101" pitchFamily="2" charset="-122"/>
            </a:endParaRPr>
          </a:p>
        </p:txBody>
      </p:sp>
      <p:sp>
        <p:nvSpPr>
          <p:cNvPr id="32" name="Title 1">
            <a:extLst>
              <a:ext uri="{FF2B5EF4-FFF2-40B4-BE49-F238E27FC236}">
                <a16:creationId xmlns:a16="http://schemas.microsoft.com/office/drawing/2014/main" id="{70C2E9D7-6EC3-4840-A8C8-039FDA263181}"/>
              </a:ext>
            </a:extLst>
          </p:cNvPr>
          <p:cNvSpPr txBox="1">
            <a:spLocks/>
          </p:cNvSpPr>
          <p:nvPr/>
        </p:nvSpPr>
        <p:spPr>
          <a:xfrm>
            <a:off x="1934307" y="3448969"/>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自我觉察</a:t>
            </a:r>
            <a:endParaRPr lang="en-US" sz="1000">
              <a:latin typeface="DengXian" panose="02010600030101010101" pitchFamily="2" charset="-122"/>
              <a:ea typeface="DengXian" panose="02010600030101010101" pitchFamily="2" charset="-122"/>
            </a:endParaRPr>
          </a:p>
        </p:txBody>
      </p:sp>
      <p:sp>
        <p:nvSpPr>
          <p:cNvPr id="33" name="Title 1">
            <a:extLst>
              <a:ext uri="{FF2B5EF4-FFF2-40B4-BE49-F238E27FC236}">
                <a16:creationId xmlns:a16="http://schemas.microsoft.com/office/drawing/2014/main" id="{E3672022-3FCB-3F49-9BF3-E78EC43FFA77}"/>
              </a:ext>
            </a:extLst>
          </p:cNvPr>
          <p:cNvSpPr txBox="1">
            <a:spLocks/>
          </p:cNvSpPr>
          <p:nvPr/>
        </p:nvSpPr>
        <p:spPr>
          <a:xfrm>
            <a:off x="166835" y="4200165"/>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领导效能</a:t>
            </a:r>
            <a:endParaRPr lang="en-US" sz="1000" dirty="0">
              <a:latin typeface="DengXian" panose="02010600030101010101" pitchFamily="2" charset="-122"/>
              <a:ea typeface="DengXian" panose="02010600030101010101" pitchFamily="2" charset="-122"/>
            </a:endParaRPr>
          </a:p>
        </p:txBody>
      </p:sp>
      <p:sp>
        <p:nvSpPr>
          <p:cNvPr id="34" name="Title 1">
            <a:extLst>
              <a:ext uri="{FF2B5EF4-FFF2-40B4-BE49-F238E27FC236}">
                <a16:creationId xmlns:a16="http://schemas.microsoft.com/office/drawing/2014/main" id="{CB9B7BF0-1A03-0C4E-AE48-7AE7E08B0913}"/>
              </a:ext>
            </a:extLst>
          </p:cNvPr>
          <p:cNvSpPr txBox="1">
            <a:spLocks/>
          </p:cNvSpPr>
          <p:nvPr/>
        </p:nvSpPr>
        <p:spPr>
          <a:xfrm>
            <a:off x="4654776" y="867025"/>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领导效能</a:t>
            </a:r>
            <a:endParaRPr lang="en-US" sz="1000" dirty="0">
              <a:latin typeface="DengXian" panose="02010600030101010101" pitchFamily="2" charset="-122"/>
              <a:ea typeface="DengXian" panose="02010600030101010101" pitchFamily="2" charset="-122"/>
            </a:endParaRPr>
          </a:p>
        </p:txBody>
      </p:sp>
      <p:sp>
        <p:nvSpPr>
          <p:cNvPr id="35" name="Title 1">
            <a:extLst>
              <a:ext uri="{FF2B5EF4-FFF2-40B4-BE49-F238E27FC236}">
                <a16:creationId xmlns:a16="http://schemas.microsoft.com/office/drawing/2014/main" id="{89224EB7-7FFA-3745-AEE8-3E90E63CAFD0}"/>
              </a:ext>
            </a:extLst>
          </p:cNvPr>
          <p:cNvSpPr txBox="1">
            <a:spLocks/>
          </p:cNvSpPr>
          <p:nvPr/>
        </p:nvSpPr>
        <p:spPr>
          <a:xfrm>
            <a:off x="5847448" y="2617625"/>
            <a:ext cx="849461"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本真性</a:t>
            </a:r>
            <a:endParaRPr lang="en-US" sz="1000">
              <a:latin typeface="DengXian" panose="02010600030101010101" pitchFamily="2" charset="-122"/>
              <a:ea typeface="DengXian" panose="02010600030101010101" pitchFamily="2" charset="-122"/>
            </a:endParaRPr>
          </a:p>
        </p:txBody>
      </p:sp>
      <p:sp>
        <p:nvSpPr>
          <p:cNvPr id="36" name="Title 1">
            <a:extLst>
              <a:ext uri="{FF2B5EF4-FFF2-40B4-BE49-F238E27FC236}">
                <a16:creationId xmlns:a16="http://schemas.microsoft.com/office/drawing/2014/main" id="{ED199824-2B6A-1545-A5DE-5210B0FDD1FA}"/>
              </a:ext>
            </a:extLst>
          </p:cNvPr>
          <p:cNvSpPr txBox="1">
            <a:spLocks/>
          </p:cNvSpPr>
          <p:nvPr/>
        </p:nvSpPr>
        <p:spPr>
          <a:xfrm>
            <a:off x="8248255" y="1689071"/>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领导效能</a:t>
            </a:r>
            <a:endParaRPr lang="en-US" sz="1000" dirty="0">
              <a:latin typeface="DengXian" panose="02010600030101010101" pitchFamily="2" charset="-122"/>
              <a:ea typeface="DengXian" panose="02010600030101010101" pitchFamily="2" charset="-122"/>
            </a:endParaRPr>
          </a:p>
        </p:txBody>
      </p:sp>
      <p:sp>
        <p:nvSpPr>
          <p:cNvPr id="37" name="Title 1">
            <a:extLst>
              <a:ext uri="{FF2B5EF4-FFF2-40B4-BE49-F238E27FC236}">
                <a16:creationId xmlns:a16="http://schemas.microsoft.com/office/drawing/2014/main" id="{0C958289-3E2A-B342-92B0-0E1B586CAADF}"/>
              </a:ext>
            </a:extLst>
          </p:cNvPr>
          <p:cNvSpPr txBox="1">
            <a:spLocks/>
          </p:cNvSpPr>
          <p:nvPr/>
        </p:nvSpPr>
        <p:spPr>
          <a:xfrm>
            <a:off x="9095239" y="3439671"/>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系统意识</a:t>
            </a:r>
            <a:endParaRPr lang="en-US" sz="1000" dirty="0">
              <a:latin typeface="DengXian" panose="02010600030101010101" pitchFamily="2" charset="-122"/>
              <a:ea typeface="DengXian" panose="02010600030101010101" pitchFamily="2" charset="-122"/>
            </a:endParaRPr>
          </a:p>
        </p:txBody>
      </p:sp>
      <p:sp>
        <p:nvSpPr>
          <p:cNvPr id="38" name="Title 1">
            <a:extLst>
              <a:ext uri="{FF2B5EF4-FFF2-40B4-BE49-F238E27FC236}">
                <a16:creationId xmlns:a16="http://schemas.microsoft.com/office/drawing/2014/main" id="{91858B5D-58CE-4646-9E5E-142479F43F00}"/>
              </a:ext>
            </a:extLst>
          </p:cNvPr>
          <p:cNvSpPr txBox="1">
            <a:spLocks/>
          </p:cNvSpPr>
          <p:nvPr/>
        </p:nvSpPr>
        <p:spPr>
          <a:xfrm>
            <a:off x="9151504" y="409774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领导效能</a:t>
            </a:r>
            <a:endParaRPr lang="en-US" sz="1000" dirty="0">
              <a:latin typeface="DengXian" panose="02010600030101010101" pitchFamily="2" charset="-122"/>
              <a:ea typeface="DengXian" panose="02010600030101010101" pitchFamily="2" charset="-122"/>
            </a:endParaRPr>
          </a:p>
        </p:txBody>
      </p:sp>
      <p:sp>
        <p:nvSpPr>
          <p:cNvPr id="39" name="Title 1">
            <a:extLst>
              <a:ext uri="{FF2B5EF4-FFF2-40B4-BE49-F238E27FC236}">
                <a16:creationId xmlns:a16="http://schemas.microsoft.com/office/drawing/2014/main" id="{FE980275-D530-2F44-B601-202AA066D9BC}"/>
              </a:ext>
            </a:extLst>
          </p:cNvPr>
          <p:cNvSpPr txBox="1">
            <a:spLocks/>
          </p:cNvSpPr>
          <p:nvPr/>
        </p:nvSpPr>
        <p:spPr>
          <a:xfrm>
            <a:off x="999083" y="5860130"/>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相处能力</a:t>
            </a:r>
            <a:endParaRPr lang="en-US" sz="1000">
              <a:latin typeface="DengXian" panose="02010600030101010101" pitchFamily="2" charset="-122"/>
              <a:ea typeface="DengXian" panose="02010600030101010101" pitchFamily="2" charset="-122"/>
            </a:endParaRPr>
          </a:p>
        </p:txBody>
      </p:sp>
      <p:sp>
        <p:nvSpPr>
          <p:cNvPr id="40" name="Title 1">
            <a:extLst>
              <a:ext uri="{FF2B5EF4-FFF2-40B4-BE49-F238E27FC236}">
                <a16:creationId xmlns:a16="http://schemas.microsoft.com/office/drawing/2014/main" id="{B0A006F2-BCE4-0440-8656-F1216D8EE639}"/>
              </a:ext>
            </a:extLst>
          </p:cNvPr>
          <p:cNvSpPr txBox="1">
            <a:spLocks/>
          </p:cNvSpPr>
          <p:nvPr/>
        </p:nvSpPr>
        <p:spPr>
          <a:xfrm>
            <a:off x="9944937" y="5858029"/>
            <a:ext cx="1577898"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成就</a:t>
            </a:r>
            <a:endParaRPr lang="en-US" sz="1000">
              <a:latin typeface="DengXian" panose="02010600030101010101" pitchFamily="2" charset="-122"/>
              <a:ea typeface="DengXian" panose="02010600030101010101" pitchFamily="2" charset="-122"/>
            </a:endParaRPr>
          </a:p>
        </p:txBody>
      </p:sp>
      <p:pic>
        <p:nvPicPr>
          <p:cNvPr id="41" name="Picture 40">
            <a:extLst>
              <a:ext uri="{FF2B5EF4-FFF2-40B4-BE49-F238E27FC236}">
                <a16:creationId xmlns:a16="http://schemas.microsoft.com/office/drawing/2014/main" id="{3F50FF16-7B1C-A141-B286-7AE3B94B8A7B}"/>
              </a:ext>
            </a:extLst>
          </p:cNvPr>
          <p:cNvPicPr>
            <a:picLocks noChangeAspect="1"/>
          </p:cNvPicPr>
          <p:nvPr/>
        </p:nvPicPr>
        <p:blipFill rotWithShape="1">
          <a:blip r:embed="rId8">
            <a:extLst>
              <a:ext uri="{28A0092B-C50C-407E-A947-70E740481C1C}">
                <a14:useLocalDpi xmlns:a14="http://schemas.microsoft.com/office/drawing/2010/main" val="0"/>
              </a:ext>
            </a:extLst>
          </a:blip>
          <a:srcRect l="2890" r="2945" b="49411"/>
          <a:stretch/>
        </p:blipFill>
        <p:spPr>
          <a:xfrm>
            <a:off x="3044645" y="2862114"/>
            <a:ext cx="6135607" cy="3296298"/>
          </a:xfrm>
          <a:prstGeom prst="rect">
            <a:avLst/>
          </a:prstGeom>
        </p:spPr>
      </p:pic>
    </p:spTree>
    <p:extLst>
      <p:ext uri="{BB962C8B-B14F-4D97-AF65-F5344CB8AC3E}">
        <p14:creationId xmlns:p14="http://schemas.microsoft.com/office/powerpoint/2010/main" val="33425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FEDB9EC-A51D-5E4B-B59F-3E964A478A20}"/>
              </a:ext>
            </a:extLst>
          </p:cNvPr>
          <p:cNvSpPr>
            <a:spLocks noGrp="1"/>
          </p:cNvSpPr>
          <p:nvPr>
            <p:ph type="title"/>
          </p:nvPr>
        </p:nvSpPr>
        <p:spPr>
          <a:xfrm>
            <a:off x="607741" y="5640392"/>
            <a:ext cx="4557373" cy="681355"/>
          </a:xfrm>
        </p:spPr>
        <p:txBody>
          <a:bodyPr/>
          <a:lstStyle/>
          <a:p>
            <a:pPr algn="l"/>
            <a:r>
              <a:rPr lang="ja-JP" altLang="en-US" sz="2400" b="1" dirty="0">
                <a:latin typeface="DengXian" panose="02010600030101010101" pitchFamily="2" charset="-122"/>
                <a:ea typeface="DengXian" panose="02010600030101010101" pitchFamily="2" charset="-122"/>
              </a:rPr>
              <a:t>反应性</a:t>
            </a:r>
            <a:r>
              <a:rPr lang="zh-CN" altLang="en-US" sz="2400" b="1" dirty="0">
                <a:latin typeface="DengXian" panose="02010600030101010101" pitchFamily="2" charset="-122"/>
                <a:ea typeface="DengXian" panose="02010600030101010101" pitchFamily="2" charset="-122"/>
              </a:rPr>
              <a:t>维度</a:t>
            </a:r>
            <a:r>
              <a:rPr lang="ja-JP" altLang="en-US" sz="2400" b="1" dirty="0">
                <a:latin typeface="DengXian" panose="02010600030101010101" pitchFamily="2" charset="-122"/>
                <a:ea typeface="DengXian" panose="02010600030101010101" pitchFamily="2" charset="-122"/>
              </a:rPr>
              <a:t>与领导效能的相关性</a:t>
            </a:r>
            <a:endParaRPr lang="en-US" sz="2400" b="1" dirty="0">
              <a:latin typeface="DengXian" panose="02010600030101010101" pitchFamily="2" charset="-122"/>
              <a:ea typeface="DengXian" panose="02010600030101010101" pitchFamily="2" charset="-122"/>
            </a:endParaRPr>
          </a:p>
        </p:txBody>
      </p:sp>
      <p:pic>
        <p:nvPicPr>
          <p:cNvPr id="10" name="Picture 9">
            <a:extLst>
              <a:ext uri="{FF2B5EF4-FFF2-40B4-BE49-F238E27FC236}">
                <a16:creationId xmlns:a16="http://schemas.microsoft.com/office/drawing/2014/main" id="{415D2C9A-DDC7-5443-A180-3C0258557A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57" b="9279"/>
          <a:stretch/>
        </p:blipFill>
        <p:spPr>
          <a:xfrm>
            <a:off x="8926334" y="1235856"/>
            <a:ext cx="3122613" cy="2488651"/>
          </a:xfrm>
          <a:prstGeom prst="rect">
            <a:avLst/>
          </a:prstGeom>
        </p:spPr>
      </p:pic>
      <p:pic>
        <p:nvPicPr>
          <p:cNvPr id="11" name="Picture 10">
            <a:extLst>
              <a:ext uri="{FF2B5EF4-FFF2-40B4-BE49-F238E27FC236}">
                <a16:creationId xmlns:a16="http://schemas.microsoft.com/office/drawing/2014/main" id="{97C0D1FC-FD19-A147-9CF9-5299537197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57" b="8495"/>
          <a:stretch/>
        </p:blipFill>
        <p:spPr>
          <a:xfrm>
            <a:off x="4638907" y="3104496"/>
            <a:ext cx="3122613" cy="2510143"/>
          </a:xfrm>
          <a:prstGeom prst="rect">
            <a:avLst/>
          </a:prstGeom>
        </p:spPr>
      </p:pic>
      <p:pic>
        <p:nvPicPr>
          <p:cNvPr id="13" name="Picture 12">
            <a:extLst>
              <a:ext uri="{FF2B5EF4-FFF2-40B4-BE49-F238E27FC236}">
                <a16:creationId xmlns:a16="http://schemas.microsoft.com/office/drawing/2014/main" id="{753319E8-2042-944B-AB85-25702CD536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84" t="2180" b="9279"/>
          <a:stretch/>
        </p:blipFill>
        <p:spPr>
          <a:xfrm>
            <a:off x="607741" y="1295658"/>
            <a:ext cx="3078386" cy="2428849"/>
          </a:xfrm>
          <a:prstGeom prst="rect">
            <a:avLst/>
          </a:prstGeom>
        </p:spPr>
      </p:pic>
      <p:sp>
        <p:nvSpPr>
          <p:cNvPr id="18" name="TextBox 17">
            <a:extLst>
              <a:ext uri="{FF2B5EF4-FFF2-40B4-BE49-F238E27FC236}">
                <a16:creationId xmlns:a16="http://schemas.microsoft.com/office/drawing/2014/main" id="{F5470A1A-6079-B246-95B2-DB8DD08935FC}"/>
              </a:ext>
            </a:extLst>
          </p:cNvPr>
          <p:cNvSpPr txBox="1"/>
          <p:nvPr/>
        </p:nvSpPr>
        <p:spPr>
          <a:xfrm>
            <a:off x="1023922" y="3016255"/>
            <a:ext cx="1078874" cy="369332"/>
          </a:xfrm>
          <a:prstGeom prst="rect">
            <a:avLst/>
          </a:prstGeom>
          <a:solidFill>
            <a:schemeClr val="bg1"/>
          </a:solidFill>
        </p:spPr>
        <p:txBody>
          <a:bodyPr wrap="square" rtlCol="0">
            <a:spAutoFit/>
          </a:bodyPr>
          <a:lstStyle/>
          <a:p>
            <a:r>
              <a:rPr lang="en-US">
                <a:latin typeface="DengXian" panose="02010600030101010101" pitchFamily="2" charset="-122"/>
                <a:ea typeface="DengXian" panose="02010600030101010101" pitchFamily="2" charset="-122"/>
              </a:rPr>
              <a:t>R= -.63</a:t>
            </a:r>
          </a:p>
        </p:txBody>
      </p:sp>
      <p:sp>
        <p:nvSpPr>
          <p:cNvPr id="19" name="TextBox 18">
            <a:extLst>
              <a:ext uri="{FF2B5EF4-FFF2-40B4-BE49-F238E27FC236}">
                <a16:creationId xmlns:a16="http://schemas.microsoft.com/office/drawing/2014/main" id="{5700A27D-BB47-2747-835E-30F08C237DC0}"/>
              </a:ext>
            </a:extLst>
          </p:cNvPr>
          <p:cNvSpPr txBox="1"/>
          <p:nvPr/>
        </p:nvSpPr>
        <p:spPr>
          <a:xfrm>
            <a:off x="9319782" y="3016255"/>
            <a:ext cx="981456" cy="369332"/>
          </a:xfrm>
          <a:prstGeom prst="rect">
            <a:avLst/>
          </a:prstGeom>
          <a:solidFill>
            <a:schemeClr val="bg1"/>
          </a:solidFill>
        </p:spPr>
        <p:txBody>
          <a:bodyPr wrap="square" rtlCol="0">
            <a:spAutoFit/>
          </a:bodyPr>
          <a:lstStyle/>
          <a:p>
            <a:r>
              <a:rPr lang="en-US">
                <a:latin typeface="DengXian" panose="02010600030101010101" pitchFamily="2" charset="-122"/>
                <a:ea typeface="DengXian" panose="02010600030101010101" pitchFamily="2" charset="-122"/>
              </a:rPr>
              <a:t>R= -.41</a:t>
            </a:r>
          </a:p>
        </p:txBody>
      </p:sp>
      <p:sp>
        <p:nvSpPr>
          <p:cNvPr id="20" name="TextBox 19">
            <a:extLst>
              <a:ext uri="{FF2B5EF4-FFF2-40B4-BE49-F238E27FC236}">
                <a16:creationId xmlns:a16="http://schemas.microsoft.com/office/drawing/2014/main" id="{8A4FF3F9-1A21-E040-94EB-B803FBAA90CC}"/>
              </a:ext>
            </a:extLst>
          </p:cNvPr>
          <p:cNvSpPr txBox="1"/>
          <p:nvPr/>
        </p:nvSpPr>
        <p:spPr>
          <a:xfrm>
            <a:off x="5026078" y="4907656"/>
            <a:ext cx="1069922" cy="369332"/>
          </a:xfrm>
          <a:prstGeom prst="rect">
            <a:avLst/>
          </a:prstGeom>
          <a:solidFill>
            <a:schemeClr val="bg1"/>
          </a:solidFill>
        </p:spPr>
        <p:txBody>
          <a:bodyPr wrap="square" rtlCol="0">
            <a:spAutoFit/>
          </a:bodyPr>
          <a:lstStyle/>
          <a:p>
            <a:r>
              <a:rPr lang="en-US">
                <a:latin typeface="DengXian" panose="02010600030101010101" pitchFamily="2" charset="-122"/>
                <a:ea typeface="DengXian" panose="02010600030101010101" pitchFamily="2" charset="-122"/>
              </a:rPr>
              <a:t>R= -.56</a:t>
            </a:r>
          </a:p>
        </p:txBody>
      </p:sp>
      <p:sp>
        <p:nvSpPr>
          <p:cNvPr id="21" name="Title 1">
            <a:extLst>
              <a:ext uri="{FF2B5EF4-FFF2-40B4-BE49-F238E27FC236}">
                <a16:creationId xmlns:a16="http://schemas.microsoft.com/office/drawing/2014/main" id="{7A0ABD2C-0D67-E941-8324-C42823D2CC51}"/>
              </a:ext>
            </a:extLst>
          </p:cNvPr>
          <p:cNvSpPr txBox="1">
            <a:spLocks/>
          </p:cNvSpPr>
          <p:nvPr/>
        </p:nvSpPr>
        <p:spPr>
          <a:xfrm>
            <a:off x="356407" y="1728629"/>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领导效能</a:t>
            </a:r>
            <a:endParaRPr lang="en-US" sz="1000" dirty="0">
              <a:latin typeface="DengXian" panose="02010600030101010101" pitchFamily="2" charset="-122"/>
              <a:ea typeface="DengXian" panose="02010600030101010101" pitchFamily="2" charset="-122"/>
            </a:endParaRPr>
          </a:p>
        </p:txBody>
      </p:sp>
      <p:sp>
        <p:nvSpPr>
          <p:cNvPr id="25" name="Title 1">
            <a:extLst>
              <a:ext uri="{FF2B5EF4-FFF2-40B4-BE49-F238E27FC236}">
                <a16:creationId xmlns:a16="http://schemas.microsoft.com/office/drawing/2014/main" id="{CCD40576-95B1-ED4F-B96F-DB77968FEA69}"/>
              </a:ext>
            </a:extLst>
          </p:cNvPr>
          <p:cNvSpPr txBox="1">
            <a:spLocks/>
          </p:cNvSpPr>
          <p:nvPr/>
        </p:nvSpPr>
        <p:spPr>
          <a:xfrm>
            <a:off x="1789765" y="3688991"/>
            <a:ext cx="825193"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顺从</a:t>
            </a:r>
            <a:endParaRPr lang="en-US" sz="1000">
              <a:latin typeface="DengXian" panose="02010600030101010101" pitchFamily="2" charset="-122"/>
              <a:ea typeface="DengXian" panose="02010600030101010101" pitchFamily="2" charset="-122"/>
            </a:endParaRPr>
          </a:p>
        </p:txBody>
      </p:sp>
      <p:sp>
        <p:nvSpPr>
          <p:cNvPr id="26" name="Title 1">
            <a:extLst>
              <a:ext uri="{FF2B5EF4-FFF2-40B4-BE49-F238E27FC236}">
                <a16:creationId xmlns:a16="http://schemas.microsoft.com/office/drawing/2014/main" id="{F80D6C00-E6B3-714B-A0B8-A4EC51031566}"/>
              </a:ext>
            </a:extLst>
          </p:cNvPr>
          <p:cNvSpPr txBox="1">
            <a:spLocks/>
          </p:cNvSpPr>
          <p:nvPr/>
        </p:nvSpPr>
        <p:spPr>
          <a:xfrm>
            <a:off x="4411731" y="359831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领导效能</a:t>
            </a:r>
            <a:endParaRPr lang="en-US" sz="1000" dirty="0">
              <a:latin typeface="DengXian" panose="02010600030101010101" pitchFamily="2" charset="-122"/>
              <a:ea typeface="DengXian" panose="02010600030101010101" pitchFamily="2" charset="-122"/>
            </a:endParaRPr>
          </a:p>
        </p:txBody>
      </p:sp>
      <p:sp>
        <p:nvSpPr>
          <p:cNvPr id="27" name="Title 1">
            <a:extLst>
              <a:ext uri="{FF2B5EF4-FFF2-40B4-BE49-F238E27FC236}">
                <a16:creationId xmlns:a16="http://schemas.microsoft.com/office/drawing/2014/main" id="{347F11F8-519C-2449-943E-710A70C22FD5}"/>
              </a:ext>
            </a:extLst>
          </p:cNvPr>
          <p:cNvSpPr txBox="1">
            <a:spLocks/>
          </p:cNvSpPr>
          <p:nvPr/>
        </p:nvSpPr>
        <p:spPr>
          <a:xfrm>
            <a:off x="5872969" y="5558675"/>
            <a:ext cx="773159"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防卫</a:t>
            </a:r>
            <a:endParaRPr lang="en-US" sz="1000">
              <a:latin typeface="DengXian" panose="02010600030101010101" pitchFamily="2" charset="-122"/>
              <a:ea typeface="DengXian" panose="02010600030101010101" pitchFamily="2" charset="-122"/>
            </a:endParaRPr>
          </a:p>
        </p:txBody>
      </p:sp>
      <p:sp>
        <p:nvSpPr>
          <p:cNvPr id="28" name="Title 1">
            <a:extLst>
              <a:ext uri="{FF2B5EF4-FFF2-40B4-BE49-F238E27FC236}">
                <a16:creationId xmlns:a16="http://schemas.microsoft.com/office/drawing/2014/main" id="{07C66E4F-803B-4B43-A7C3-00FC96D5F7FA}"/>
              </a:ext>
            </a:extLst>
          </p:cNvPr>
          <p:cNvSpPr txBox="1">
            <a:spLocks/>
          </p:cNvSpPr>
          <p:nvPr/>
        </p:nvSpPr>
        <p:spPr>
          <a:xfrm>
            <a:off x="8693793" y="1730483"/>
            <a:ext cx="286870" cy="1536056"/>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领导效能</a:t>
            </a:r>
            <a:endParaRPr lang="en-US" sz="1000" dirty="0">
              <a:latin typeface="DengXian" panose="02010600030101010101" pitchFamily="2" charset="-122"/>
              <a:ea typeface="DengXian" panose="02010600030101010101" pitchFamily="2" charset="-122"/>
            </a:endParaRPr>
          </a:p>
        </p:txBody>
      </p:sp>
      <p:sp>
        <p:nvSpPr>
          <p:cNvPr id="29" name="Title 1">
            <a:extLst>
              <a:ext uri="{FF2B5EF4-FFF2-40B4-BE49-F238E27FC236}">
                <a16:creationId xmlns:a16="http://schemas.microsoft.com/office/drawing/2014/main" id="{7783CAF3-005A-9543-BB95-D1A9591A8617}"/>
              </a:ext>
            </a:extLst>
          </p:cNvPr>
          <p:cNvSpPr txBox="1">
            <a:spLocks/>
          </p:cNvSpPr>
          <p:nvPr/>
        </p:nvSpPr>
        <p:spPr>
          <a:xfrm>
            <a:off x="10127151" y="3690845"/>
            <a:ext cx="825193" cy="239423"/>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1000">
                <a:latin typeface="DengXian" panose="02010600030101010101" pitchFamily="2" charset="-122"/>
                <a:ea typeface="DengXian" panose="02010600030101010101" pitchFamily="2" charset="-122"/>
              </a:rPr>
              <a:t>控制</a:t>
            </a:r>
            <a:endParaRPr lang="en-US" sz="1000">
              <a:latin typeface="DengXian" panose="02010600030101010101" pitchFamily="2" charset="-122"/>
              <a:ea typeface="DengXian" panose="02010600030101010101" pitchFamily="2" charset="-122"/>
            </a:endParaRPr>
          </a:p>
        </p:txBody>
      </p:sp>
      <p:pic>
        <p:nvPicPr>
          <p:cNvPr id="22" name="Picture 21">
            <a:extLst>
              <a:ext uri="{FF2B5EF4-FFF2-40B4-BE49-F238E27FC236}">
                <a16:creationId xmlns:a16="http://schemas.microsoft.com/office/drawing/2014/main" id="{166BDFFD-D1CB-444D-A069-7C34A63EBAFA}"/>
              </a:ext>
            </a:extLst>
          </p:cNvPr>
          <p:cNvPicPr>
            <a:picLocks noChangeAspect="1"/>
          </p:cNvPicPr>
          <p:nvPr/>
        </p:nvPicPr>
        <p:blipFill rotWithShape="1">
          <a:blip r:embed="rId6">
            <a:extLst>
              <a:ext uri="{28A0092B-C50C-407E-A947-70E740481C1C}">
                <a14:useLocalDpi xmlns:a14="http://schemas.microsoft.com/office/drawing/2010/main" val="0"/>
              </a:ext>
            </a:extLst>
          </a:blip>
          <a:srcRect l="2519" t="48663" r="2433" b="-4"/>
          <a:stretch/>
        </p:blipFill>
        <p:spPr>
          <a:xfrm>
            <a:off x="2987040" y="1"/>
            <a:ext cx="6217920" cy="3358678"/>
          </a:xfrm>
          <a:prstGeom prst="rect">
            <a:avLst/>
          </a:prstGeom>
        </p:spPr>
      </p:pic>
      <p:sp>
        <p:nvSpPr>
          <p:cNvPr id="17" name="Slide Number Placeholder 2">
            <a:extLst>
              <a:ext uri="{FF2B5EF4-FFF2-40B4-BE49-F238E27FC236}">
                <a16:creationId xmlns:a16="http://schemas.microsoft.com/office/drawing/2014/main" id="{C0402AF0-8B68-490E-B854-5BA3574FBCA2}"/>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23" name="Footer Placeholder 1">
            <a:extLst>
              <a:ext uri="{FF2B5EF4-FFF2-40B4-BE49-F238E27FC236}">
                <a16:creationId xmlns:a16="http://schemas.microsoft.com/office/drawing/2014/main" id="{A519920E-2D06-4D5A-978E-C8144B37E229}"/>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62389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pPr algn="ctr"/>
            <a:r>
              <a:rPr lang="ja-JP" altLang="en-US" b="1" dirty="0">
                <a:latin typeface="DengXian" panose="02010600030101010101" pitchFamily="2" charset="-122"/>
                <a:ea typeface="DengXian" panose="02010600030101010101" pitchFamily="2" charset="-122"/>
              </a:rPr>
              <a:t>创造性能力</a:t>
            </a:r>
            <a:r>
              <a:rPr lang="zh-CN" altLang="en-US" b="1" dirty="0">
                <a:latin typeface="DengXian" panose="02010600030101010101" pitchFamily="2" charset="-122"/>
                <a:ea typeface="DengXian" panose="02010600030101010101" pitchFamily="2" charset="-122"/>
              </a:rPr>
              <a:t>和</a:t>
            </a:r>
            <a:r>
              <a:rPr lang="ja-JP" altLang="en-US" b="1" dirty="0">
                <a:latin typeface="DengXian" panose="02010600030101010101" pitchFamily="2" charset="-122"/>
                <a:ea typeface="DengXian" panose="02010600030101010101" pitchFamily="2" charset="-122"/>
              </a:rPr>
              <a:t>反应性倾向</a:t>
            </a:r>
            <a:r>
              <a:rPr lang="zh-CN" altLang="en-US" b="1" dirty="0">
                <a:latin typeface="DengXian" panose="02010600030101010101" pitchFamily="2" charset="-122"/>
                <a:ea typeface="DengXian" panose="02010600030101010101" pitchFamily="2" charset="-122"/>
              </a:rPr>
              <a:t>之间的相关性</a:t>
            </a:r>
            <a:endParaRPr lang="en-US" b="1" dirty="0">
              <a:latin typeface="DengXian" panose="02010600030101010101" pitchFamily="2" charset="-122"/>
              <a:ea typeface="DengXian" panose="02010600030101010101" pitchFamily="2" charset="-122"/>
            </a:endParaRPr>
          </a:p>
        </p:txBody>
      </p:sp>
      <p:sp>
        <p:nvSpPr>
          <p:cNvPr id="5" name="Title 1">
            <a:extLst>
              <a:ext uri="{FF2B5EF4-FFF2-40B4-BE49-F238E27FC236}">
                <a16:creationId xmlns:a16="http://schemas.microsoft.com/office/drawing/2014/main" id="{8532D852-8EF0-2048-999A-2FF55FB819AA}"/>
              </a:ext>
            </a:extLst>
          </p:cNvPr>
          <p:cNvSpPr txBox="1">
            <a:spLocks/>
          </p:cNvSpPr>
          <p:nvPr/>
        </p:nvSpPr>
        <p:spPr>
          <a:xfrm>
            <a:off x="5638800" y="5695704"/>
            <a:ext cx="118638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r>
              <a:rPr lang="ja-JP" altLang="en-US" sz="2000" dirty="0">
                <a:latin typeface="DengXian" panose="02010600030101010101" pitchFamily="2" charset="-122"/>
                <a:ea typeface="DengXian" panose="02010600030101010101" pitchFamily="2" charset="-122"/>
              </a:rPr>
              <a:t>反应性</a:t>
            </a:r>
            <a:endParaRPr lang="en-US" sz="2000" dirty="0">
              <a:latin typeface="DengXian" panose="02010600030101010101" pitchFamily="2" charset="-122"/>
              <a:ea typeface="DengXian" panose="02010600030101010101" pitchFamily="2" charset="-122"/>
            </a:endParaRPr>
          </a:p>
        </p:txBody>
      </p:sp>
      <p:sp>
        <p:nvSpPr>
          <p:cNvPr id="6" name="Title 1">
            <a:extLst>
              <a:ext uri="{FF2B5EF4-FFF2-40B4-BE49-F238E27FC236}">
                <a16:creationId xmlns:a16="http://schemas.microsoft.com/office/drawing/2014/main" id="{97CD65AB-F518-7D49-B327-11FF795BC630}"/>
              </a:ext>
            </a:extLst>
          </p:cNvPr>
          <p:cNvSpPr txBox="1">
            <a:spLocks/>
          </p:cNvSpPr>
          <p:nvPr/>
        </p:nvSpPr>
        <p:spPr>
          <a:xfrm>
            <a:off x="2748193" y="2714337"/>
            <a:ext cx="573741" cy="1110905"/>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r>
              <a:rPr lang="ja-JP" altLang="en-US" sz="2000" dirty="0">
                <a:latin typeface="DengXian" panose="02010600030101010101" pitchFamily="2" charset="-122"/>
                <a:ea typeface="DengXian" panose="02010600030101010101" pitchFamily="2" charset="-122"/>
              </a:rPr>
              <a:t>创造性</a:t>
            </a:r>
            <a:endParaRPr lang="en-US" sz="2000" dirty="0">
              <a:latin typeface="DengXian" panose="02010600030101010101" pitchFamily="2" charset="-122"/>
              <a:ea typeface="DengXian" panose="02010600030101010101" pitchFamily="2" charset="-122"/>
            </a:endParaRPr>
          </a:p>
        </p:txBody>
      </p:sp>
      <p:sp>
        <p:nvSpPr>
          <p:cNvPr id="7" name="Slide Number Placeholder 3">
            <a:extLst>
              <a:ext uri="{FF2B5EF4-FFF2-40B4-BE49-F238E27FC236}">
                <a16:creationId xmlns:a16="http://schemas.microsoft.com/office/drawing/2014/main" id="{9CA9F9C4-07B8-4BA1-9A79-405BA17C5CBF}"/>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8" name="Footer Placeholder 2">
            <a:extLst>
              <a:ext uri="{FF2B5EF4-FFF2-40B4-BE49-F238E27FC236}">
                <a16:creationId xmlns:a16="http://schemas.microsoft.com/office/drawing/2014/main" id="{3FAD4F43-8652-47DD-BFE2-CBA4DC367072}"/>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9" name="Picture 7">
            <a:extLst>
              <a:ext uri="{FF2B5EF4-FFF2-40B4-BE49-F238E27FC236}">
                <a16:creationId xmlns:a16="http://schemas.microsoft.com/office/drawing/2014/main" id="{30867ED7-134D-4754-8F21-F1788A0FEB0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70" b="9991"/>
          <a:stretch/>
        </p:blipFill>
        <p:spPr>
          <a:xfrm>
            <a:off x="3321934" y="902709"/>
            <a:ext cx="5960448" cy="4734162"/>
          </a:xfrm>
          <a:prstGeom prst="rect">
            <a:avLst/>
          </a:prstGeom>
        </p:spPr>
      </p:pic>
    </p:spTree>
    <p:extLst>
      <p:ext uri="{BB962C8B-B14F-4D97-AF65-F5344CB8AC3E}">
        <p14:creationId xmlns:p14="http://schemas.microsoft.com/office/powerpoint/2010/main" val="18175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C60C-F88D-804B-8F39-BCF360BF1299}"/>
              </a:ext>
            </a:extLst>
          </p:cNvPr>
          <p:cNvSpPr>
            <a:spLocks noGrp="1"/>
          </p:cNvSpPr>
          <p:nvPr>
            <p:ph type="title"/>
          </p:nvPr>
        </p:nvSpPr>
        <p:spPr/>
        <p:txBody>
          <a:bodyPr/>
          <a:lstStyle/>
          <a:p>
            <a:pPr algn="l"/>
            <a:r>
              <a:rPr lang="ja-JP" altLang="en-US">
                <a:latin typeface="DengXian" panose="02010600030101010101" pitchFamily="2" charset="-122"/>
                <a:ea typeface="DengXian" panose="02010600030101010101" pitchFamily="2" charset="-122"/>
              </a:rPr>
              <a:t>相邻维度</a:t>
            </a:r>
            <a:endParaRPr lang="en-US" dirty="0">
              <a:latin typeface="DengXian" panose="02010600030101010101" pitchFamily="2" charset="-122"/>
              <a:ea typeface="DengXian" panose="02010600030101010101" pitchFamily="2" charset="-122"/>
            </a:endParaRPr>
          </a:p>
        </p:txBody>
      </p:sp>
      <p:pic>
        <p:nvPicPr>
          <p:cNvPr id="8" name="Picture 7" descr="A close up of a logo&#10;&#10;Description automatically generated">
            <a:extLst>
              <a:ext uri="{FF2B5EF4-FFF2-40B4-BE49-F238E27FC236}">
                <a16:creationId xmlns:a16="http://schemas.microsoft.com/office/drawing/2014/main" id="{C68A1B5E-AAFC-ED4D-8AD3-FCE8D77ED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6503" y="1171390"/>
            <a:ext cx="2099398" cy="3992298"/>
          </a:xfrm>
          <a:prstGeom prst="rect">
            <a:avLst/>
          </a:prstGeom>
        </p:spPr>
      </p:pic>
      <p:pic>
        <p:nvPicPr>
          <p:cNvPr id="11" name="Picture 10" descr="A close up of a logo&#10;&#10;Description automatically generated">
            <a:extLst>
              <a:ext uri="{FF2B5EF4-FFF2-40B4-BE49-F238E27FC236}">
                <a16:creationId xmlns:a16="http://schemas.microsoft.com/office/drawing/2014/main" id="{B94F5C08-B5DD-CA47-86C3-CE2D58C9AE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007" y="1171390"/>
            <a:ext cx="2099398" cy="3992298"/>
          </a:xfrm>
          <a:prstGeom prst="rect">
            <a:avLst/>
          </a:prstGeom>
        </p:spPr>
      </p:pic>
      <p:pic>
        <p:nvPicPr>
          <p:cNvPr id="18" name="Picture 17">
            <a:extLst>
              <a:ext uri="{FF2B5EF4-FFF2-40B4-BE49-F238E27FC236}">
                <a16:creationId xmlns:a16="http://schemas.microsoft.com/office/drawing/2014/main" id="{67B672C3-CF20-424C-A9F1-A83FFABCA9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1555" y="1070000"/>
            <a:ext cx="3540799" cy="4400216"/>
          </a:xfrm>
          <a:prstGeom prst="rect">
            <a:avLst/>
          </a:prstGeom>
        </p:spPr>
      </p:pic>
      <p:pic>
        <p:nvPicPr>
          <p:cNvPr id="4" name="Picture 3">
            <a:extLst>
              <a:ext uri="{FF2B5EF4-FFF2-40B4-BE49-F238E27FC236}">
                <a16:creationId xmlns:a16="http://schemas.microsoft.com/office/drawing/2014/main" id="{E1B426E2-FE09-E348-B87F-4EA8905E9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462" y="515385"/>
            <a:ext cx="5536280" cy="5536280"/>
          </a:xfrm>
          <a:prstGeom prst="rect">
            <a:avLst/>
          </a:prstGeom>
        </p:spPr>
      </p:pic>
      <p:sp>
        <p:nvSpPr>
          <p:cNvPr id="7" name="Slide Number Placeholder 3">
            <a:extLst>
              <a:ext uri="{FF2B5EF4-FFF2-40B4-BE49-F238E27FC236}">
                <a16:creationId xmlns:a16="http://schemas.microsoft.com/office/drawing/2014/main" id="{0494C7F8-6736-4076-A6E7-A6D209726A70}"/>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9" name="Footer Placeholder 2">
            <a:extLst>
              <a:ext uri="{FF2B5EF4-FFF2-40B4-BE49-F238E27FC236}">
                <a16:creationId xmlns:a16="http://schemas.microsoft.com/office/drawing/2014/main" id="{1BA893CC-ABEF-49BF-97E4-2715DFAA7807}"/>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26048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vert="horz" lIns="91440" tIns="45720" rIns="81279" bIns="45720" rtlCol="0" anchor="t">
            <a:noAutofit/>
          </a:bodyPr>
          <a:lstStyle/>
          <a:p>
            <a:pPr marL="39688"/>
            <a:r>
              <a:rPr lang="zh-CN" altLang="en-US" sz="2800" dirty="0">
                <a:latin typeface="等线" panose="02010600030101010101" pitchFamily="2" charset="-122"/>
                <a:ea typeface="等线" panose="02010600030101010101" pitchFamily="2" charset="-122"/>
              </a:rPr>
              <a:t>全景领导力测评</a:t>
            </a:r>
            <a:endParaRPr lang="en-US" altLang="en-US" sz="2800" dirty="0">
              <a:latin typeface="等线" panose="02010600030101010101" pitchFamily="2" charset="-122"/>
              <a:ea typeface="等线" panose="02010600030101010101" pitchFamily="2" charset="-122"/>
            </a:endParaRPr>
          </a:p>
        </p:txBody>
      </p:sp>
      <p:sp>
        <p:nvSpPr>
          <p:cNvPr id="5125" name="Content Placeholder 32"/>
          <p:cNvSpPr>
            <a:spLocks noGrp="1"/>
          </p:cNvSpPr>
          <p:nvPr>
            <p:ph sz="quarter" idx="12"/>
          </p:nvPr>
        </p:nvSpPr>
        <p:spPr/>
        <p:txBody>
          <a:bodyPr>
            <a:normAutofit/>
          </a:bodyPr>
          <a:lstStyle/>
          <a:p>
            <a:pPr lvl="0">
              <a:lnSpc>
                <a:spcPct val="150000"/>
              </a:lnSpc>
            </a:pPr>
            <a:r>
              <a:rPr lang="en-US" altLang="zh-CN" sz="2000" dirty="0" err="1">
                <a:latin typeface="等线" panose="02010600030101010101" pitchFamily="2" charset="-122"/>
                <a:ea typeface="等线" panose="02010600030101010101" pitchFamily="2" charset="-122"/>
              </a:rPr>
              <a:t>通用领导力发展模型</a:t>
            </a:r>
            <a:endParaRPr lang="zh-CN" altLang="zh-CN" sz="2000" dirty="0">
              <a:latin typeface="等线" panose="02010600030101010101" pitchFamily="2" charset="-122"/>
              <a:ea typeface="等线" panose="02010600030101010101" pitchFamily="2" charset="-122"/>
            </a:endParaRPr>
          </a:p>
          <a:p>
            <a:pPr lvl="0">
              <a:lnSpc>
                <a:spcPct val="150000"/>
              </a:lnSpc>
            </a:pPr>
            <a:r>
              <a:rPr lang="en-US" altLang="zh-CN" sz="2000" dirty="0" err="1">
                <a:latin typeface="等线" panose="02010600030101010101" pitchFamily="2" charset="-122"/>
                <a:ea typeface="等线" panose="02010600030101010101" pitchFamily="2" charset="-122"/>
              </a:rPr>
              <a:t>全球唯一全方位整合型领导力模型与工具</a:t>
            </a:r>
            <a:endParaRPr lang="zh-CN" altLang="zh-CN" sz="2000" dirty="0">
              <a:latin typeface="等线" panose="02010600030101010101" pitchFamily="2" charset="-122"/>
              <a:ea typeface="等线" panose="02010600030101010101" pitchFamily="2" charset="-122"/>
            </a:endParaRPr>
          </a:p>
          <a:p>
            <a:pPr lvl="0">
              <a:lnSpc>
                <a:spcPct val="150000"/>
              </a:lnSpc>
            </a:pPr>
            <a:r>
              <a:rPr lang="en-US" altLang="zh-CN" sz="2000" dirty="0" err="1">
                <a:latin typeface="等线" panose="02010600030101010101" pitchFamily="2" charset="-122"/>
                <a:ea typeface="等线" panose="02010600030101010101" pitchFamily="2" charset="-122"/>
              </a:rPr>
              <a:t>已有超</a:t>
            </a:r>
            <a:r>
              <a:rPr lang="en-US" altLang="zh-CN" sz="2000" dirty="0">
                <a:latin typeface="等线" panose="02010600030101010101" pitchFamily="2" charset="-122"/>
                <a:ea typeface="等线" panose="02010600030101010101" pitchFamily="2" charset="-122"/>
              </a:rPr>
              <a:t> 125,000 </a:t>
            </a:r>
            <a:r>
              <a:rPr lang="en-US" altLang="zh-CN" sz="2000" dirty="0" err="1">
                <a:latin typeface="等线" panose="02010600030101010101" pitchFamily="2" charset="-122"/>
                <a:ea typeface="等线" panose="02010600030101010101" pitchFamily="2" charset="-122"/>
              </a:rPr>
              <a:t>名领导者使用LCP助力自身发展</a:t>
            </a:r>
            <a:endParaRPr lang="zh-CN" altLang="zh-CN" sz="2000" dirty="0">
              <a:latin typeface="等线" panose="02010600030101010101" pitchFamily="2" charset="-122"/>
              <a:ea typeface="等线" panose="02010600030101010101" pitchFamily="2" charset="-122"/>
            </a:endParaRPr>
          </a:p>
          <a:p>
            <a:pPr lvl="0">
              <a:lnSpc>
                <a:spcPct val="150000"/>
              </a:lnSpc>
            </a:pPr>
            <a:r>
              <a:rPr lang="en-US" altLang="zh-CN" sz="2000" dirty="0" err="1">
                <a:latin typeface="等线" panose="02010600030101010101" pitchFamily="2" charset="-122"/>
                <a:ea typeface="等线" panose="02010600030101010101" pitchFamily="2" charset="-122"/>
              </a:rPr>
              <a:t>北美有超过</a:t>
            </a:r>
            <a:r>
              <a:rPr lang="en-US" altLang="zh-CN" sz="2000" dirty="0">
                <a:latin typeface="等线" panose="02010600030101010101" pitchFamily="2" charset="-122"/>
                <a:ea typeface="等线" panose="02010600030101010101" pitchFamily="2" charset="-122"/>
              </a:rPr>
              <a:t> 2000 </a:t>
            </a:r>
            <a:r>
              <a:rPr lang="en-US" altLang="zh-CN" sz="2000" dirty="0" err="1">
                <a:latin typeface="等线" panose="02010600030101010101" pitchFamily="2" charset="-122"/>
                <a:ea typeface="等线" panose="02010600030101010101" pitchFamily="2" charset="-122"/>
              </a:rPr>
              <a:t>名认证教练</a:t>
            </a:r>
            <a:endParaRPr lang="zh-CN" altLang="zh-CN" sz="2000" dirty="0">
              <a:latin typeface="等线" panose="02010600030101010101" pitchFamily="2" charset="-122"/>
              <a:ea typeface="等线" panose="02010600030101010101" pitchFamily="2" charset="-122"/>
            </a:endParaRPr>
          </a:p>
          <a:p>
            <a:pPr>
              <a:lnSpc>
                <a:spcPct val="150000"/>
              </a:lnSpc>
            </a:pPr>
            <a:r>
              <a:rPr lang="en-US" altLang="zh-CN" sz="2000" dirty="0">
                <a:latin typeface="等线" panose="02010600030101010101" pitchFamily="2" charset="-122"/>
                <a:ea typeface="等线" panose="02010600030101010101" pitchFamily="2" charset="-122"/>
              </a:rPr>
              <a:t>已在全球1400多家组织中应用，包括财富500强企业、非营利机构，覆盖各个行业</a:t>
            </a:r>
            <a:endParaRPr lang="en-US" altLang="en-US" sz="2000" dirty="0">
              <a:solidFill>
                <a:schemeClr val="tx1">
                  <a:lumMod val="50000"/>
                </a:schemeClr>
              </a:solidFill>
              <a:latin typeface="等线" panose="02010600030101010101" pitchFamily="2" charset="-122"/>
              <a:ea typeface="等线" panose="02010600030101010101" pitchFamily="2" charset="-122"/>
              <a:cs typeface="Helvetica Neue" charset="0"/>
            </a:endParaRPr>
          </a:p>
        </p:txBody>
      </p:sp>
      <p:sp>
        <p:nvSpPr>
          <p:cNvPr id="5123"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Calibri" pitchFamily="34" charset="0"/>
                <a:cs typeface="Arial" pitchFamily="34" charset="0"/>
              </a:rPr>
              <a:t>   </a:t>
            </a:r>
          </a:p>
        </p:txBody>
      </p:sp>
      <p:sp>
        <p:nvSpPr>
          <p:cNvPr id="2" name="Footer Placeholder 1">
            <a:extLst>
              <a:ext uri="{FF2B5EF4-FFF2-40B4-BE49-F238E27FC236}">
                <a16:creationId xmlns:a16="http://schemas.microsoft.com/office/drawing/2014/main" id="{2EA3A5E4-E6AF-E28B-D77D-3595BE921746}"/>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12547F4B-6A62-3DDE-CAC0-6DEFD8CFCCE1}"/>
              </a:ext>
            </a:extLst>
          </p:cNvPr>
          <p:cNvSpPr>
            <a:spLocks noGrp="1"/>
          </p:cNvSpPr>
          <p:nvPr>
            <p:ph type="sldNum" sz="quarter" idx="11"/>
          </p:nvPr>
        </p:nvSpPr>
        <p:spPr/>
        <p:txBody>
          <a:bodyPr/>
          <a:lstStyle/>
          <a:p>
            <a:fld id="{4E547FC5-224D-4B2B-AB96-D4331BB3CBEC}" type="slidenum">
              <a:rPr lang="en-US" smtClean="0"/>
              <a:pPr/>
              <a:t>3</a:t>
            </a:fld>
            <a:endParaRPr lang="en-US" dirty="0"/>
          </a:p>
        </p:txBody>
      </p:sp>
    </p:spTree>
    <p:custDataLst>
      <p:tags r:id="rId1"/>
    </p:custDataLst>
    <p:extLst>
      <p:ext uri="{BB962C8B-B14F-4D97-AF65-F5344CB8AC3E}">
        <p14:creationId xmlns:p14="http://schemas.microsoft.com/office/powerpoint/2010/main" val="248450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ja-JP" altLang="en-US" dirty="0">
                <a:latin typeface="DengXian" panose="02010600030101010101" pitchFamily="2" charset="-122"/>
                <a:ea typeface="DengXian" panose="02010600030101010101" pitchFamily="2" charset="-122"/>
              </a:rPr>
              <a:t>相对维度</a:t>
            </a:r>
            <a:r>
              <a:rPr lang="zh-CN" altLang="en-US" dirty="0">
                <a:latin typeface="DengXian" panose="02010600030101010101" pitchFamily="2" charset="-122"/>
                <a:ea typeface="DengXian" panose="02010600030101010101" pitchFamily="2" charset="-122"/>
              </a:rPr>
              <a:t>：</a:t>
            </a:r>
            <a:r>
              <a:rPr lang="ja-JP" altLang="en-US" dirty="0">
                <a:latin typeface="DengXian" panose="02010600030101010101" pitchFamily="2" charset="-122"/>
                <a:ea typeface="DengXian" panose="02010600030101010101" pitchFamily="2" charset="-122"/>
              </a:rPr>
              <a:t>控制</a:t>
            </a:r>
            <a:r>
              <a:rPr lang="zh-CN" altLang="en-US" dirty="0">
                <a:latin typeface="DengXian" panose="02010600030101010101" pitchFamily="2" charset="-122"/>
                <a:ea typeface="DengXian" panose="02010600030101010101" pitchFamily="2" charset="-122"/>
              </a:rPr>
              <a:t>与</a:t>
            </a:r>
            <a:r>
              <a:rPr lang="ja-JP" altLang="en-US" dirty="0">
                <a:latin typeface="DengXian" panose="02010600030101010101" pitchFamily="2" charset="-122"/>
                <a:ea typeface="DengXian" panose="02010600030101010101" pitchFamily="2" charset="-122"/>
              </a:rPr>
              <a:t>相处能力</a:t>
            </a:r>
            <a:endParaRPr lang="en-US" dirty="0">
              <a:latin typeface="DengXian" panose="02010600030101010101" pitchFamily="2" charset="-122"/>
              <a:ea typeface="DengXian" panose="02010600030101010101" pitchFamily="2" charset="-122"/>
            </a:endParaRPr>
          </a:p>
        </p:txBody>
      </p:sp>
      <p:sp>
        <p:nvSpPr>
          <p:cNvPr id="8" name="Title 1">
            <a:extLst>
              <a:ext uri="{FF2B5EF4-FFF2-40B4-BE49-F238E27FC236}">
                <a16:creationId xmlns:a16="http://schemas.microsoft.com/office/drawing/2014/main" id="{D1AA0918-202B-7F49-AED2-730FF0C8701F}"/>
              </a:ext>
            </a:extLst>
          </p:cNvPr>
          <p:cNvSpPr txBox="1">
            <a:spLocks/>
          </p:cNvSpPr>
          <p:nvPr/>
        </p:nvSpPr>
        <p:spPr>
          <a:xfrm>
            <a:off x="6943242" y="5182190"/>
            <a:ext cx="437052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rPr>
              <a:t>控制</a:t>
            </a:r>
            <a:endParaRPr kumimoji="0" 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endParaRPr>
          </a:p>
        </p:txBody>
      </p:sp>
      <p:sp>
        <p:nvSpPr>
          <p:cNvPr id="9" name="Title 1">
            <a:extLst>
              <a:ext uri="{FF2B5EF4-FFF2-40B4-BE49-F238E27FC236}">
                <a16:creationId xmlns:a16="http://schemas.microsoft.com/office/drawing/2014/main" id="{C173A351-BE94-7A45-B34D-D40B5234FA06}"/>
              </a:ext>
            </a:extLst>
          </p:cNvPr>
          <p:cNvSpPr txBox="1">
            <a:spLocks/>
          </p:cNvSpPr>
          <p:nvPr/>
        </p:nvSpPr>
        <p:spPr>
          <a:xfrm>
            <a:off x="6016080" y="1503336"/>
            <a:ext cx="573741" cy="3285640"/>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rPr>
              <a:t>相处能力</a:t>
            </a:r>
            <a:endParaRPr kumimoji="0" 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endParaRPr>
          </a:p>
        </p:txBody>
      </p:sp>
      <p:sp>
        <p:nvSpPr>
          <p:cNvPr id="7" name="Slide Number Placeholder 5">
            <a:extLst>
              <a:ext uri="{FF2B5EF4-FFF2-40B4-BE49-F238E27FC236}">
                <a16:creationId xmlns:a16="http://schemas.microsoft.com/office/drawing/2014/main" id="{3A7F9766-B963-48FF-BF30-B2ED57C94467}"/>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11" name="Footer Placeholder 4">
            <a:extLst>
              <a:ext uri="{FF2B5EF4-FFF2-40B4-BE49-F238E27FC236}">
                <a16:creationId xmlns:a16="http://schemas.microsoft.com/office/drawing/2014/main" id="{50473B49-C904-4F8E-9254-715D951BF177}"/>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12" name="Picture 11">
            <a:extLst>
              <a:ext uri="{FF2B5EF4-FFF2-40B4-BE49-F238E27FC236}">
                <a16:creationId xmlns:a16="http://schemas.microsoft.com/office/drawing/2014/main" id="{012048B3-104C-4DB7-80DA-E1245705AE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476" y="875898"/>
            <a:ext cx="5097698" cy="5097698"/>
          </a:xfrm>
          <a:prstGeom prst="rect">
            <a:avLst/>
          </a:prstGeom>
        </p:spPr>
      </p:pic>
      <p:pic>
        <p:nvPicPr>
          <p:cNvPr id="13" name="Picture 12">
            <a:extLst>
              <a:ext uri="{FF2B5EF4-FFF2-40B4-BE49-F238E27FC236}">
                <a16:creationId xmlns:a16="http://schemas.microsoft.com/office/drawing/2014/main" id="{7BC92756-91D8-4472-A593-AE8CBA99200E}"/>
              </a:ext>
            </a:extLst>
          </p:cNvPr>
          <p:cNvPicPr>
            <a:picLocks noChangeAspect="1"/>
          </p:cNvPicPr>
          <p:nvPr/>
        </p:nvPicPr>
        <p:blipFill rotWithShape="1">
          <a:blip r:embed="rId4">
            <a:extLst>
              <a:ext uri="{28A0092B-C50C-407E-A947-70E740481C1C}">
                <a14:useLocalDpi xmlns:a14="http://schemas.microsoft.com/office/drawing/2010/main" val="0"/>
              </a:ext>
            </a:extLst>
          </a:blip>
          <a:srcRect l="5389" b="7090"/>
          <a:stretch/>
        </p:blipFill>
        <p:spPr>
          <a:xfrm>
            <a:off x="6469806" y="1376911"/>
            <a:ext cx="5097698" cy="3805279"/>
          </a:xfrm>
          <a:prstGeom prst="rect">
            <a:avLst/>
          </a:prstGeom>
        </p:spPr>
      </p:pic>
    </p:spTree>
    <p:extLst>
      <p:ext uri="{BB962C8B-B14F-4D97-AF65-F5344CB8AC3E}">
        <p14:creationId xmlns:p14="http://schemas.microsoft.com/office/powerpoint/2010/main" val="195957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ja-JP" altLang="en-US" dirty="0">
                <a:latin typeface="DengXian" panose="02010600030101010101" pitchFamily="2" charset="-122"/>
                <a:ea typeface="DengXian" panose="02010600030101010101" pitchFamily="2" charset="-122"/>
              </a:rPr>
              <a:t>相对维度</a:t>
            </a:r>
            <a:r>
              <a:rPr lang="zh-CN" altLang="en-US" dirty="0">
                <a:latin typeface="DengXian" panose="02010600030101010101" pitchFamily="2" charset="-122"/>
                <a:ea typeface="DengXian" panose="02010600030101010101" pitchFamily="2" charset="-122"/>
              </a:rPr>
              <a:t>：</a:t>
            </a:r>
            <a:r>
              <a:rPr lang="ja-JP" altLang="en-US" dirty="0">
                <a:latin typeface="DengXian" panose="02010600030101010101" pitchFamily="2" charset="-122"/>
                <a:ea typeface="DengXian" panose="02010600030101010101" pitchFamily="2" charset="-122"/>
              </a:rPr>
              <a:t>顺从</a:t>
            </a:r>
            <a:r>
              <a:rPr lang="zh-CN" altLang="en-US" dirty="0">
                <a:latin typeface="DengXian" panose="02010600030101010101" pitchFamily="2" charset="-122"/>
                <a:ea typeface="DengXian" panose="02010600030101010101" pitchFamily="2" charset="-122"/>
              </a:rPr>
              <a:t>与</a:t>
            </a:r>
            <a:r>
              <a:rPr lang="ja-JP" altLang="en-US" dirty="0">
                <a:latin typeface="DengXian" panose="02010600030101010101" pitchFamily="2" charset="-122"/>
                <a:ea typeface="DengXian" panose="02010600030101010101" pitchFamily="2" charset="-122"/>
              </a:rPr>
              <a:t>成就</a:t>
            </a:r>
            <a:endParaRPr lang="en-US" dirty="0">
              <a:latin typeface="DengXian" panose="02010600030101010101" pitchFamily="2" charset="-122"/>
              <a:ea typeface="DengXian" panose="02010600030101010101" pitchFamily="2" charset="-122"/>
            </a:endParaRPr>
          </a:p>
        </p:txBody>
      </p:sp>
      <p:sp>
        <p:nvSpPr>
          <p:cNvPr id="8" name="Title 1">
            <a:extLst>
              <a:ext uri="{FF2B5EF4-FFF2-40B4-BE49-F238E27FC236}">
                <a16:creationId xmlns:a16="http://schemas.microsoft.com/office/drawing/2014/main" id="{6D090597-868A-294A-8099-B05714BF9649}"/>
              </a:ext>
            </a:extLst>
          </p:cNvPr>
          <p:cNvSpPr txBox="1">
            <a:spLocks/>
          </p:cNvSpPr>
          <p:nvPr/>
        </p:nvSpPr>
        <p:spPr>
          <a:xfrm>
            <a:off x="6943242" y="5182190"/>
            <a:ext cx="437052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rPr>
              <a:t>顺从</a:t>
            </a:r>
            <a:endParaRPr kumimoji="0" 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endParaRPr>
          </a:p>
        </p:txBody>
      </p:sp>
      <p:sp>
        <p:nvSpPr>
          <p:cNvPr id="9" name="Title 1">
            <a:extLst>
              <a:ext uri="{FF2B5EF4-FFF2-40B4-BE49-F238E27FC236}">
                <a16:creationId xmlns:a16="http://schemas.microsoft.com/office/drawing/2014/main" id="{70E67BF9-9302-294E-9801-3176882460A5}"/>
              </a:ext>
            </a:extLst>
          </p:cNvPr>
          <p:cNvSpPr txBox="1">
            <a:spLocks/>
          </p:cNvSpPr>
          <p:nvPr/>
        </p:nvSpPr>
        <p:spPr>
          <a:xfrm>
            <a:off x="6016080" y="1503336"/>
            <a:ext cx="573741" cy="3285640"/>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rPr>
              <a:t>成就</a:t>
            </a:r>
            <a:endParaRPr kumimoji="0" 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endParaRPr>
          </a:p>
        </p:txBody>
      </p:sp>
      <p:sp>
        <p:nvSpPr>
          <p:cNvPr id="13" name="Slide Number Placeholder 3">
            <a:extLst>
              <a:ext uri="{FF2B5EF4-FFF2-40B4-BE49-F238E27FC236}">
                <a16:creationId xmlns:a16="http://schemas.microsoft.com/office/drawing/2014/main" id="{6CE22DE7-A3DE-46E6-9494-9C227DD355CE}"/>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14" name="Footer Placeholder 2">
            <a:extLst>
              <a:ext uri="{FF2B5EF4-FFF2-40B4-BE49-F238E27FC236}">
                <a16:creationId xmlns:a16="http://schemas.microsoft.com/office/drawing/2014/main" id="{FA73A686-0B85-4B84-9147-E7BD58640FB2}"/>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15" name="Picture 14">
            <a:extLst>
              <a:ext uri="{FF2B5EF4-FFF2-40B4-BE49-F238E27FC236}">
                <a16:creationId xmlns:a16="http://schemas.microsoft.com/office/drawing/2014/main" id="{25CAA58E-CDCA-41F4-9289-D3F0F0FF42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5476" y="875898"/>
            <a:ext cx="5097698" cy="5097698"/>
          </a:xfrm>
          <a:prstGeom prst="rect">
            <a:avLst/>
          </a:prstGeom>
        </p:spPr>
      </p:pic>
      <p:pic>
        <p:nvPicPr>
          <p:cNvPr id="16" name="Picture 15">
            <a:extLst>
              <a:ext uri="{FF2B5EF4-FFF2-40B4-BE49-F238E27FC236}">
                <a16:creationId xmlns:a16="http://schemas.microsoft.com/office/drawing/2014/main" id="{5BA70C6C-D39E-4EE2-97E6-522C0D312D99}"/>
              </a:ext>
            </a:extLst>
          </p:cNvPr>
          <p:cNvPicPr>
            <a:picLocks noChangeAspect="1"/>
          </p:cNvPicPr>
          <p:nvPr/>
        </p:nvPicPr>
        <p:blipFill rotWithShape="1">
          <a:blip r:embed="rId4">
            <a:extLst>
              <a:ext uri="{28A0092B-C50C-407E-A947-70E740481C1C}">
                <a14:useLocalDpi xmlns:a14="http://schemas.microsoft.com/office/drawing/2010/main" val="0"/>
              </a:ext>
            </a:extLst>
          </a:blip>
          <a:srcRect l="5389" b="8217"/>
          <a:stretch/>
        </p:blipFill>
        <p:spPr>
          <a:xfrm>
            <a:off x="6424590" y="1410327"/>
            <a:ext cx="5097698" cy="3771863"/>
          </a:xfrm>
          <a:prstGeom prst="rect">
            <a:avLst/>
          </a:prstGeom>
        </p:spPr>
      </p:pic>
    </p:spTree>
    <p:extLst>
      <p:ext uri="{BB962C8B-B14F-4D97-AF65-F5344CB8AC3E}">
        <p14:creationId xmlns:p14="http://schemas.microsoft.com/office/powerpoint/2010/main" val="136339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FA3E7E-87E0-49BB-A8A5-8BBEAD9999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9673" y="871623"/>
            <a:ext cx="5076596" cy="5076596"/>
          </a:xfrm>
          <a:prstGeom prst="rect">
            <a:avLst/>
          </a:prstGeom>
        </p:spPr>
      </p:pic>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ja-JP" altLang="en-US" dirty="0">
                <a:latin typeface="DengXian" panose="02010600030101010101" pitchFamily="2" charset="-122"/>
                <a:ea typeface="DengXian" panose="02010600030101010101" pitchFamily="2" charset="-122"/>
              </a:rPr>
              <a:t>相对维度</a:t>
            </a:r>
            <a:r>
              <a:rPr lang="zh-CN" altLang="en-US" dirty="0">
                <a:latin typeface="DengXian" panose="02010600030101010101" pitchFamily="2" charset="-122"/>
                <a:ea typeface="DengXian" panose="02010600030101010101" pitchFamily="2" charset="-122"/>
              </a:rPr>
              <a:t>：</a:t>
            </a:r>
            <a:r>
              <a:rPr lang="ja-JP" altLang="en-US" dirty="0">
                <a:latin typeface="DengXian" panose="02010600030101010101" pitchFamily="2" charset="-122"/>
                <a:ea typeface="DengXian" panose="02010600030101010101" pitchFamily="2" charset="-122"/>
              </a:rPr>
              <a:t>防卫</a:t>
            </a:r>
            <a:r>
              <a:rPr lang="zh-CN" altLang="en-US" dirty="0">
                <a:latin typeface="DengXian" panose="02010600030101010101" pitchFamily="2" charset="-122"/>
                <a:ea typeface="DengXian" panose="02010600030101010101" pitchFamily="2" charset="-122"/>
              </a:rPr>
              <a:t>与</a:t>
            </a:r>
            <a:r>
              <a:rPr lang="ja-JP" altLang="en-US" dirty="0">
                <a:latin typeface="DengXian" panose="02010600030101010101" pitchFamily="2" charset="-122"/>
                <a:ea typeface="DengXian" panose="02010600030101010101" pitchFamily="2" charset="-122"/>
              </a:rPr>
              <a:t>自我觉察</a:t>
            </a:r>
            <a:endParaRPr lang="en-US" dirty="0">
              <a:latin typeface="DengXian" panose="02010600030101010101" pitchFamily="2" charset="-122"/>
              <a:ea typeface="DengXian" panose="02010600030101010101" pitchFamily="2" charset="-122"/>
            </a:endParaRPr>
          </a:p>
        </p:txBody>
      </p:sp>
      <p:sp>
        <p:nvSpPr>
          <p:cNvPr id="8" name="Title 1">
            <a:extLst>
              <a:ext uri="{FF2B5EF4-FFF2-40B4-BE49-F238E27FC236}">
                <a16:creationId xmlns:a16="http://schemas.microsoft.com/office/drawing/2014/main" id="{7D5EBB7A-D46F-A446-B05C-A43BBA9D8DE0}"/>
              </a:ext>
            </a:extLst>
          </p:cNvPr>
          <p:cNvSpPr txBox="1">
            <a:spLocks/>
          </p:cNvSpPr>
          <p:nvPr/>
        </p:nvSpPr>
        <p:spPr>
          <a:xfrm>
            <a:off x="6943242" y="5182190"/>
            <a:ext cx="437052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rPr>
              <a:t>防卫</a:t>
            </a:r>
            <a:endParaRPr kumimoji="0" 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endParaRPr>
          </a:p>
        </p:txBody>
      </p:sp>
      <p:sp>
        <p:nvSpPr>
          <p:cNvPr id="9" name="Title 1">
            <a:extLst>
              <a:ext uri="{FF2B5EF4-FFF2-40B4-BE49-F238E27FC236}">
                <a16:creationId xmlns:a16="http://schemas.microsoft.com/office/drawing/2014/main" id="{7A984707-6948-9C46-8ECB-EF83AAFC74D7}"/>
              </a:ext>
            </a:extLst>
          </p:cNvPr>
          <p:cNvSpPr txBox="1">
            <a:spLocks/>
          </p:cNvSpPr>
          <p:nvPr/>
        </p:nvSpPr>
        <p:spPr>
          <a:xfrm>
            <a:off x="6016080" y="1503336"/>
            <a:ext cx="573741" cy="3285640"/>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ja-JP" alt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rPr>
              <a:t>自我觉察</a:t>
            </a:r>
            <a:endParaRPr kumimoji="0" lang="en-US" sz="2000" b="0" i="0" u="none" strike="noStrike" kern="1200" cap="none" spc="0" normalizeH="0" baseline="0" noProof="0">
              <a:ln>
                <a:noFill/>
              </a:ln>
              <a:solidFill>
                <a:srgbClr val="5F6062">
                  <a:lumMod val="50000"/>
                </a:srgbClr>
              </a:solidFill>
              <a:effectLst/>
              <a:uLnTx/>
              <a:uFillTx/>
              <a:latin typeface="DengXian" panose="02010600030101010101" pitchFamily="2" charset="-122"/>
              <a:ea typeface="DengXian" panose="02010600030101010101" pitchFamily="2" charset="-122"/>
              <a:cs typeface="+mj-cs"/>
            </a:endParaRPr>
          </a:p>
        </p:txBody>
      </p:sp>
      <p:sp>
        <p:nvSpPr>
          <p:cNvPr id="10" name="Slide Number Placeholder 3">
            <a:extLst>
              <a:ext uri="{FF2B5EF4-FFF2-40B4-BE49-F238E27FC236}">
                <a16:creationId xmlns:a16="http://schemas.microsoft.com/office/drawing/2014/main" id="{F50E6A74-4A23-46C1-975E-61DEA6555914}"/>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11" name="Footer Placeholder 2">
            <a:extLst>
              <a:ext uri="{FF2B5EF4-FFF2-40B4-BE49-F238E27FC236}">
                <a16:creationId xmlns:a16="http://schemas.microsoft.com/office/drawing/2014/main" id="{8839B37D-8996-4E8A-B442-C2591663C283}"/>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14" name="Picture 13">
            <a:extLst>
              <a:ext uri="{FF2B5EF4-FFF2-40B4-BE49-F238E27FC236}">
                <a16:creationId xmlns:a16="http://schemas.microsoft.com/office/drawing/2014/main" id="{FF91B789-EC9A-4AFB-83F0-94B7F3B8B377}"/>
              </a:ext>
            </a:extLst>
          </p:cNvPr>
          <p:cNvPicPr>
            <a:picLocks noChangeAspect="1"/>
          </p:cNvPicPr>
          <p:nvPr/>
        </p:nvPicPr>
        <p:blipFill rotWithShape="1">
          <a:blip r:embed="rId4">
            <a:extLst>
              <a:ext uri="{28A0092B-C50C-407E-A947-70E740481C1C}">
                <a14:useLocalDpi xmlns:a14="http://schemas.microsoft.com/office/drawing/2010/main" val="0"/>
              </a:ext>
            </a:extLst>
          </a:blip>
          <a:srcRect l="5781" b="7090"/>
          <a:stretch/>
        </p:blipFill>
        <p:spPr>
          <a:xfrm>
            <a:off x="6445692" y="1376911"/>
            <a:ext cx="5076596" cy="3805279"/>
          </a:xfrm>
          <a:prstGeom prst="rect">
            <a:avLst/>
          </a:prstGeom>
        </p:spPr>
      </p:pic>
    </p:spTree>
    <p:extLst>
      <p:ext uri="{BB962C8B-B14F-4D97-AF65-F5344CB8AC3E}">
        <p14:creationId xmlns:p14="http://schemas.microsoft.com/office/powerpoint/2010/main" val="375041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表, 旭日形&#10;&#10;描述已自动生成">
            <a:extLst>
              <a:ext uri="{FF2B5EF4-FFF2-40B4-BE49-F238E27FC236}">
                <a16:creationId xmlns:a16="http://schemas.microsoft.com/office/drawing/2014/main" id="{EF4A1ED3-2EE4-414F-94CB-EF7A8EFE5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1" y="420657"/>
            <a:ext cx="5823640" cy="5823640"/>
          </a:xfrm>
          <a:prstGeom prst="rect">
            <a:avLst/>
          </a:prstGeom>
        </p:spPr>
      </p:pic>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a:xfrm>
            <a:off x="6096000" y="246697"/>
            <a:ext cx="6096000" cy="1092542"/>
          </a:xfrm>
        </p:spPr>
        <p:txBody>
          <a:bodyPr/>
          <a:lstStyle/>
          <a:p>
            <a:r>
              <a:rPr lang="ja-JP" altLang="en-US" dirty="0">
                <a:latin typeface="DengXian" panose="02010600030101010101" pitchFamily="2" charset="-122"/>
                <a:ea typeface="DengXian" panose="02010600030101010101" pitchFamily="2" charset="-122"/>
              </a:rPr>
              <a:t>全景领导力测评</a:t>
            </a:r>
            <a:r>
              <a:rPr lang="zh-CN" altLang="en-US" dirty="0">
                <a:latin typeface="DengXian" panose="02010600030101010101" pitchFamily="2" charset="-122"/>
                <a:ea typeface="DengXian" panose="02010600030101010101" pitchFamily="2" charset="-122"/>
              </a:rPr>
              <a:t>（</a:t>
            </a:r>
            <a:r>
              <a:rPr lang="en-US" dirty="0">
                <a:latin typeface="DengXian" panose="02010600030101010101" pitchFamily="2" charset="-122"/>
                <a:ea typeface="DengXian" panose="02010600030101010101" pitchFamily="2" charset="-122"/>
              </a:rPr>
              <a:t>LCP</a:t>
            </a:r>
            <a:r>
              <a:rPr lang="zh-CN" altLang="en-US" dirty="0">
                <a:latin typeface="DengXian" panose="02010600030101010101" pitchFamily="2" charset="-122"/>
                <a:ea typeface="DengXian" panose="02010600030101010101" pitchFamily="2" charset="-122"/>
              </a:rPr>
              <a:t>）</a:t>
            </a:r>
            <a:br>
              <a:rPr lang="en-AU" altLang="zh-CN" dirty="0">
                <a:latin typeface="DengXian" panose="02010600030101010101" pitchFamily="2" charset="-122"/>
                <a:ea typeface="DengXian" panose="02010600030101010101" pitchFamily="2" charset="-122"/>
              </a:rPr>
            </a:br>
            <a:r>
              <a:rPr lang="ja-JP" altLang="en-US" dirty="0">
                <a:latin typeface="DengXian" panose="02010600030101010101" pitchFamily="2" charset="-122"/>
                <a:ea typeface="DengXian" panose="02010600030101010101" pitchFamily="2" charset="-122"/>
              </a:rPr>
              <a:t>与领导效能的相关性</a:t>
            </a:r>
            <a:endParaRPr lang="en-US" dirty="0">
              <a:latin typeface="DengXian" panose="02010600030101010101" pitchFamily="2" charset="-122"/>
              <a:ea typeface="DengXian" panose="02010600030101010101" pitchFamily="2" charset="-122"/>
            </a:endParaRPr>
          </a:p>
        </p:txBody>
      </p:sp>
      <p:sp>
        <p:nvSpPr>
          <p:cNvPr id="35" name="Text Box 5">
            <a:extLst>
              <a:ext uri="{FF2B5EF4-FFF2-40B4-BE49-F238E27FC236}">
                <a16:creationId xmlns:a16="http://schemas.microsoft.com/office/drawing/2014/main" id="{60F9D0B5-F414-904B-9946-45119A0DAE39}"/>
              </a:ext>
            </a:extLst>
          </p:cNvPr>
          <p:cNvSpPr txBox="1">
            <a:spLocks noChangeArrowheads="1"/>
          </p:cNvSpPr>
          <p:nvPr/>
        </p:nvSpPr>
        <p:spPr bwMode="auto">
          <a:xfrm>
            <a:off x="7489424" y="1717006"/>
            <a:ext cx="3882095" cy="317472"/>
          </a:xfrm>
          <a:prstGeom prst="rect">
            <a:avLst/>
          </a:prstGeom>
          <a:noFill/>
          <a:ln w="9525" algn="ctr">
            <a:noFill/>
            <a:miter lim="800000"/>
            <a:headEnd/>
            <a:tailEnd/>
          </a:ln>
          <a:effectLst/>
        </p:spPr>
        <p:txBody>
          <a:bodyPr wrap="square" lIns="53795" tIns="26899" rIns="53795" bIns="26899">
            <a:spAutoFit/>
          </a:bodyPr>
          <a:lstStyle/>
          <a:p>
            <a:pPr eaLnBrk="0" hangingPunct="0">
              <a:lnSpc>
                <a:spcPct val="95000"/>
              </a:lnSpc>
              <a:buClr>
                <a:schemeClr val="folHlink"/>
              </a:buClr>
              <a:buSzPct val="70000"/>
              <a:defRPr/>
            </a:pPr>
            <a:r>
              <a:rPr lang="ja-JP" altLang="es-ES">
                <a:solidFill>
                  <a:srgbClr val="333333"/>
                </a:solidFill>
                <a:latin typeface="DengXian" panose="02010600030101010101" pitchFamily="2" charset="-122"/>
                <a:ea typeface="DengXian" panose="02010600030101010101" pitchFamily="2" charset="-122"/>
                <a:cs typeface="Arial" pitchFamily="34" charset="0"/>
              </a:rPr>
              <a:t>我对他</a:t>
            </a:r>
            <a:r>
              <a:rPr lang="es-ES" altLang="ja-JP" dirty="0">
                <a:solidFill>
                  <a:srgbClr val="333333"/>
                </a:solidFill>
                <a:latin typeface="DengXian" panose="02010600030101010101" pitchFamily="2" charset="-122"/>
                <a:ea typeface="DengXian" panose="02010600030101010101" pitchFamily="2" charset="-122"/>
                <a:cs typeface="Arial" pitchFamily="34" charset="0"/>
              </a:rPr>
              <a:t>/</a:t>
            </a:r>
            <a:r>
              <a:rPr lang="ja-JP" altLang="es-ES">
                <a:solidFill>
                  <a:srgbClr val="333333"/>
                </a:solidFill>
                <a:latin typeface="DengXian" panose="02010600030101010101" pitchFamily="2" charset="-122"/>
                <a:ea typeface="DengXian" panose="02010600030101010101" pitchFamily="2" charset="-122"/>
                <a:cs typeface="Arial" pitchFamily="34" charset="0"/>
              </a:rPr>
              <a:t>她的领导力感到满意</a:t>
            </a:r>
            <a:r>
              <a:rPr lang="ja-JP" altLang="en-US">
                <a:solidFill>
                  <a:srgbClr val="333333"/>
                </a:solidFill>
                <a:latin typeface="DengXian" panose="02010600030101010101" pitchFamily="2" charset="-122"/>
                <a:ea typeface="DengXian" panose="02010600030101010101" pitchFamily="2" charset="-122"/>
                <a:cs typeface="Arial" pitchFamily="34" charset="0"/>
              </a:rPr>
              <a:t>。</a:t>
            </a:r>
            <a:endParaRPr lang="en-US" dirty="0">
              <a:solidFill>
                <a:srgbClr val="333333"/>
              </a:solidFill>
              <a:latin typeface="DengXian" panose="02010600030101010101" pitchFamily="2" charset="-122"/>
              <a:ea typeface="DengXian" panose="02010600030101010101" pitchFamily="2" charset="-122"/>
              <a:cs typeface="Arial" pitchFamily="34" charset="0"/>
            </a:endParaRPr>
          </a:p>
        </p:txBody>
      </p:sp>
      <p:sp>
        <p:nvSpPr>
          <p:cNvPr id="36" name="Text Box 8">
            <a:extLst>
              <a:ext uri="{FF2B5EF4-FFF2-40B4-BE49-F238E27FC236}">
                <a16:creationId xmlns:a16="http://schemas.microsoft.com/office/drawing/2014/main" id="{E6638D0F-58C8-4A4C-9FCE-1E20EBC16985}"/>
              </a:ext>
            </a:extLst>
          </p:cNvPr>
          <p:cNvSpPr txBox="1">
            <a:spLocks noChangeArrowheads="1"/>
          </p:cNvSpPr>
          <p:nvPr/>
        </p:nvSpPr>
        <p:spPr bwMode="auto">
          <a:xfrm>
            <a:off x="7487869" y="2627714"/>
            <a:ext cx="4094531" cy="317472"/>
          </a:xfrm>
          <a:prstGeom prst="rect">
            <a:avLst/>
          </a:prstGeom>
          <a:noFill/>
          <a:ln w="9525" algn="ctr">
            <a:noFill/>
            <a:miter lim="800000"/>
            <a:headEnd/>
            <a:tailEnd/>
          </a:ln>
          <a:effectLst/>
        </p:spPr>
        <p:txBody>
          <a:bodyPr wrap="square" lIns="53795" tIns="26899" rIns="53795" bIns="26899">
            <a:spAutoFit/>
          </a:bodyPr>
          <a:lstStyle/>
          <a:p>
            <a:pPr eaLnBrk="0" hangingPunct="0">
              <a:lnSpc>
                <a:spcPct val="95000"/>
              </a:lnSpc>
              <a:buClr>
                <a:schemeClr val="folHlink"/>
              </a:buClr>
              <a:buSzPct val="70000"/>
              <a:defRPr/>
            </a:pPr>
            <a:r>
              <a:rPr lang="ja-JP" altLang="es-ES">
                <a:solidFill>
                  <a:srgbClr val="333333"/>
                </a:solidFill>
                <a:latin typeface="DengXian" panose="02010600030101010101" pitchFamily="2" charset="-122"/>
                <a:ea typeface="DengXian" panose="02010600030101010101" pitchFamily="2" charset="-122"/>
                <a:cs typeface="Arial" pitchFamily="34" charset="0"/>
              </a:rPr>
              <a:t>他</a:t>
            </a:r>
            <a:r>
              <a:rPr lang="es-ES" altLang="ja-JP" dirty="0">
                <a:solidFill>
                  <a:srgbClr val="333333"/>
                </a:solidFill>
                <a:latin typeface="DengXian" panose="02010600030101010101" pitchFamily="2" charset="-122"/>
                <a:ea typeface="DengXian" panose="02010600030101010101" pitchFamily="2" charset="-122"/>
                <a:cs typeface="Arial" pitchFamily="34" charset="0"/>
              </a:rPr>
              <a:t>/</a:t>
            </a:r>
            <a:r>
              <a:rPr lang="ja-JP" altLang="es-ES">
                <a:solidFill>
                  <a:srgbClr val="333333"/>
                </a:solidFill>
                <a:latin typeface="DengXian" panose="02010600030101010101" pitchFamily="2" charset="-122"/>
                <a:ea typeface="DengXian" panose="02010600030101010101" pitchFamily="2" charset="-122"/>
                <a:cs typeface="Arial" pitchFamily="34" charset="0"/>
              </a:rPr>
              <a:t>她是那种别人立志成为的领导。</a:t>
            </a:r>
            <a:endParaRPr lang="en-US" dirty="0">
              <a:solidFill>
                <a:srgbClr val="333333"/>
              </a:solidFill>
              <a:latin typeface="DengXian" panose="02010600030101010101" pitchFamily="2" charset="-122"/>
              <a:ea typeface="DengXian" panose="02010600030101010101" pitchFamily="2" charset="-122"/>
              <a:cs typeface="Arial" pitchFamily="34" charset="0"/>
            </a:endParaRPr>
          </a:p>
        </p:txBody>
      </p:sp>
      <p:sp>
        <p:nvSpPr>
          <p:cNvPr id="37" name="Text Box 11">
            <a:extLst>
              <a:ext uri="{FF2B5EF4-FFF2-40B4-BE49-F238E27FC236}">
                <a16:creationId xmlns:a16="http://schemas.microsoft.com/office/drawing/2014/main" id="{418957E8-A383-FA47-87AB-0736D87AF46C}"/>
              </a:ext>
            </a:extLst>
          </p:cNvPr>
          <p:cNvSpPr txBox="1">
            <a:spLocks noChangeArrowheads="1"/>
          </p:cNvSpPr>
          <p:nvPr/>
        </p:nvSpPr>
        <p:spPr bwMode="auto">
          <a:xfrm>
            <a:off x="7487869" y="4354537"/>
            <a:ext cx="3274050" cy="580621"/>
          </a:xfrm>
          <a:prstGeom prst="rect">
            <a:avLst/>
          </a:prstGeom>
          <a:noFill/>
          <a:ln w="9525" algn="ctr">
            <a:noFill/>
            <a:miter lim="800000"/>
            <a:headEnd/>
            <a:tailEnd/>
          </a:ln>
          <a:effectLst/>
        </p:spPr>
        <p:txBody>
          <a:bodyPr wrap="square" lIns="53795" tIns="26899" rIns="53795" bIns="26899">
            <a:spAutoFit/>
          </a:bodyPr>
          <a:lstStyle/>
          <a:p>
            <a:pPr eaLnBrk="0" hangingPunct="0">
              <a:lnSpc>
                <a:spcPct val="95000"/>
              </a:lnSpc>
              <a:buClr>
                <a:schemeClr val="folHlink"/>
              </a:buClr>
              <a:buSzPct val="70000"/>
              <a:defRPr/>
            </a:pPr>
            <a:r>
              <a:rPr lang="ja-JP" altLang="es-ES">
                <a:solidFill>
                  <a:srgbClr val="333333"/>
                </a:solidFill>
                <a:latin typeface="DengXian" panose="02010600030101010101" pitchFamily="2" charset="-122"/>
                <a:ea typeface="DengXian" panose="02010600030101010101" pitchFamily="2" charset="-122"/>
                <a:cs typeface="Arial" pitchFamily="34" charset="0"/>
              </a:rPr>
              <a:t>他</a:t>
            </a:r>
            <a:r>
              <a:rPr lang="es-ES" altLang="ja-JP" dirty="0">
                <a:solidFill>
                  <a:srgbClr val="333333"/>
                </a:solidFill>
                <a:latin typeface="DengXian" panose="02010600030101010101" pitchFamily="2" charset="-122"/>
                <a:ea typeface="DengXian" panose="02010600030101010101" pitchFamily="2" charset="-122"/>
                <a:cs typeface="Arial" pitchFamily="34" charset="0"/>
              </a:rPr>
              <a:t>/</a:t>
            </a:r>
            <a:r>
              <a:rPr lang="ja-JP" altLang="es-ES">
                <a:solidFill>
                  <a:srgbClr val="333333"/>
                </a:solidFill>
                <a:latin typeface="DengXian" panose="02010600030101010101" pitchFamily="2" charset="-122"/>
                <a:ea typeface="DengXian" panose="02010600030101010101" pitchFamily="2" charset="-122"/>
                <a:cs typeface="Arial" pitchFamily="34" charset="0"/>
              </a:rPr>
              <a:t>她的领导能力让组织得以繁盛发展。</a:t>
            </a:r>
            <a:endParaRPr lang="en-US" dirty="0">
              <a:solidFill>
                <a:srgbClr val="333333"/>
              </a:solidFill>
              <a:latin typeface="DengXian" panose="02010600030101010101" pitchFamily="2" charset="-122"/>
              <a:ea typeface="DengXian" panose="02010600030101010101" pitchFamily="2" charset="-122"/>
              <a:cs typeface="Arial" pitchFamily="34" charset="0"/>
            </a:endParaRPr>
          </a:p>
        </p:txBody>
      </p:sp>
      <p:sp>
        <p:nvSpPr>
          <p:cNvPr id="38" name="Text Box 17">
            <a:extLst>
              <a:ext uri="{FF2B5EF4-FFF2-40B4-BE49-F238E27FC236}">
                <a16:creationId xmlns:a16="http://schemas.microsoft.com/office/drawing/2014/main" id="{CB420C94-DFE4-4D46-86DC-3A2945B034F1}"/>
              </a:ext>
            </a:extLst>
          </p:cNvPr>
          <p:cNvSpPr txBox="1">
            <a:spLocks noChangeArrowheads="1"/>
          </p:cNvSpPr>
          <p:nvPr/>
        </p:nvSpPr>
        <p:spPr bwMode="auto">
          <a:xfrm>
            <a:off x="7487869" y="3563993"/>
            <a:ext cx="3124333" cy="317472"/>
          </a:xfrm>
          <a:prstGeom prst="rect">
            <a:avLst/>
          </a:prstGeom>
          <a:noFill/>
          <a:ln w="9525" algn="ctr">
            <a:noFill/>
            <a:miter lim="800000"/>
            <a:headEnd/>
            <a:tailEnd/>
          </a:ln>
          <a:effectLst/>
        </p:spPr>
        <p:txBody>
          <a:bodyPr wrap="square" lIns="53795" tIns="26899" rIns="53795" bIns="26899">
            <a:spAutoFit/>
          </a:bodyPr>
          <a:lstStyle/>
          <a:p>
            <a:pPr eaLnBrk="0" hangingPunct="0">
              <a:lnSpc>
                <a:spcPct val="95000"/>
              </a:lnSpc>
              <a:buClr>
                <a:schemeClr val="folHlink"/>
              </a:buClr>
              <a:buSzPct val="70000"/>
              <a:defRPr/>
            </a:pPr>
            <a:r>
              <a:rPr lang="ja-JP" altLang="es-ES">
                <a:solidFill>
                  <a:srgbClr val="333333"/>
                </a:solidFill>
                <a:latin typeface="DengXian" panose="02010600030101010101" pitchFamily="2" charset="-122"/>
                <a:ea typeface="DengXian" panose="02010600030101010101" pitchFamily="2" charset="-122"/>
                <a:cs typeface="Arial" pitchFamily="34" charset="0"/>
              </a:rPr>
              <a:t>他</a:t>
            </a:r>
            <a:r>
              <a:rPr lang="es-ES" altLang="ja-JP" dirty="0">
                <a:solidFill>
                  <a:srgbClr val="333333"/>
                </a:solidFill>
                <a:latin typeface="DengXian" panose="02010600030101010101" pitchFamily="2" charset="-122"/>
                <a:ea typeface="DengXian" panose="02010600030101010101" pitchFamily="2" charset="-122"/>
                <a:cs typeface="Arial" pitchFamily="34" charset="0"/>
              </a:rPr>
              <a:t>/</a:t>
            </a:r>
            <a:r>
              <a:rPr lang="ja-JP" altLang="es-ES">
                <a:solidFill>
                  <a:srgbClr val="333333"/>
                </a:solidFill>
                <a:latin typeface="DengXian" panose="02010600030101010101" pitchFamily="2" charset="-122"/>
                <a:ea typeface="DengXian" panose="02010600030101010101" pitchFamily="2" charset="-122"/>
                <a:cs typeface="Arial" pitchFamily="34" charset="0"/>
              </a:rPr>
              <a:t>她是好领导的模范。</a:t>
            </a:r>
            <a:endParaRPr lang="en-US" dirty="0">
              <a:solidFill>
                <a:srgbClr val="333333"/>
              </a:solidFill>
              <a:latin typeface="DengXian" panose="02010600030101010101" pitchFamily="2" charset="-122"/>
              <a:ea typeface="DengXian" panose="02010600030101010101" pitchFamily="2" charset="-122"/>
              <a:cs typeface="Arial" pitchFamily="34" charset="0"/>
            </a:endParaRPr>
          </a:p>
        </p:txBody>
      </p:sp>
      <p:sp>
        <p:nvSpPr>
          <p:cNvPr id="39" name="Text Box 29">
            <a:extLst>
              <a:ext uri="{FF2B5EF4-FFF2-40B4-BE49-F238E27FC236}">
                <a16:creationId xmlns:a16="http://schemas.microsoft.com/office/drawing/2014/main" id="{7A013202-E48D-D246-AF0D-F0D0F68C1010}"/>
              </a:ext>
            </a:extLst>
          </p:cNvPr>
          <p:cNvSpPr txBox="1">
            <a:spLocks noChangeArrowheads="1"/>
          </p:cNvSpPr>
          <p:nvPr/>
        </p:nvSpPr>
        <p:spPr bwMode="auto">
          <a:xfrm>
            <a:off x="7487868" y="5290816"/>
            <a:ext cx="3124333" cy="580621"/>
          </a:xfrm>
          <a:prstGeom prst="rect">
            <a:avLst/>
          </a:prstGeom>
          <a:noFill/>
          <a:ln w="9525" algn="ctr">
            <a:noFill/>
            <a:miter lim="800000"/>
            <a:headEnd/>
            <a:tailEnd/>
          </a:ln>
          <a:effectLst/>
        </p:spPr>
        <p:txBody>
          <a:bodyPr wrap="square" lIns="53795" tIns="26899" rIns="53795" bIns="26899">
            <a:spAutoFit/>
          </a:bodyPr>
          <a:lstStyle/>
          <a:p>
            <a:pPr eaLnBrk="0" hangingPunct="0">
              <a:lnSpc>
                <a:spcPct val="95000"/>
              </a:lnSpc>
              <a:buClr>
                <a:schemeClr val="folHlink"/>
              </a:buClr>
              <a:buSzPct val="70000"/>
              <a:defRPr/>
            </a:pPr>
            <a:r>
              <a:rPr lang="ja-JP" altLang="es-ES">
                <a:solidFill>
                  <a:srgbClr val="333333"/>
                </a:solidFill>
                <a:latin typeface="DengXian" panose="02010600030101010101" pitchFamily="2" charset="-122"/>
                <a:ea typeface="DengXian" panose="02010600030101010101" pitchFamily="2" charset="-122"/>
                <a:cs typeface="Arial" pitchFamily="34" charset="0"/>
              </a:rPr>
              <a:t>总体而言，他</a:t>
            </a:r>
            <a:r>
              <a:rPr lang="es-ES" altLang="ja-JP" dirty="0">
                <a:solidFill>
                  <a:srgbClr val="333333"/>
                </a:solidFill>
                <a:latin typeface="DengXian" panose="02010600030101010101" pitchFamily="2" charset="-122"/>
                <a:ea typeface="DengXian" panose="02010600030101010101" pitchFamily="2" charset="-122"/>
                <a:cs typeface="Arial" pitchFamily="34" charset="0"/>
              </a:rPr>
              <a:t>/</a:t>
            </a:r>
            <a:r>
              <a:rPr lang="ja-JP" altLang="es-ES">
                <a:solidFill>
                  <a:srgbClr val="333333"/>
                </a:solidFill>
                <a:latin typeface="DengXian" panose="02010600030101010101" pitchFamily="2" charset="-122"/>
                <a:ea typeface="DengXian" panose="02010600030101010101" pitchFamily="2" charset="-122"/>
                <a:cs typeface="Arial" pitchFamily="34" charset="0"/>
              </a:rPr>
              <a:t>她的领导力行之有效。</a:t>
            </a:r>
            <a:endParaRPr lang="en-US" dirty="0">
              <a:solidFill>
                <a:srgbClr val="333333"/>
              </a:solidFill>
              <a:latin typeface="DengXian" panose="02010600030101010101" pitchFamily="2" charset="-122"/>
              <a:ea typeface="DengXian" panose="02010600030101010101" pitchFamily="2" charset="-122"/>
              <a:cs typeface="Arial" pitchFamily="34" charset="0"/>
            </a:endParaRPr>
          </a:p>
        </p:txBody>
      </p:sp>
      <p:sp>
        <p:nvSpPr>
          <p:cNvPr id="24" name="Slide Number Placeholder 19">
            <a:extLst>
              <a:ext uri="{FF2B5EF4-FFF2-40B4-BE49-F238E27FC236}">
                <a16:creationId xmlns:a16="http://schemas.microsoft.com/office/drawing/2014/main" id="{8E2FC09B-A341-441E-807B-13954E8EEBA2}"/>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27" name="Footer Placeholder 17">
            <a:extLst>
              <a:ext uri="{FF2B5EF4-FFF2-40B4-BE49-F238E27FC236}">
                <a16:creationId xmlns:a16="http://schemas.microsoft.com/office/drawing/2014/main" id="{4F383C89-1573-439A-896A-3122701A4A40}"/>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29" name="AutoShape 25">
            <a:extLst>
              <a:ext uri="{FF2B5EF4-FFF2-40B4-BE49-F238E27FC236}">
                <a16:creationId xmlns:a16="http://schemas.microsoft.com/office/drawing/2014/main" id="{89625541-1856-40D8-987F-B8E0B991D850}"/>
              </a:ext>
            </a:extLst>
          </p:cNvPr>
          <p:cNvSpPr>
            <a:spLocks noChangeArrowheads="1"/>
          </p:cNvSpPr>
          <p:nvPr/>
        </p:nvSpPr>
        <p:spPr bwMode="auto">
          <a:xfrm>
            <a:off x="6860646" y="1678421"/>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31" name="Graphic 20" descr="Checkmark with solid fill">
            <a:extLst>
              <a:ext uri="{FF2B5EF4-FFF2-40B4-BE49-F238E27FC236}">
                <a16:creationId xmlns:a16="http://schemas.microsoft.com/office/drawing/2014/main" id="{B63906A9-B78B-436F-8DEC-388F50ED6CE0}"/>
              </a:ext>
            </a:extLst>
          </p:cNvPr>
          <p:cNvSpPr/>
          <p:nvPr/>
        </p:nvSpPr>
        <p:spPr>
          <a:xfrm rot="20700000">
            <a:off x="6834527" y="1655685"/>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32" name="AutoShape 25">
            <a:extLst>
              <a:ext uri="{FF2B5EF4-FFF2-40B4-BE49-F238E27FC236}">
                <a16:creationId xmlns:a16="http://schemas.microsoft.com/office/drawing/2014/main" id="{E27F57E4-19D6-47A3-8B1B-1ABC5F14F74C}"/>
              </a:ext>
            </a:extLst>
          </p:cNvPr>
          <p:cNvSpPr>
            <a:spLocks noChangeArrowheads="1"/>
          </p:cNvSpPr>
          <p:nvPr/>
        </p:nvSpPr>
        <p:spPr bwMode="auto">
          <a:xfrm>
            <a:off x="6860646" y="2610674"/>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34" name="Graphic 20" descr="Checkmark with solid fill">
            <a:extLst>
              <a:ext uri="{FF2B5EF4-FFF2-40B4-BE49-F238E27FC236}">
                <a16:creationId xmlns:a16="http://schemas.microsoft.com/office/drawing/2014/main" id="{2B1F342D-D83D-4A13-865C-2150C312E625}"/>
              </a:ext>
            </a:extLst>
          </p:cNvPr>
          <p:cNvSpPr/>
          <p:nvPr/>
        </p:nvSpPr>
        <p:spPr>
          <a:xfrm rot="20700000">
            <a:off x="6834527" y="2587938"/>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40" name="AutoShape 25">
            <a:extLst>
              <a:ext uri="{FF2B5EF4-FFF2-40B4-BE49-F238E27FC236}">
                <a16:creationId xmlns:a16="http://schemas.microsoft.com/office/drawing/2014/main" id="{2115F183-6361-4B40-9E31-B288B37EC317}"/>
              </a:ext>
            </a:extLst>
          </p:cNvPr>
          <p:cNvSpPr>
            <a:spLocks noChangeArrowheads="1"/>
          </p:cNvSpPr>
          <p:nvPr/>
        </p:nvSpPr>
        <p:spPr bwMode="auto">
          <a:xfrm>
            <a:off x="6860646" y="3510237"/>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41" name="Graphic 20" descr="Checkmark with solid fill">
            <a:extLst>
              <a:ext uri="{FF2B5EF4-FFF2-40B4-BE49-F238E27FC236}">
                <a16:creationId xmlns:a16="http://schemas.microsoft.com/office/drawing/2014/main" id="{FDD2CCD6-AD3F-4CFD-8ED2-B946B4AE44FA}"/>
              </a:ext>
            </a:extLst>
          </p:cNvPr>
          <p:cNvSpPr/>
          <p:nvPr/>
        </p:nvSpPr>
        <p:spPr>
          <a:xfrm rot="20700000">
            <a:off x="6834527" y="3487501"/>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42" name="AutoShape 25">
            <a:extLst>
              <a:ext uri="{FF2B5EF4-FFF2-40B4-BE49-F238E27FC236}">
                <a16:creationId xmlns:a16="http://schemas.microsoft.com/office/drawing/2014/main" id="{4E1E60A1-EC0C-45A9-A2B1-680F66EFC298}"/>
              </a:ext>
            </a:extLst>
          </p:cNvPr>
          <p:cNvSpPr>
            <a:spLocks noChangeArrowheads="1"/>
          </p:cNvSpPr>
          <p:nvPr/>
        </p:nvSpPr>
        <p:spPr bwMode="auto">
          <a:xfrm>
            <a:off x="6860645" y="4409869"/>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43" name="Graphic 20" descr="Checkmark with solid fill">
            <a:extLst>
              <a:ext uri="{FF2B5EF4-FFF2-40B4-BE49-F238E27FC236}">
                <a16:creationId xmlns:a16="http://schemas.microsoft.com/office/drawing/2014/main" id="{A8F7A8A8-5FF9-43CA-8A53-25A25F93DE50}"/>
              </a:ext>
            </a:extLst>
          </p:cNvPr>
          <p:cNvSpPr/>
          <p:nvPr/>
        </p:nvSpPr>
        <p:spPr>
          <a:xfrm rot="20700000">
            <a:off x="6834526" y="4387133"/>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
        <p:nvSpPr>
          <p:cNvPr id="44" name="AutoShape 25">
            <a:extLst>
              <a:ext uri="{FF2B5EF4-FFF2-40B4-BE49-F238E27FC236}">
                <a16:creationId xmlns:a16="http://schemas.microsoft.com/office/drawing/2014/main" id="{3A322012-1FFE-4A30-A963-74990F1BA094}"/>
              </a:ext>
            </a:extLst>
          </p:cNvPr>
          <p:cNvSpPr>
            <a:spLocks noChangeArrowheads="1"/>
          </p:cNvSpPr>
          <p:nvPr/>
        </p:nvSpPr>
        <p:spPr bwMode="auto">
          <a:xfrm>
            <a:off x="6860646" y="5309365"/>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45" name="Graphic 20" descr="Checkmark with solid fill">
            <a:extLst>
              <a:ext uri="{FF2B5EF4-FFF2-40B4-BE49-F238E27FC236}">
                <a16:creationId xmlns:a16="http://schemas.microsoft.com/office/drawing/2014/main" id="{31525B00-A6E4-4757-912B-EA9C50C74596}"/>
              </a:ext>
            </a:extLst>
          </p:cNvPr>
          <p:cNvSpPr/>
          <p:nvPr/>
        </p:nvSpPr>
        <p:spPr>
          <a:xfrm rot="20700000">
            <a:off x="6834527" y="5286629"/>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1"/>
              </a:solidFill>
              <a:effectLst/>
              <a:uLnTx/>
              <a:uFillTx/>
              <a:latin typeface="Helvetica"/>
              <a:ea typeface="+mn-ea"/>
              <a:cs typeface="+mn-cs"/>
            </a:endParaRPr>
          </a:p>
        </p:txBody>
      </p:sp>
    </p:spTree>
    <p:extLst>
      <p:ext uri="{BB962C8B-B14F-4D97-AF65-F5344CB8AC3E}">
        <p14:creationId xmlns:p14="http://schemas.microsoft.com/office/powerpoint/2010/main" val="22096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41" grpId="0" animBg="1"/>
      <p:bldP spid="43"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16FC35-79B4-152D-AAAA-B57998C4350E}"/>
              </a:ext>
            </a:extLst>
          </p:cNvPr>
          <p:cNvPicPr>
            <a:picLocks noChangeAspect="1"/>
          </p:cNvPicPr>
          <p:nvPr/>
        </p:nvPicPr>
        <p:blipFill>
          <a:blip r:embed="rId2"/>
          <a:srcRect t="14238"/>
          <a:stretch>
            <a:fillRect/>
          </a:stretch>
        </p:blipFill>
        <p:spPr>
          <a:xfrm>
            <a:off x="733284" y="-42863"/>
            <a:ext cx="10477832" cy="6943725"/>
          </a:xfrm>
          <a:prstGeom prst="rect">
            <a:avLst/>
          </a:prstGeom>
        </p:spPr>
      </p:pic>
    </p:spTree>
    <p:extLst>
      <p:ext uri="{BB962C8B-B14F-4D97-AF65-F5344CB8AC3E}">
        <p14:creationId xmlns:p14="http://schemas.microsoft.com/office/powerpoint/2010/main" val="275800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9E5B"/>
        </a:solidFill>
        <a:effectLst/>
      </p:bgPr>
    </p:bg>
    <p:spTree>
      <p:nvGrpSpPr>
        <p:cNvPr id="1" name=""/>
        <p:cNvGrpSpPr/>
        <p:nvPr/>
      </p:nvGrpSpPr>
      <p:grpSpPr>
        <a:xfrm>
          <a:off x="0" y="0"/>
          <a:ext cx="0" cy="0"/>
          <a:chOff x="0" y="0"/>
          <a:chExt cx="0" cy="0"/>
        </a:xfrm>
      </p:grpSpPr>
      <p:sp>
        <p:nvSpPr>
          <p:cNvPr id="22" name="Slide Number Placeholder 22">
            <a:extLst>
              <a:ext uri="{FF2B5EF4-FFF2-40B4-BE49-F238E27FC236}">
                <a16:creationId xmlns:a16="http://schemas.microsoft.com/office/drawing/2014/main" id="{DDF5A0B3-B9EC-4C92-B7A2-FEA4C8D1C37C}"/>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23" name="Footer Placeholder 21">
            <a:extLst>
              <a:ext uri="{FF2B5EF4-FFF2-40B4-BE49-F238E27FC236}">
                <a16:creationId xmlns:a16="http://schemas.microsoft.com/office/drawing/2014/main" id="{35C891ED-8BBE-417B-86B8-3B42B262C55A}"/>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26" name="Picture 25">
            <a:extLst>
              <a:ext uri="{FF2B5EF4-FFF2-40B4-BE49-F238E27FC236}">
                <a16:creationId xmlns:a16="http://schemas.microsoft.com/office/drawing/2014/main" id="{D50C5DA1-4D99-46A8-B038-2261EA203F84}"/>
              </a:ext>
            </a:extLst>
          </p:cNvPr>
          <p:cNvPicPr>
            <a:picLocks noChangeAspect="1"/>
          </p:cNvPicPr>
          <p:nvPr/>
        </p:nvPicPr>
        <p:blipFill>
          <a:blip r:embed="rId3">
            <a:biLevel thresh="50000"/>
          </a:blip>
          <a:stretch>
            <a:fillRect/>
          </a:stretch>
        </p:blipFill>
        <p:spPr>
          <a:xfrm>
            <a:off x="3760067" y="2136779"/>
            <a:ext cx="932062" cy="932062"/>
          </a:xfrm>
          <a:prstGeom prst="rect">
            <a:avLst/>
          </a:prstGeom>
        </p:spPr>
      </p:pic>
      <p:pic>
        <p:nvPicPr>
          <p:cNvPr id="28" name="Picture 27">
            <a:extLst>
              <a:ext uri="{FF2B5EF4-FFF2-40B4-BE49-F238E27FC236}">
                <a16:creationId xmlns:a16="http://schemas.microsoft.com/office/drawing/2014/main" id="{331A1118-7215-4A8B-B25A-A3B1958046A5}"/>
              </a:ext>
            </a:extLst>
          </p:cNvPr>
          <p:cNvPicPr>
            <a:picLocks noChangeAspect="1"/>
          </p:cNvPicPr>
          <p:nvPr/>
        </p:nvPicPr>
        <p:blipFill>
          <a:blip r:embed="rId4">
            <a:biLevel thresh="50000"/>
          </a:blip>
          <a:stretch>
            <a:fillRect/>
          </a:stretch>
        </p:blipFill>
        <p:spPr>
          <a:xfrm>
            <a:off x="5632632" y="2143902"/>
            <a:ext cx="932062" cy="891536"/>
          </a:xfrm>
          <a:prstGeom prst="rect">
            <a:avLst/>
          </a:prstGeom>
        </p:spPr>
      </p:pic>
      <p:pic>
        <p:nvPicPr>
          <p:cNvPr id="30" name="Picture 29">
            <a:extLst>
              <a:ext uri="{FF2B5EF4-FFF2-40B4-BE49-F238E27FC236}">
                <a16:creationId xmlns:a16="http://schemas.microsoft.com/office/drawing/2014/main" id="{9FA74CEB-8476-4186-AA78-10CC63359C4C}"/>
              </a:ext>
            </a:extLst>
          </p:cNvPr>
          <p:cNvPicPr>
            <a:picLocks noChangeAspect="1"/>
          </p:cNvPicPr>
          <p:nvPr/>
        </p:nvPicPr>
        <p:blipFill>
          <a:blip r:embed="rId5">
            <a:biLevel thresh="50000"/>
          </a:blip>
          <a:stretch>
            <a:fillRect/>
          </a:stretch>
        </p:blipFill>
        <p:spPr>
          <a:xfrm>
            <a:off x="7485281" y="2212451"/>
            <a:ext cx="1077952" cy="826698"/>
          </a:xfrm>
          <a:prstGeom prst="rect">
            <a:avLst/>
          </a:prstGeom>
        </p:spPr>
      </p:pic>
      <p:pic>
        <p:nvPicPr>
          <p:cNvPr id="32" name="Picture 31">
            <a:extLst>
              <a:ext uri="{FF2B5EF4-FFF2-40B4-BE49-F238E27FC236}">
                <a16:creationId xmlns:a16="http://schemas.microsoft.com/office/drawing/2014/main" id="{AE57B895-C3D5-4643-9385-D51ABF963B45}"/>
              </a:ext>
            </a:extLst>
          </p:cNvPr>
          <p:cNvPicPr>
            <a:picLocks noChangeAspect="1"/>
          </p:cNvPicPr>
          <p:nvPr/>
        </p:nvPicPr>
        <p:blipFill>
          <a:blip r:embed="rId6">
            <a:biLevel thresh="50000"/>
          </a:blip>
          <a:stretch>
            <a:fillRect/>
          </a:stretch>
        </p:blipFill>
        <p:spPr>
          <a:xfrm>
            <a:off x="5636683" y="3969934"/>
            <a:ext cx="923958" cy="907750"/>
          </a:xfrm>
          <a:prstGeom prst="rect">
            <a:avLst/>
          </a:prstGeom>
        </p:spPr>
      </p:pic>
      <p:pic>
        <p:nvPicPr>
          <p:cNvPr id="34" name="Picture 33">
            <a:extLst>
              <a:ext uri="{FF2B5EF4-FFF2-40B4-BE49-F238E27FC236}">
                <a16:creationId xmlns:a16="http://schemas.microsoft.com/office/drawing/2014/main" id="{FDA5D367-9BF8-432C-8994-F5912BF71CF0}"/>
              </a:ext>
            </a:extLst>
          </p:cNvPr>
          <p:cNvPicPr>
            <a:picLocks noChangeAspect="1"/>
          </p:cNvPicPr>
          <p:nvPr/>
        </p:nvPicPr>
        <p:blipFill>
          <a:blip r:embed="rId7">
            <a:biLevel thresh="50000"/>
          </a:blip>
          <a:stretch>
            <a:fillRect/>
          </a:stretch>
        </p:blipFill>
        <p:spPr>
          <a:xfrm>
            <a:off x="7602800" y="3949894"/>
            <a:ext cx="842910" cy="932060"/>
          </a:xfrm>
          <a:prstGeom prst="rect">
            <a:avLst/>
          </a:prstGeom>
        </p:spPr>
      </p:pic>
      <p:pic>
        <p:nvPicPr>
          <p:cNvPr id="36" name="Picture 35">
            <a:extLst>
              <a:ext uri="{FF2B5EF4-FFF2-40B4-BE49-F238E27FC236}">
                <a16:creationId xmlns:a16="http://schemas.microsoft.com/office/drawing/2014/main" id="{CB09CD71-195A-4156-BCA0-C8E61D3C8655}"/>
              </a:ext>
            </a:extLst>
          </p:cNvPr>
          <p:cNvPicPr>
            <a:picLocks noChangeAspect="1"/>
          </p:cNvPicPr>
          <p:nvPr/>
        </p:nvPicPr>
        <p:blipFill>
          <a:blip r:embed="rId8">
            <a:biLevel thresh="50000"/>
          </a:blip>
          <a:stretch>
            <a:fillRect/>
          </a:stretch>
        </p:blipFill>
        <p:spPr>
          <a:xfrm>
            <a:off x="3806886" y="3973918"/>
            <a:ext cx="838422" cy="902916"/>
          </a:xfrm>
          <a:prstGeom prst="rect">
            <a:avLst/>
          </a:prstGeom>
        </p:spPr>
      </p:pic>
      <p:sp>
        <p:nvSpPr>
          <p:cNvPr id="2" name="Title 1">
            <a:extLst>
              <a:ext uri="{FF2B5EF4-FFF2-40B4-BE49-F238E27FC236}">
                <a16:creationId xmlns:a16="http://schemas.microsoft.com/office/drawing/2014/main" id="{1A3CAA58-EC8A-BD42-A100-E1CAAEE4BC8E}"/>
              </a:ext>
            </a:extLst>
          </p:cNvPr>
          <p:cNvSpPr>
            <a:spLocks noGrp="1"/>
          </p:cNvSpPr>
          <p:nvPr>
            <p:ph type="title"/>
          </p:nvPr>
        </p:nvSpPr>
        <p:spPr/>
        <p:txBody>
          <a:bodyPr/>
          <a:lstStyle/>
          <a:p>
            <a:r>
              <a:rPr lang="ja-JP" altLang="en-US">
                <a:latin typeface="DengXian" panose="02010600030101010101" pitchFamily="2" charset="-122"/>
                <a:ea typeface="DengXian" panose="02010600030101010101" pitchFamily="2" charset="-122"/>
              </a:rPr>
              <a:t>业绩</a:t>
            </a:r>
            <a:r>
              <a:rPr lang="zh-CN" altLang="en-US" dirty="0">
                <a:latin typeface="DengXian" panose="02010600030101010101" pitchFamily="2" charset="-122"/>
                <a:ea typeface="DengXian" panose="02010600030101010101" pitchFamily="2" charset="-122"/>
              </a:rPr>
              <a:t>表现</a:t>
            </a:r>
            <a:r>
              <a:rPr lang="ja-JP" altLang="en-US">
                <a:latin typeface="DengXian" panose="02010600030101010101" pitchFamily="2" charset="-122"/>
                <a:ea typeface="DengXian" panose="02010600030101010101" pitchFamily="2" charset="-122"/>
              </a:rPr>
              <a:t>指数</a:t>
            </a:r>
            <a:endParaRPr lang="en-US" dirty="0">
              <a:latin typeface="DengXian" panose="02010600030101010101" pitchFamily="2" charset="-122"/>
              <a:ea typeface="DengXian" panose="02010600030101010101" pitchFamily="2" charset="-122"/>
            </a:endParaRPr>
          </a:p>
        </p:txBody>
      </p:sp>
      <p:sp>
        <p:nvSpPr>
          <p:cNvPr id="3" name="Content Placeholder 2">
            <a:extLst>
              <a:ext uri="{FF2B5EF4-FFF2-40B4-BE49-F238E27FC236}">
                <a16:creationId xmlns:a16="http://schemas.microsoft.com/office/drawing/2014/main" id="{F23ABB79-C1BF-DB48-AE3A-26FE145F5127}"/>
              </a:ext>
            </a:extLst>
          </p:cNvPr>
          <p:cNvSpPr txBox="1">
            <a:spLocks/>
          </p:cNvSpPr>
          <p:nvPr/>
        </p:nvSpPr>
        <p:spPr>
          <a:xfrm>
            <a:off x="1916450" y="1087982"/>
            <a:ext cx="8359100" cy="378570"/>
          </a:xfrm>
          <a:prstGeom prst="rect">
            <a:avLst/>
          </a:prstGeom>
        </p:spPr>
        <p:txBody>
          <a:bodyPr lIns="45363" tIns="22682" rIns="45363" bIns="22682"/>
          <a:lstStyle>
            <a:lvl1pPr marL="382059" indent="-382059" algn="l" defTabSz="1018824" rtl="0" eaLnBrk="1" latinLnBrk="0" hangingPunct="1">
              <a:spcBef>
                <a:spcPct val="20000"/>
              </a:spcBef>
              <a:buFont typeface="Arial" panose="020B0604020202020204" pitchFamily="34" charset="0"/>
              <a:buChar char="•"/>
              <a:defRPr sz="3600" kern="1200">
                <a:solidFill>
                  <a:schemeClr val="tx1">
                    <a:lumMod val="50000"/>
                  </a:schemeClr>
                </a:solidFill>
                <a:latin typeface="Corbel" panose="020B0503020204020204" pitchFamily="34" charset="0"/>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lumMod val="50000"/>
                  </a:schemeClr>
                </a:solidFill>
                <a:latin typeface="Corbel" panose="020B0503020204020204" pitchFamily="34" charset="0"/>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lumMod val="50000"/>
                  </a:schemeClr>
                </a:solidFill>
                <a:latin typeface="Corbel" panose="020B0503020204020204" pitchFamily="34" charset="0"/>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lumMod val="50000"/>
                  </a:schemeClr>
                </a:solidFill>
                <a:latin typeface="Corbel" panose="020B0503020204020204" pitchFamily="34" charset="0"/>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lumMod val="50000"/>
                  </a:schemeClr>
                </a:solidFill>
                <a:latin typeface="Corbel" panose="020B0503020204020204" pitchFamily="34" charset="0"/>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marR="0" lvl="0" indent="0" algn="ctr" defTabSz="1018824"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基于</a:t>
            </a:r>
            <a:r>
              <a:rPr kumimoji="0" lang="en-US" altLang="zh-CN"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486</a:t>
            </a:r>
            <a:r>
              <a:rPr kumimoji="0" lang="ja-JP" altLang="en-US"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个组织和组织部门的研究</a:t>
            </a:r>
            <a:r>
              <a:rPr kumimoji="0" lang="zh-CN" altLang="en-US"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a:t>
            </a:r>
            <a:endParaRPr kumimoji="0" lang="en-US" altLang="zh-CN"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a:p>
            <a:pPr marL="0" marR="0" lvl="0" indent="0" algn="ctr" defTabSz="1018824"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通过</a:t>
            </a:r>
            <a:r>
              <a:rPr kumimoji="0" lang="en-US" altLang="zh-CN"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6</a:t>
            </a:r>
            <a:r>
              <a:rPr kumimoji="0" lang="ja-JP" altLang="en-US"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mn-cs"/>
              </a:rPr>
              <a:t>个分类来评估业绩表现</a:t>
            </a:r>
            <a:r>
              <a:rPr kumimoji="0" lang="zh-CN" altLang="en-US"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mn-cs"/>
              </a:rPr>
              <a:t>：</a:t>
            </a:r>
            <a:endParaRPr kumimoji="0" lang="en-US" sz="20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mn-cs"/>
            </a:endParaRPr>
          </a:p>
        </p:txBody>
      </p:sp>
      <p:sp>
        <p:nvSpPr>
          <p:cNvPr id="5" name="TextBox 4">
            <a:extLst>
              <a:ext uri="{FF2B5EF4-FFF2-40B4-BE49-F238E27FC236}">
                <a16:creationId xmlns:a16="http://schemas.microsoft.com/office/drawing/2014/main" id="{983035C0-E953-8848-A353-5C7718F14D7F}"/>
              </a:ext>
            </a:extLst>
          </p:cNvPr>
          <p:cNvSpPr txBox="1"/>
          <p:nvPr/>
        </p:nvSpPr>
        <p:spPr>
          <a:xfrm>
            <a:off x="3602309" y="3145551"/>
            <a:ext cx="12475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销售额</a:t>
            </a:r>
            <a:r>
              <a:rPr kumimoji="0" 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 / </a:t>
            </a: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收入</a:t>
            </a:r>
            <a:endParaRPr kumimoji="0" 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p:txBody>
      </p:sp>
      <p:sp>
        <p:nvSpPr>
          <p:cNvPr id="8" name="TextBox 7">
            <a:extLst>
              <a:ext uri="{FF2B5EF4-FFF2-40B4-BE49-F238E27FC236}">
                <a16:creationId xmlns:a16="http://schemas.microsoft.com/office/drawing/2014/main" id="{D4A9813D-A92E-9F4F-B11F-C666EE777C37}"/>
              </a:ext>
            </a:extLst>
          </p:cNvPr>
          <p:cNvSpPr txBox="1"/>
          <p:nvPr/>
        </p:nvSpPr>
        <p:spPr>
          <a:xfrm>
            <a:off x="5578839" y="3147847"/>
            <a:ext cx="10396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市场</a:t>
            </a:r>
            <a:endParaRPr kumimoji="0" lang="en-US" altLang="ja-JP"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份额</a:t>
            </a:r>
            <a:endParaRPr kumimoji="0" 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p:txBody>
      </p:sp>
      <p:sp>
        <p:nvSpPr>
          <p:cNvPr id="11" name="TextBox 10">
            <a:extLst>
              <a:ext uri="{FF2B5EF4-FFF2-40B4-BE49-F238E27FC236}">
                <a16:creationId xmlns:a16="http://schemas.microsoft.com/office/drawing/2014/main" id="{BE2F7E33-4DF4-5549-88C2-10485A33F21B}"/>
              </a:ext>
            </a:extLst>
          </p:cNvPr>
          <p:cNvSpPr txBox="1"/>
          <p:nvPr/>
        </p:nvSpPr>
        <p:spPr>
          <a:xfrm>
            <a:off x="7326600" y="3153430"/>
            <a:ext cx="1602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盈利</a:t>
            </a:r>
            <a:r>
              <a:rPr kumimoji="0" lang="zh-CN"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mn-cs"/>
              </a:rPr>
              <a:t>能力</a:t>
            </a:r>
            <a:r>
              <a:rPr kumimoji="0" 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资产回报率</a:t>
            </a:r>
            <a:endParaRPr kumimoji="0" 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p:txBody>
      </p:sp>
      <p:sp>
        <p:nvSpPr>
          <p:cNvPr id="14" name="TextBox 13">
            <a:extLst>
              <a:ext uri="{FF2B5EF4-FFF2-40B4-BE49-F238E27FC236}">
                <a16:creationId xmlns:a16="http://schemas.microsoft.com/office/drawing/2014/main" id="{7BAB75FB-2838-7244-8871-4377B80DA95D}"/>
              </a:ext>
            </a:extLst>
          </p:cNvPr>
          <p:cNvSpPr txBox="1"/>
          <p:nvPr/>
        </p:nvSpPr>
        <p:spPr>
          <a:xfrm>
            <a:off x="5272257" y="5058833"/>
            <a:ext cx="16528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新产品开发</a:t>
            </a:r>
            <a:endParaRPr kumimoji="0" 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p:txBody>
      </p:sp>
      <p:sp>
        <p:nvSpPr>
          <p:cNvPr id="17" name="TextBox 16">
            <a:extLst>
              <a:ext uri="{FF2B5EF4-FFF2-40B4-BE49-F238E27FC236}">
                <a16:creationId xmlns:a16="http://schemas.microsoft.com/office/drawing/2014/main" id="{B08FA777-73CB-8140-8004-AA3590EB8870}"/>
              </a:ext>
            </a:extLst>
          </p:cNvPr>
          <p:cNvSpPr txBox="1"/>
          <p:nvPr/>
        </p:nvSpPr>
        <p:spPr>
          <a:xfrm>
            <a:off x="7222794" y="5068355"/>
            <a:ext cx="16029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总体业绩表现</a:t>
            </a:r>
            <a:endParaRPr kumimoji="0" 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p:txBody>
      </p:sp>
      <p:sp>
        <p:nvSpPr>
          <p:cNvPr id="20" name="TextBox 19">
            <a:extLst>
              <a:ext uri="{FF2B5EF4-FFF2-40B4-BE49-F238E27FC236}">
                <a16:creationId xmlns:a16="http://schemas.microsoft.com/office/drawing/2014/main" id="{1CFB2E07-B8EF-ED42-ADD6-C3B950203AD9}"/>
              </a:ext>
            </a:extLst>
          </p:cNvPr>
          <p:cNvSpPr txBox="1"/>
          <p:nvPr/>
        </p:nvSpPr>
        <p:spPr>
          <a:xfrm>
            <a:off x="3480770" y="5058832"/>
            <a:ext cx="14906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产品</a:t>
            </a:r>
            <a:r>
              <a:rPr kumimoji="0" lang="en-US" altLang="zh-CN"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&amp;</a:t>
            </a: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服务</a:t>
            </a:r>
            <a:endParaRPr kumimoji="0" lang="en-US" altLang="ja-JP"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rPr>
              <a:t>质量</a:t>
            </a:r>
            <a:endParaRPr kumimoji="0" lang="en-US" sz="1800" b="0" i="0" u="none" strike="noStrike" kern="1200" cap="none" spc="0" normalizeH="0" baseline="0" noProof="0" dirty="0">
              <a:ln>
                <a:noFill/>
              </a:ln>
              <a:solidFill>
                <a:srgbClr val="414041"/>
              </a:solidFill>
              <a:effectLst/>
              <a:uLnTx/>
              <a:uFillTx/>
              <a:latin typeface="DengXian" panose="02010600030101010101" pitchFamily="2" charset="-122"/>
              <a:ea typeface="DengXian" panose="02010600030101010101" pitchFamily="2" charset="-122"/>
              <a:cs typeface="Helvetica" charset="0"/>
            </a:endParaRPr>
          </a:p>
        </p:txBody>
      </p:sp>
    </p:spTree>
    <p:extLst>
      <p:ext uri="{BB962C8B-B14F-4D97-AF65-F5344CB8AC3E}">
        <p14:creationId xmlns:p14="http://schemas.microsoft.com/office/powerpoint/2010/main" val="27158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CCF6B2-BE4D-C448-AEE5-598A5383D5F7}"/>
              </a:ext>
            </a:extLst>
          </p:cNvPr>
          <p:cNvSpPr/>
          <p:nvPr/>
        </p:nvSpPr>
        <p:spPr>
          <a:xfrm>
            <a:off x="9990575" y="4140916"/>
            <a:ext cx="1152395" cy="263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Title 3">
            <a:extLst>
              <a:ext uri="{FF2B5EF4-FFF2-40B4-BE49-F238E27FC236}">
                <a16:creationId xmlns:a16="http://schemas.microsoft.com/office/drawing/2014/main" id="{77538C80-8D42-4594-8B10-F4762CA41D24}"/>
              </a:ext>
            </a:extLst>
          </p:cNvPr>
          <p:cNvSpPr txBox="1">
            <a:spLocks/>
          </p:cNvSpPr>
          <p:nvPr/>
        </p:nvSpPr>
        <p:spPr>
          <a:xfrm>
            <a:off x="392328" y="259254"/>
            <a:ext cx="11407344"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b="1" dirty="0">
                <a:solidFill>
                  <a:schemeClr val="tx1"/>
                </a:solidFill>
                <a:latin typeface="DengXian" panose="02010600030101010101" pitchFamily="2" charset="-122"/>
                <a:ea typeface="DengXian" panose="02010600030101010101" pitchFamily="2" charset="-122"/>
              </a:rPr>
              <a:t>领导效能</a:t>
            </a:r>
            <a:r>
              <a:rPr lang="en-US" altLang="ja-JP" b="1" dirty="0">
                <a:solidFill>
                  <a:schemeClr val="tx1"/>
                </a:solidFill>
                <a:latin typeface="DengXian" panose="02010600030101010101" pitchFamily="2" charset="-122"/>
                <a:ea typeface="DengXian" panose="02010600030101010101" pitchFamily="2" charset="-122"/>
              </a:rPr>
              <a:t> </a:t>
            </a:r>
            <a:r>
              <a:rPr lang="en-US" altLang="zh-CN" b="1" dirty="0">
                <a:solidFill>
                  <a:schemeClr val="tx1"/>
                </a:solidFill>
                <a:latin typeface="DengXian" panose="02010600030101010101" pitchFamily="2" charset="-122"/>
                <a:ea typeface="DengXian" panose="02010600030101010101" pitchFamily="2" charset="-122"/>
              </a:rPr>
              <a:t>vs</a:t>
            </a:r>
            <a:r>
              <a:rPr lang="en-US" b="1" dirty="0">
                <a:solidFill>
                  <a:schemeClr val="tx1"/>
                </a:solidFill>
                <a:latin typeface="DengXian" panose="02010600030101010101" pitchFamily="2" charset="-122"/>
                <a:ea typeface="DengXian" panose="02010600030101010101" pitchFamily="2" charset="-122"/>
              </a:rPr>
              <a:t> </a:t>
            </a:r>
            <a:r>
              <a:rPr lang="ja-JP" altLang="en-US" b="1" dirty="0">
                <a:solidFill>
                  <a:schemeClr val="tx1"/>
                </a:solidFill>
                <a:latin typeface="DengXian" panose="02010600030101010101" pitchFamily="2" charset="-122"/>
                <a:ea typeface="DengXian" panose="02010600030101010101" pitchFamily="2" charset="-122"/>
              </a:rPr>
              <a:t>业绩</a:t>
            </a:r>
            <a:r>
              <a:rPr lang="zh-CN" altLang="en-US" b="1" dirty="0">
                <a:solidFill>
                  <a:schemeClr val="tx1"/>
                </a:solidFill>
                <a:latin typeface="DengXian" panose="02010600030101010101" pitchFamily="2" charset="-122"/>
                <a:ea typeface="DengXian" panose="02010600030101010101" pitchFamily="2" charset="-122"/>
              </a:rPr>
              <a:t>表现</a:t>
            </a:r>
            <a:endParaRPr lang="en-US" b="1" dirty="0">
              <a:solidFill>
                <a:schemeClr val="tx1"/>
              </a:solidFill>
              <a:latin typeface="DengXian" panose="02010600030101010101" pitchFamily="2" charset="-122"/>
              <a:ea typeface="DengXian" panose="02010600030101010101" pitchFamily="2" charset="-122"/>
            </a:endParaRPr>
          </a:p>
        </p:txBody>
      </p:sp>
      <p:sp>
        <p:nvSpPr>
          <p:cNvPr id="9" name="Title 1">
            <a:extLst>
              <a:ext uri="{FF2B5EF4-FFF2-40B4-BE49-F238E27FC236}">
                <a16:creationId xmlns:a16="http://schemas.microsoft.com/office/drawing/2014/main" id="{CC349CF9-621D-40F2-97D7-AFE7F7EABE8B}"/>
              </a:ext>
            </a:extLst>
          </p:cNvPr>
          <p:cNvSpPr txBox="1">
            <a:spLocks/>
          </p:cNvSpPr>
          <p:nvPr/>
        </p:nvSpPr>
        <p:spPr>
          <a:xfrm>
            <a:off x="3093384" y="1617854"/>
            <a:ext cx="573741" cy="3622292"/>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2000" dirty="0">
                <a:solidFill>
                  <a:schemeClr val="tx1"/>
                </a:solidFill>
                <a:latin typeface="DengXian" panose="02010600030101010101" pitchFamily="2" charset="-122"/>
                <a:ea typeface="DengXian" panose="02010600030101010101" pitchFamily="2" charset="-122"/>
              </a:rPr>
              <a:t>业绩</a:t>
            </a:r>
            <a:r>
              <a:rPr lang="zh-CN" altLang="en-US" sz="2000" dirty="0">
                <a:solidFill>
                  <a:schemeClr val="tx1"/>
                </a:solidFill>
                <a:latin typeface="DengXian" panose="02010600030101010101" pitchFamily="2" charset="-122"/>
                <a:ea typeface="DengXian" panose="02010600030101010101" pitchFamily="2" charset="-122"/>
              </a:rPr>
              <a:t>表现</a:t>
            </a:r>
            <a:r>
              <a:rPr lang="ja-JP" altLang="en-US" sz="2000" dirty="0">
                <a:solidFill>
                  <a:schemeClr val="tx1"/>
                </a:solidFill>
                <a:latin typeface="DengXian" panose="02010600030101010101" pitchFamily="2" charset="-122"/>
                <a:ea typeface="DengXian" panose="02010600030101010101" pitchFamily="2" charset="-122"/>
              </a:rPr>
              <a:t>指数</a:t>
            </a:r>
            <a:endParaRPr lang="en-US" sz="2000" dirty="0">
              <a:solidFill>
                <a:schemeClr val="tx1"/>
              </a:solidFill>
              <a:latin typeface="DengXian" panose="02010600030101010101" pitchFamily="2" charset="-122"/>
              <a:ea typeface="DengXian" panose="02010600030101010101" pitchFamily="2" charset="-122"/>
            </a:endParaRPr>
          </a:p>
        </p:txBody>
      </p:sp>
      <p:sp>
        <p:nvSpPr>
          <p:cNvPr id="10" name="Title 1">
            <a:extLst>
              <a:ext uri="{FF2B5EF4-FFF2-40B4-BE49-F238E27FC236}">
                <a16:creationId xmlns:a16="http://schemas.microsoft.com/office/drawing/2014/main" id="{A4FDD138-92F1-441C-BB8E-836795C9257D}"/>
              </a:ext>
            </a:extLst>
          </p:cNvPr>
          <p:cNvSpPr txBox="1">
            <a:spLocks/>
          </p:cNvSpPr>
          <p:nvPr/>
        </p:nvSpPr>
        <p:spPr>
          <a:xfrm>
            <a:off x="4273545" y="5620701"/>
            <a:ext cx="4559309" cy="5334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2000" dirty="0">
                <a:solidFill>
                  <a:schemeClr val="tx1"/>
                </a:solidFill>
                <a:latin typeface="DengXian" panose="02010600030101010101" pitchFamily="2" charset="-122"/>
                <a:ea typeface="DengXian" panose="02010600030101010101" pitchFamily="2" charset="-122"/>
              </a:rPr>
              <a:t>领导效能</a:t>
            </a:r>
            <a:endParaRPr lang="en-US" sz="2000" dirty="0">
              <a:solidFill>
                <a:schemeClr val="tx1"/>
              </a:solidFill>
              <a:latin typeface="DengXian" panose="02010600030101010101" pitchFamily="2" charset="-122"/>
              <a:ea typeface="DengXian" panose="02010600030101010101" pitchFamily="2" charset="-122"/>
            </a:endParaRPr>
          </a:p>
        </p:txBody>
      </p:sp>
      <p:sp>
        <p:nvSpPr>
          <p:cNvPr id="8" name="Slide Number Placeholder 5">
            <a:extLst>
              <a:ext uri="{FF2B5EF4-FFF2-40B4-BE49-F238E27FC236}">
                <a16:creationId xmlns:a16="http://schemas.microsoft.com/office/drawing/2014/main" id="{7808638C-DB15-42E0-A2BD-9CB0140797E6}"/>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11" name="Footer Placeholder 3">
            <a:extLst>
              <a:ext uri="{FF2B5EF4-FFF2-40B4-BE49-F238E27FC236}">
                <a16:creationId xmlns:a16="http://schemas.microsoft.com/office/drawing/2014/main" id="{D7899566-7389-4627-8C03-47C6B69A675C}"/>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12" name="Picture 11">
            <a:extLst>
              <a:ext uri="{FF2B5EF4-FFF2-40B4-BE49-F238E27FC236}">
                <a16:creationId xmlns:a16="http://schemas.microsoft.com/office/drawing/2014/main" id="{6FD2833C-0FB4-40EE-8CC0-944FFDF09B1C}"/>
              </a:ext>
            </a:extLst>
          </p:cNvPr>
          <p:cNvPicPr>
            <a:picLocks noChangeAspect="1"/>
          </p:cNvPicPr>
          <p:nvPr/>
        </p:nvPicPr>
        <p:blipFill rotWithShape="1">
          <a:blip r:embed="rId3">
            <a:extLst>
              <a:ext uri="{28A0092B-C50C-407E-A947-70E740481C1C}">
                <a14:useLocalDpi xmlns:a14="http://schemas.microsoft.com/office/drawing/2010/main" val="0"/>
              </a:ext>
            </a:extLst>
          </a:blip>
          <a:srcRect l="8927" b="9061"/>
          <a:stretch/>
        </p:blipFill>
        <p:spPr>
          <a:xfrm>
            <a:off x="3667125" y="1222230"/>
            <a:ext cx="5382432" cy="4426095"/>
          </a:xfrm>
          <a:prstGeom prst="rect">
            <a:avLst/>
          </a:prstGeom>
        </p:spPr>
      </p:pic>
    </p:spTree>
    <p:extLst>
      <p:ext uri="{BB962C8B-B14F-4D97-AF65-F5344CB8AC3E}">
        <p14:creationId xmlns:p14="http://schemas.microsoft.com/office/powerpoint/2010/main" val="367636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230D90C-98C4-8A49-9C06-07BAC339F6D9}"/>
              </a:ext>
            </a:extLst>
          </p:cNvPr>
          <p:cNvSpPr>
            <a:spLocks noGrp="1"/>
          </p:cNvSpPr>
          <p:nvPr>
            <p:ph type="title"/>
          </p:nvPr>
        </p:nvSpPr>
        <p:spPr/>
        <p:txBody>
          <a:bodyPr/>
          <a:lstStyle/>
          <a:p>
            <a:pPr algn="ctr"/>
            <a:r>
              <a:rPr lang="ja-JP" altLang="en-US">
                <a:latin typeface="DengXian" panose="02010600030101010101" pitchFamily="2" charset="-122"/>
                <a:ea typeface="DengXian" panose="02010600030101010101" pitchFamily="2" charset="-122"/>
              </a:rPr>
              <a:t>领导效</a:t>
            </a:r>
            <a:r>
              <a:rPr lang="ja-JP" altLang="en-US" dirty="0">
                <a:latin typeface="DengXian" panose="02010600030101010101" pitchFamily="2" charset="-122"/>
                <a:ea typeface="DengXian" panose="02010600030101010101" pitchFamily="2" charset="-122"/>
              </a:rPr>
              <a:t>能</a:t>
            </a:r>
            <a:r>
              <a:rPr lang="en-US" altLang="ja-JP" dirty="0">
                <a:latin typeface="DengXian" panose="02010600030101010101" pitchFamily="2" charset="-122"/>
                <a:ea typeface="DengXian" panose="02010600030101010101" pitchFamily="2" charset="-122"/>
              </a:rPr>
              <a:t> </a:t>
            </a:r>
            <a:r>
              <a:rPr lang="en-US" dirty="0">
                <a:latin typeface="DengXian" panose="02010600030101010101" pitchFamily="2" charset="-122"/>
                <a:ea typeface="DengXian" panose="02010600030101010101" pitchFamily="2" charset="-122"/>
              </a:rPr>
              <a:t>&amp; </a:t>
            </a:r>
            <a:r>
              <a:rPr lang="ja-JP" altLang="en-US">
                <a:latin typeface="DengXian" panose="02010600030101010101" pitchFamily="2" charset="-122"/>
                <a:ea typeface="DengXian" panose="02010600030101010101" pitchFamily="2" charset="-122"/>
              </a:rPr>
              <a:t>业绩表现</a:t>
            </a:r>
            <a:endParaRPr lang="en-US" dirty="0">
              <a:latin typeface="DengXian" panose="02010600030101010101" pitchFamily="2" charset="-122"/>
              <a:ea typeface="DengXian" panose="02010600030101010101" pitchFamily="2" charset="-122"/>
            </a:endParaRPr>
          </a:p>
        </p:txBody>
      </p:sp>
      <p:sp>
        <p:nvSpPr>
          <p:cNvPr id="12" name="Text Box 9">
            <a:extLst>
              <a:ext uri="{FF2B5EF4-FFF2-40B4-BE49-F238E27FC236}">
                <a16:creationId xmlns:a16="http://schemas.microsoft.com/office/drawing/2014/main" id="{842E8A39-5EA2-364E-9AA5-737EF0668594}"/>
              </a:ext>
            </a:extLst>
          </p:cNvPr>
          <p:cNvSpPr txBox="1">
            <a:spLocks noChangeArrowheads="1"/>
          </p:cNvSpPr>
          <p:nvPr/>
        </p:nvSpPr>
        <p:spPr bwMode="auto">
          <a:xfrm>
            <a:off x="8916177" y="1520504"/>
            <a:ext cx="2015219"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zh-CN" altLang="en-US" sz="2400" b="1" dirty="0">
                <a:solidFill>
                  <a:schemeClr val="accent1"/>
                </a:solidFill>
                <a:latin typeface="DengXian" panose="02010600030101010101" pitchFamily="2" charset="-122"/>
                <a:ea typeface="DengXian" panose="02010600030101010101" pitchFamily="2" charset="-122"/>
                <a:cs typeface="Corbel" charset="0"/>
              </a:rPr>
              <a:t>头部</a:t>
            </a:r>
            <a:r>
              <a:rPr lang="en-US" sz="2400" b="1" dirty="0">
                <a:solidFill>
                  <a:schemeClr val="accent1"/>
                </a:solidFill>
                <a:latin typeface="DengXian" panose="02010600030101010101" pitchFamily="2" charset="-122"/>
                <a:ea typeface="DengXian" panose="02010600030101010101" pitchFamily="2" charset="-122"/>
                <a:cs typeface="Corbel" charset="0"/>
              </a:rPr>
              <a:t>10%</a:t>
            </a:r>
            <a:endParaRPr lang="en-US" sz="2400" b="1" dirty="0">
              <a:solidFill>
                <a:schemeClr val="accent1"/>
              </a:solidFill>
              <a:latin typeface="DengXian" panose="02010600030101010101" pitchFamily="2" charset="-122"/>
              <a:ea typeface="DengXian" panose="02010600030101010101" pitchFamily="2" charset="-122"/>
              <a:cs typeface="Corbel" charset="0"/>
              <a:sym typeface="Times" pitchFamily="-20" charset="0"/>
            </a:endParaRPr>
          </a:p>
        </p:txBody>
      </p:sp>
      <p:sp>
        <p:nvSpPr>
          <p:cNvPr id="13" name="Text Box 9">
            <a:extLst>
              <a:ext uri="{FF2B5EF4-FFF2-40B4-BE49-F238E27FC236}">
                <a16:creationId xmlns:a16="http://schemas.microsoft.com/office/drawing/2014/main" id="{9CC0326B-A233-684C-A483-A88D2596A0C9}"/>
              </a:ext>
            </a:extLst>
          </p:cNvPr>
          <p:cNvSpPr txBox="1">
            <a:spLocks noChangeArrowheads="1"/>
          </p:cNvSpPr>
          <p:nvPr/>
        </p:nvSpPr>
        <p:spPr bwMode="auto">
          <a:xfrm>
            <a:off x="8843538" y="3651036"/>
            <a:ext cx="2087858"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b="1" dirty="0">
                <a:solidFill>
                  <a:srgbClr val="EE9E5B"/>
                </a:solidFill>
                <a:latin typeface="DengXian" panose="02010600030101010101" pitchFamily="2" charset="-122"/>
                <a:ea typeface="DengXian" panose="02010600030101010101" pitchFamily="2" charset="-122"/>
                <a:cs typeface="Corbel" charset="0"/>
              </a:rPr>
              <a:t>底部10%</a:t>
            </a:r>
            <a:endParaRPr lang="en-US" sz="2400" b="1" dirty="0">
              <a:solidFill>
                <a:srgbClr val="EE9E5B"/>
              </a:solidFill>
              <a:latin typeface="DengXian" panose="02010600030101010101" pitchFamily="2" charset="-122"/>
              <a:ea typeface="DengXian" panose="02010600030101010101" pitchFamily="2" charset="-122"/>
              <a:cs typeface="Corbel" charset="0"/>
              <a:sym typeface="Times" pitchFamily="-20" charset="0"/>
            </a:endParaRPr>
          </a:p>
        </p:txBody>
      </p:sp>
      <p:sp>
        <p:nvSpPr>
          <p:cNvPr id="18" name="Title 1">
            <a:extLst>
              <a:ext uri="{FF2B5EF4-FFF2-40B4-BE49-F238E27FC236}">
                <a16:creationId xmlns:a16="http://schemas.microsoft.com/office/drawing/2014/main" id="{CEAE6A69-6C82-F14E-9BF0-FEFFEAB165C8}"/>
              </a:ext>
            </a:extLst>
          </p:cNvPr>
          <p:cNvSpPr txBox="1">
            <a:spLocks/>
          </p:cNvSpPr>
          <p:nvPr/>
        </p:nvSpPr>
        <p:spPr>
          <a:xfrm>
            <a:off x="4144236" y="5635770"/>
            <a:ext cx="4559309" cy="5334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2000" dirty="0">
                <a:latin typeface="DengXian" panose="02010600030101010101" pitchFamily="2" charset="-122"/>
                <a:ea typeface="DengXian" panose="02010600030101010101" pitchFamily="2" charset="-122"/>
              </a:rPr>
              <a:t>领导效能</a:t>
            </a:r>
            <a:endParaRPr lang="en-US" sz="2000" dirty="0">
              <a:latin typeface="DengXian" panose="02010600030101010101" pitchFamily="2" charset="-122"/>
              <a:ea typeface="DengXian" panose="02010600030101010101" pitchFamily="2" charset="-122"/>
            </a:endParaRPr>
          </a:p>
        </p:txBody>
      </p:sp>
      <p:sp>
        <p:nvSpPr>
          <p:cNvPr id="19" name="Title 1">
            <a:extLst>
              <a:ext uri="{FF2B5EF4-FFF2-40B4-BE49-F238E27FC236}">
                <a16:creationId xmlns:a16="http://schemas.microsoft.com/office/drawing/2014/main" id="{20B32E65-783F-9540-A4C8-7D26A1318B40}"/>
              </a:ext>
            </a:extLst>
          </p:cNvPr>
          <p:cNvSpPr txBox="1">
            <a:spLocks/>
          </p:cNvSpPr>
          <p:nvPr/>
        </p:nvSpPr>
        <p:spPr>
          <a:xfrm>
            <a:off x="3113124" y="1520504"/>
            <a:ext cx="573741" cy="3622292"/>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ja-JP" altLang="en-US" sz="2000" dirty="0">
                <a:latin typeface="DengXian" panose="02010600030101010101" pitchFamily="2" charset="-122"/>
                <a:ea typeface="DengXian" panose="02010600030101010101" pitchFamily="2" charset="-122"/>
              </a:rPr>
              <a:t>业绩表现指数</a:t>
            </a:r>
            <a:endParaRPr lang="en-US" sz="2000" dirty="0">
              <a:latin typeface="DengXian" panose="02010600030101010101" pitchFamily="2" charset="-122"/>
              <a:ea typeface="DengXian" panose="02010600030101010101" pitchFamily="2" charset="-122"/>
            </a:endParaRPr>
          </a:p>
        </p:txBody>
      </p:sp>
      <p:sp>
        <p:nvSpPr>
          <p:cNvPr id="20" name="Slide Number Placeholder 10">
            <a:extLst>
              <a:ext uri="{FF2B5EF4-FFF2-40B4-BE49-F238E27FC236}">
                <a16:creationId xmlns:a16="http://schemas.microsoft.com/office/drawing/2014/main" id="{4066AD51-A500-47C3-8E58-7EB352B7CCC8}"/>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21" name="Footer Placeholder 1">
            <a:extLst>
              <a:ext uri="{FF2B5EF4-FFF2-40B4-BE49-F238E27FC236}">
                <a16:creationId xmlns:a16="http://schemas.microsoft.com/office/drawing/2014/main" id="{07175D7E-1020-4338-9241-E7BC8D37A206}"/>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24" name="Rectangle 23">
            <a:extLst>
              <a:ext uri="{FF2B5EF4-FFF2-40B4-BE49-F238E27FC236}">
                <a16:creationId xmlns:a16="http://schemas.microsoft.com/office/drawing/2014/main" id="{63A00B7F-9DE0-426F-8EE0-868B97B9349C}"/>
              </a:ext>
            </a:extLst>
          </p:cNvPr>
          <p:cNvSpPr/>
          <p:nvPr/>
        </p:nvSpPr>
        <p:spPr>
          <a:xfrm>
            <a:off x="4144237" y="1386149"/>
            <a:ext cx="4701448" cy="678422"/>
          </a:xfrm>
          <a:prstGeom prst="rect">
            <a:avLst/>
          </a:prstGeom>
          <a:gradFill flip="none" rotWithShape="1">
            <a:gsLst>
              <a:gs pos="0">
                <a:schemeClr val="accent1">
                  <a:alpha val="46330"/>
                </a:schemeClr>
              </a:gs>
              <a:gs pos="100000">
                <a:schemeClr val="accent1">
                  <a:alpha val="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66E871E-12C6-4FA6-BA8B-6338DBBE5F01}"/>
              </a:ext>
            </a:extLst>
          </p:cNvPr>
          <p:cNvSpPr/>
          <p:nvPr/>
        </p:nvSpPr>
        <p:spPr>
          <a:xfrm rot="10800000">
            <a:off x="4144236" y="3576133"/>
            <a:ext cx="4701448" cy="1645511"/>
          </a:xfrm>
          <a:prstGeom prst="rect">
            <a:avLst/>
          </a:prstGeom>
          <a:gradFill flip="none" rotWithShape="1">
            <a:gsLst>
              <a:gs pos="0">
                <a:schemeClr val="accent2">
                  <a:alpha val="60000"/>
                </a:schemeClr>
              </a:gs>
              <a:gs pos="100000">
                <a:schemeClr val="accent2">
                  <a:alpha val="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cxnSp>
        <p:nvCxnSpPr>
          <p:cNvPr id="26" name="Straight Connector 25">
            <a:extLst>
              <a:ext uri="{FF2B5EF4-FFF2-40B4-BE49-F238E27FC236}">
                <a16:creationId xmlns:a16="http://schemas.microsoft.com/office/drawing/2014/main" id="{B2F9BC03-26B0-4B6F-B612-0933D3DF2E66}"/>
              </a:ext>
            </a:extLst>
          </p:cNvPr>
          <p:cNvCxnSpPr>
            <a:cxnSpLocks/>
          </p:cNvCxnSpPr>
          <p:nvPr/>
        </p:nvCxnSpPr>
        <p:spPr>
          <a:xfrm>
            <a:off x="4144236" y="2049775"/>
            <a:ext cx="6792094" cy="0"/>
          </a:xfrm>
          <a:prstGeom prst="line">
            <a:avLst/>
          </a:prstGeom>
          <a:ln w="47625"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5A6E410-5353-4620-8DCE-078A7C236F47}"/>
              </a:ext>
            </a:extLst>
          </p:cNvPr>
          <p:cNvCxnSpPr>
            <a:cxnSpLocks/>
          </p:cNvCxnSpPr>
          <p:nvPr/>
        </p:nvCxnSpPr>
        <p:spPr>
          <a:xfrm>
            <a:off x="4144236" y="3579722"/>
            <a:ext cx="6792149" cy="0"/>
          </a:xfrm>
          <a:prstGeom prst="line">
            <a:avLst/>
          </a:prstGeom>
          <a:ln w="47625" cap="rnd">
            <a:solidFill>
              <a:srgbClr val="B50938"/>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0E7DC054-71EA-40CB-8809-12F08BD04854}"/>
              </a:ext>
            </a:extLst>
          </p:cNvPr>
          <p:cNvPicPr>
            <a:picLocks noChangeAspect="1"/>
          </p:cNvPicPr>
          <p:nvPr/>
        </p:nvPicPr>
        <p:blipFill rotWithShape="1">
          <a:blip r:embed="rId3">
            <a:extLst>
              <a:ext uri="{28A0092B-C50C-407E-A947-70E740481C1C}">
                <a14:useLocalDpi xmlns:a14="http://schemas.microsoft.com/office/drawing/2010/main" val="0"/>
              </a:ext>
            </a:extLst>
          </a:blip>
          <a:srcRect l="8581" b="8866"/>
          <a:stretch/>
        </p:blipFill>
        <p:spPr>
          <a:xfrm>
            <a:off x="3648075" y="1222230"/>
            <a:ext cx="5402948" cy="4435619"/>
          </a:xfrm>
          <a:prstGeom prst="rect">
            <a:avLst/>
          </a:prstGeom>
        </p:spPr>
      </p:pic>
    </p:spTree>
    <p:extLst>
      <p:ext uri="{BB962C8B-B14F-4D97-AF65-F5344CB8AC3E}">
        <p14:creationId xmlns:p14="http://schemas.microsoft.com/office/powerpoint/2010/main" val="218378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07930FD-D79D-4CD9-A180-7388019213F1}"/>
              </a:ext>
            </a:extLst>
          </p:cNvPr>
          <p:cNvPicPr>
            <a:picLocks noChangeAspect="1"/>
          </p:cNvPicPr>
          <p:nvPr/>
        </p:nvPicPr>
        <p:blipFill rotWithShape="1">
          <a:blip r:embed="rId3">
            <a:extLst>
              <a:ext uri="{28A0092B-C50C-407E-A947-70E740481C1C}">
                <a14:useLocalDpi xmlns:a14="http://schemas.microsoft.com/office/drawing/2010/main" val="0"/>
              </a:ext>
            </a:extLst>
          </a:blip>
          <a:srcRect l="16968" r="11731"/>
          <a:stretch/>
        </p:blipFill>
        <p:spPr>
          <a:xfrm>
            <a:off x="4871720" y="-10075"/>
            <a:ext cx="7320280" cy="6643142"/>
          </a:xfrm>
          <a:prstGeom prst="rect">
            <a:avLst/>
          </a:prstGeom>
        </p:spPr>
      </p:pic>
      <p:sp>
        <p:nvSpPr>
          <p:cNvPr id="4" name="Title 1">
            <a:extLst>
              <a:ext uri="{FF2B5EF4-FFF2-40B4-BE49-F238E27FC236}">
                <a16:creationId xmlns:a16="http://schemas.microsoft.com/office/drawing/2014/main" id="{0338B164-FBE3-9B40-A07B-E2042046D04F}"/>
              </a:ext>
            </a:extLst>
          </p:cNvPr>
          <p:cNvSpPr txBox="1">
            <a:spLocks/>
          </p:cNvSpPr>
          <p:nvPr/>
        </p:nvSpPr>
        <p:spPr>
          <a:xfrm>
            <a:off x="1012405" y="1670384"/>
            <a:ext cx="4141486" cy="269841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pPr algn="l"/>
            <a:r>
              <a:rPr lang="ja-JP" altLang="en-US" sz="2000" dirty="0">
                <a:latin typeface="DengXian" panose="02010600030101010101" pitchFamily="2" charset="-122"/>
                <a:ea typeface="DengXian" panose="02010600030101010101" pitchFamily="2" charset="-122"/>
              </a:rPr>
              <a:t>被评为</a:t>
            </a:r>
            <a:br>
              <a:rPr lang="en-US" altLang="ja-JP" sz="2000" dirty="0">
                <a:latin typeface="DengXian" panose="02010600030101010101" pitchFamily="2" charset="-122"/>
                <a:ea typeface="DengXian" panose="02010600030101010101" pitchFamily="2" charset="-122"/>
              </a:rPr>
            </a:br>
            <a:r>
              <a:rPr lang="ja-JP" altLang="en-US" sz="3200" b="1" dirty="0">
                <a:latin typeface="DengXian" panose="02010600030101010101" pitchFamily="2" charset="-122"/>
                <a:ea typeface="DengXian" panose="02010600030101010101" pitchFamily="2" charset="-122"/>
              </a:rPr>
              <a:t>业绩表现最佳</a:t>
            </a:r>
            <a:endParaRPr lang="en-US" altLang="ja-JP" sz="3200" b="1" dirty="0">
              <a:latin typeface="DengXian" panose="02010600030101010101" pitchFamily="2" charset="-122"/>
              <a:ea typeface="DengXian" panose="02010600030101010101" pitchFamily="2" charset="-122"/>
            </a:endParaRPr>
          </a:p>
          <a:p>
            <a:pPr algn="l"/>
            <a:r>
              <a:rPr lang="ja-JP" altLang="en-US" sz="2100" b="1" dirty="0">
                <a:latin typeface="DengXian" panose="02010600030101010101" pitchFamily="2" charset="-122"/>
                <a:ea typeface="DengXian" panose="02010600030101010101" pitchFamily="2" charset="-122"/>
              </a:rPr>
              <a:t>的企业的领导者的总体测评</a:t>
            </a:r>
            <a:r>
              <a:rPr lang="zh-CN" altLang="en-US" sz="2100" b="1" dirty="0">
                <a:latin typeface="DengXian" panose="02010600030101010101" pitchFamily="2" charset="-122"/>
                <a:ea typeface="DengXian" panose="02010600030101010101" pitchFamily="2" charset="-122"/>
              </a:rPr>
              <a:t>结果</a:t>
            </a:r>
            <a:endParaRPr lang="en-US" sz="2100" b="1" dirty="0">
              <a:latin typeface="DengXian" panose="02010600030101010101" pitchFamily="2" charset="-122"/>
              <a:ea typeface="DengXian" panose="02010600030101010101" pitchFamily="2" charset="-122"/>
            </a:endParaRPr>
          </a:p>
        </p:txBody>
      </p:sp>
      <p:sp>
        <p:nvSpPr>
          <p:cNvPr id="5" name="Rectangle 3">
            <a:extLst>
              <a:ext uri="{FF2B5EF4-FFF2-40B4-BE49-F238E27FC236}">
                <a16:creationId xmlns:a16="http://schemas.microsoft.com/office/drawing/2014/main" id="{781DA427-1E23-844B-9BF6-51FA35C8C8A8}"/>
              </a:ext>
            </a:extLst>
          </p:cNvPr>
          <p:cNvSpPr txBox="1">
            <a:spLocks noChangeArrowheads="1"/>
          </p:cNvSpPr>
          <p:nvPr/>
        </p:nvSpPr>
        <p:spPr bwMode="auto">
          <a:xfrm>
            <a:off x="9967101" y="469089"/>
            <a:ext cx="1717968" cy="857250"/>
          </a:xfrm>
          <a:prstGeom prst="rect">
            <a:avLst/>
          </a:prstGeom>
          <a:noFill/>
          <a:ln w="9525">
            <a:noFill/>
            <a:miter lim="800000"/>
            <a:headEnd/>
            <a:tailEnd/>
          </a:ln>
        </p:spPr>
        <p:txBody>
          <a:bodyPr lIns="67250" tIns="33626" rIns="67250" bIns="33626" anchor="ctr"/>
          <a:lstStyle/>
          <a:p>
            <a:pPr algn="ctr">
              <a:defRPr/>
            </a:pPr>
            <a:r>
              <a:rPr lang="ja-JP" altLang="en-US" sz="2800" kern="0">
                <a:solidFill>
                  <a:schemeClr val="tx1">
                    <a:lumMod val="75000"/>
                  </a:schemeClr>
                </a:solidFill>
                <a:latin typeface="DengXian" panose="02010600030101010101" pitchFamily="2" charset="-122"/>
                <a:ea typeface="DengXian" panose="02010600030101010101" pitchFamily="2" charset="-122"/>
              </a:rPr>
              <a:t>头部</a:t>
            </a:r>
            <a:r>
              <a:rPr lang="en-US" sz="2800" kern="0" dirty="0">
                <a:solidFill>
                  <a:schemeClr val="tx1">
                    <a:lumMod val="75000"/>
                  </a:schemeClr>
                </a:solidFill>
                <a:latin typeface="DengXian" panose="02010600030101010101" pitchFamily="2" charset="-122"/>
                <a:ea typeface="DengXian" panose="02010600030101010101" pitchFamily="2" charset="-122"/>
                <a:cs typeface="Corbel Regular" charset="0"/>
              </a:rPr>
              <a:t>10%</a:t>
            </a:r>
          </a:p>
        </p:txBody>
      </p:sp>
      <p:sp>
        <p:nvSpPr>
          <p:cNvPr id="16" name="Slide Number Placeholder 5">
            <a:extLst>
              <a:ext uri="{FF2B5EF4-FFF2-40B4-BE49-F238E27FC236}">
                <a16:creationId xmlns:a16="http://schemas.microsoft.com/office/drawing/2014/main" id="{F58C25F0-89A3-4B30-8D67-1AC56B18287B}"/>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17" name="Footer Placeholder 1">
            <a:extLst>
              <a:ext uri="{FF2B5EF4-FFF2-40B4-BE49-F238E27FC236}">
                <a16:creationId xmlns:a16="http://schemas.microsoft.com/office/drawing/2014/main" id="{63B1AA17-3A59-42C1-B24A-70A0C055D87E}"/>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178341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752E17-B7CF-4517-8D6E-4389D2F6E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836" y="0"/>
            <a:ext cx="10241161" cy="6629584"/>
          </a:xfrm>
          <a:prstGeom prst="rect">
            <a:avLst/>
          </a:prstGeom>
        </p:spPr>
      </p:pic>
      <p:sp>
        <p:nvSpPr>
          <p:cNvPr id="4" name="Title 1">
            <a:extLst>
              <a:ext uri="{FF2B5EF4-FFF2-40B4-BE49-F238E27FC236}">
                <a16:creationId xmlns:a16="http://schemas.microsoft.com/office/drawing/2014/main" id="{0338B164-FBE3-9B40-A07B-E2042046D04F}"/>
              </a:ext>
            </a:extLst>
          </p:cNvPr>
          <p:cNvSpPr txBox="1">
            <a:spLocks/>
          </p:cNvSpPr>
          <p:nvPr/>
        </p:nvSpPr>
        <p:spPr>
          <a:xfrm>
            <a:off x="1012406" y="1670383"/>
            <a:ext cx="4215376" cy="273536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pPr algn="l"/>
            <a:r>
              <a:rPr lang="ja-JP" altLang="en-US" sz="2100" dirty="0">
                <a:latin typeface="DengXian" panose="02010600030101010101" pitchFamily="2" charset="-122"/>
                <a:ea typeface="DengXian" panose="02010600030101010101" pitchFamily="2" charset="-122"/>
              </a:rPr>
              <a:t>被评为</a:t>
            </a:r>
            <a:br>
              <a:rPr lang="en-US" altLang="ja-JP" sz="1800" dirty="0">
                <a:latin typeface="DengXian" panose="02010600030101010101" pitchFamily="2" charset="-122"/>
                <a:ea typeface="DengXian" panose="02010600030101010101" pitchFamily="2" charset="-122"/>
              </a:rPr>
            </a:br>
            <a:r>
              <a:rPr lang="ja-JP" altLang="en-US" sz="3200" b="1" dirty="0">
                <a:latin typeface="DengXian" panose="02010600030101010101" pitchFamily="2" charset="-122"/>
                <a:ea typeface="DengXian" panose="02010600030101010101" pitchFamily="2" charset="-122"/>
              </a:rPr>
              <a:t>业绩表现最差</a:t>
            </a:r>
            <a:endParaRPr lang="en-US" altLang="ja-JP" sz="3200" b="1" dirty="0">
              <a:latin typeface="DengXian" panose="02010600030101010101" pitchFamily="2" charset="-122"/>
              <a:ea typeface="DengXian" panose="02010600030101010101" pitchFamily="2" charset="-122"/>
            </a:endParaRPr>
          </a:p>
          <a:p>
            <a:pPr algn="l"/>
            <a:r>
              <a:rPr lang="ja-JP" altLang="en-US" sz="2000" b="1" dirty="0">
                <a:latin typeface="DengXian" panose="02010600030101010101" pitchFamily="2" charset="-122"/>
                <a:ea typeface="DengXian" panose="02010600030101010101" pitchFamily="2" charset="-122"/>
              </a:rPr>
              <a:t>的企业</a:t>
            </a:r>
            <a:r>
              <a:rPr lang="ja-JP" altLang="en-US" sz="2000" b="1">
                <a:latin typeface="DengXian" panose="02010600030101010101" pitchFamily="2" charset="-122"/>
                <a:ea typeface="DengXian" panose="02010600030101010101" pitchFamily="2" charset="-122"/>
              </a:rPr>
              <a:t>的领导者的总体测评</a:t>
            </a:r>
            <a:r>
              <a:rPr lang="zh-CN" altLang="en-US" sz="2100" b="1" dirty="0">
                <a:latin typeface="DengXian" panose="02010600030101010101" pitchFamily="2" charset="-122"/>
                <a:ea typeface="DengXian" panose="02010600030101010101" pitchFamily="2" charset="-122"/>
              </a:rPr>
              <a:t>结果</a:t>
            </a:r>
            <a:endParaRPr lang="en-US" sz="2100" b="1" dirty="0">
              <a:latin typeface="DengXian" panose="02010600030101010101" pitchFamily="2" charset="-122"/>
              <a:ea typeface="DengXian" panose="02010600030101010101" pitchFamily="2" charset="-122"/>
            </a:endParaRPr>
          </a:p>
        </p:txBody>
      </p:sp>
      <p:sp>
        <p:nvSpPr>
          <p:cNvPr id="5" name="Rectangle 3">
            <a:extLst>
              <a:ext uri="{FF2B5EF4-FFF2-40B4-BE49-F238E27FC236}">
                <a16:creationId xmlns:a16="http://schemas.microsoft.com/office/drawing/2014/main" id="{781DA427-1E23-844B-9BF6-51FA35C8C8A8}"/>
              </a:ext>
            </a:extLst>
          </p:cNvPr>
          <p:cNvSpPr txBox="1">
            <a:spLocks noChangeArrowheads="1"/>
          </p:cNvSpPr>
          <p:nvPr/>
        </p:nvSpPr>
        <p:spPr bwMode="auto">
          <a:xfrm>
            <a:off x="9538636" y="469089"/>
            <a:ext cx="2146433" cy="857250"/>
          </a:xfrm>
          <a:prstGeom prst="rect">
            <a:avLst/>
          </a:prstGeom>
          <a:noFill/>
          <a:ln w="9525">
            <a:noFill/>
            <a:miter lim="800000"/>
            <a:headEnd/>
            <a:tailEnd/>
          </a:ln>
        </p:spPr>
        <p:txBody>
          <a:bodyPr lIns="67250" tIns="33626" rIns="67250" bIns="33626" anchor="ctr"/>
          <a:lstStyle/>
          <a:p>
            <a:pPr algn="ctr">
              <a:defRPr/>
            </a:pPr>
            <a:r>
              <a:rPr lang="ja-JP" altLang="en-US" sz="2800" kern="0">
                <a:solidFill>
                  <a:schemeClr val="tx1">
                    <a:lumMod val="75000"/>
                  </a:schemeClr>
                </a:solidFill>
                <a:latin typeface="DengXian" panose="02010600030101010101" pitchFamily="2" charset="-122"/>
                <a:ea typeface="DengXian" panose="02010600030101010101" pitchFamily="2" charset="-122"/>
                <a:cs typeface="Corbel Regular" charset="0"/>
              </a:rPr>
              <a:t>底部</a:t>
            </a:r>
            <a:r>
              <a:rPr lang="en-US" sz="2800" kern="0" dirty="0">
                <a:solidFill>
                  <a:schemeClr val="tx1">
                    <a:lumMod val="75000"/>
                  </a:schemeClr>
                </a:solidFill>
                <a:latin typeface="DengXian" panose="02010600030101010101" pitchFamily="2" charset="-122"/>
                <a:ea typeface="DengXian" panose="02010600030101010101" pitchFamily="2" charset="-122"/>
                <a:cs typeface="Corbel Regular" charset="0"/>
              </a:rPr>
              <a:t>10%</a:t>
            </a:r>
          </a:p>
        </p:txBody>
      </p:sp>
      <p:sp>
        <p:nvSpPr>
          <p:cNvPr id="6" name="Slide Number Placeholder 5">
            <a:extLst>
              <a:ext uri="{FF2B5EF4-FFF2-40B4-BE49-F238E27FC236}">
                <a16:creationId xmlns:a16="http://schemas.microsoft.com/office/drawing/2014/main" id="{631D6A46-E46A-4DE7-8A31-50E6609EE702}"/>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7" name="Footer Placeholder 1">
            <a:extLst>
              <a:ext uri="{FF2B5EF4-FFF2-40B4-BE49-F238E27FC236}">
                <a16:creationId xmlns:a16="http://schemas.microsoft.com/office/drawing/2014/main" id="{ED7DCEF2-8FDE-46B9-8CDD-8E19EA41792A}"/>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58477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lIns="91440" tIns="45720" rIns="81279" bIns="45720" rtlCol="0" anchor="b">
            <a:noAutofit/>
          </a:bodyPr>
          <a:lstStyle/>
          <a:p>
            <a:r>
              <a:rPr lang="en-US" altLang="zh-CN" dirty="0">
                <a:latin typeface="等线" panose="02010600030101010101" pitchFamily="2" charset="-122"/>
                <a:ea typeface="等线" panose="02010600030101010101" pitchFamily="2" charset="-122"/>
              </a:rPr>
              <a:t>360º </a:t>
            </a:r>
            <a:r>
              <a:rPr lang="en-US" altLang="zh-CN" dirty="0" err="1">
                <a:latin typeface="等线" panose="02010600030101010101" pitchFamily="2" charset="-122"/>
                <a:ea typeface="等线" panose="02010600030101010101" pitchFamily="2" charset="-122"/>
              </a:rPr>
              <a:t>测评工具</a:t>
            </a:r>
            <a:endParaRPr lang="zh-CN" altLang="zh-CN" dirty="0">
              <a:latin typeface="等线" panose="02010600030101010101" pitchFamily="2" charset="-122"/>
              <a:ea typeface="等线" panose="02010600030101010101" pitchFamily="2" charset="-122"/>
            </a:endParaRPr>
          </a:p>
        </p:txBody>
      </p:sp>
      <p:sp>
        <p:nvSpPr>
          <p:cNvPr id="5" name="Content Placeholder 4"/>
          <p:cNvSpPr>
            <a:spLocks noGrp="1"/>
          </p:cNvSpPr>
          <p:nvPr>
            <p:ph sz="quarter" idx="12"/>
          </p:nvPr>
        </p:nvSpPr>
        <p:spPr>
          <a:xfrm>
            <a:off x="6374245" y="2190505"/>
            <a:ext cx="4929338" cy="3845170"/>
          </a:xfrm>
        </p:spPr>
        <p:txBody>
          <a:bodyPr>
            <a:normAutofit/>
          </a:bodyPr>
          <a:lstStyle/>
          <a:p>
            <a:pPr lvl="0">
              <a:lnSpc>
                <a:spcPct val="150000"/>
              </a:lnSpc>
            </a:pPr>
            <a:r>
              <a:rPr lang="en-US" altLang="zh-CN" sz="2000" dirty="0" err="1">
                <a:latin typeface="等线" panose="02010600030101010101" pitchFamily="2" charset="-122"/>
                <a:ea typeface="等线" panose="02010600030101010101" pitchFamily="2" charset="-122"/>
              </a:rPr>
              <a:t>聚焦</a:t>
            </a:r>
            <a:r>
              <a:rPr lang="zh-CN" altLang="zh-CN" sz="2000" dirty="0">
                <a:latin typeface="等线" panose="02010600030101010101" pitchFamily="2" charset="-122"/>
                <a:ea typeface="等线" panose="02010600030101010101" pitchFamily="2" charset="-122"/>
              </a:rPr>
              <a:t>于</a:t>
            </a:r>
            <a:r>
              <a:rPr lang="en-US" altLang="zh-CN" sz="2000" dirty="0" err="1">
                <a:latin typeface="等线" panose="02010600030101010101" pitchFamily="2" charset="-122"/>
                <a:ea typeface="等线" panose="02010600030101010101" pitchFamily="2" charset="-122"/>
              </a:rPr>
              <a:t>关键能力的发展</a:t>
            </a:r>
            <a:endParaRPr lang="zh-CN" altLang="zh-CN" sz="2000" dirty="0">
              <a:latin typeface="等线" panose="02010600030101010101" pitchFamily="2" charset="-122"/>
              <a:ea typeface="等线" panose="02010600030101010101" pitchFamily="2" charset="-122"/>
            </a:endParaRPr>
          </a:p>
          <a:p>
            <a:pPr lvl="0">
              <a:lnSpc>
                <a:spcPct val="150000"/>
              </a:lnSpc>
            </a:pPr>
            <a:r>
              <a:rPr lang="en-US" altLang="zh-CN" sz="2000" dirty="0" err="1">
                <a:latin typeface="等线" panose="02010600030101010101" pitchFamily="2" charset="-122"/>
                <a:ea typeface="等线" panose="02010600030101010101" pitchFamily="2" charset="-122"/>
              </a:rPr>
              <a:t>识别</a:t>
            </a:r>
            <a:r>
              <a:rPr lang="zh-CN" altLang="zh-CN" sz="2000" dirty="0">
                <a:latin typeface="等线" panose="02010600030101010101" pitchFamily="2" charset="-122"/>
                <a:ea typeface="等线" panose="02010600030101010101" pitchFamily="2" charset="-122"/>
              </a:rPr>
              <a:t>值得放大</a:t>
            </a:r>
            <a:r>
              <a:rPr lang="en-US" altLang="zh-CN" sz="2000" dirty="0" err="1">
                <a:latin typeface="等线" panose="02010600030101010101" pitchFamily="2" charset="-122"/>
                <a:ea typeface="等线" panose="02010600030101010101" pitchFamily="2" charset="-122"/>
              </a:rPr>
              <a:t>的优势</a:t>
            </a:r>
            <a:endParaRPr lang="zh-CN" altLang="zh-CN" sz="2000" dirty="0">
              <a:latin typeface="等线" panose="02010600030101010101" pitchFamily="2" charset="-122"/>
              <a:ea typeface="等线" panose="02010600030101010101" pitchFamily="2" charset="-122"/>
            </a:endParaRPr>
          </a:p>
          <a:p>
            <a:pPr lvl="0">
              <a:lnSpc>
                <a:spcPct val="150000"/>
              </a:lnSpc>
            </a:pPr>
            <a:r>
              <a:rPr lang="en-US" altLang="zh-CN" sz="2000" dirty="0" err="1">
                <a:latin typeface="等线" panose="02010600030101010101" pitchFamily="2" charset="-122"/>
                <a:ea typeface="等线" panose="02010600030101010101" pitchFamily="2" charset="-122"/>
              </a:rPr>
              <a:t>揭示领导风格对他人的影响</a:t>
            </a:r>
            <a:endParaRPr lang="zh-CN" altLang="zh-CN" sz="2000" dirty="0">
              <a:latin typeface="等线" panose="02010600030101010101" pitchFamily="2" charset="-122"/>
              <a:ea typeface="等线" panose="02010600030101010101" pitchFamily="2" charset="-122"/>
            </a:endParaRPr>
          </a:p>
          <a:p>
            <a:pPr lvl="0">
              <a:lnSpc>
                <a:spcPct val="150000"/>
              </a:lnSpc>
            </a:pPr>
            <a:r>
              <a:rPr lang="zh-CN" altLang="zh-CN" sz="2000" dirty="0">
                <a:latin typeface="等线" panose="02010600030101010101" pitchFamily="2" charset="-122"/>
                <a:ea typeface="等线" panose="02010600030101010101" pitchFamily="2" charset="-122"/>
              </a:rPr>
              <a:t>指出</a:t>
            </a:r>
            <a:r>
              <a:rPr lang="en-US" altLang="zh-CN" sz="2000" dirty="0" err="1">
                <a:latin typeface="等线" panose="02010600030101010101" pitchFamily="2" charset="-122"/>
                <a:ea typeface="等线" panose="02010600030101010101" pitchFamily="2" charset="-122"/>
              </a:rPr>
              <a:t>认知</a:t>
            </a:r>
            <a:r>
              <a:rPr lang="zh-CN" altLang="zh-CN" sz="2000" dirty="0">
                <a:latin typeface="等线" panose="02010600030101010101" pitchFamily="2" charset="-122"/>
                <a:ea typeface="等线" panose="02010600030101010101" pitchFamily="2" charset="-122"/>
              </a:rPr>
              <a:t>不足</a:t>
            </a:r>
          </a:p>
          <a:p>
            <a:pPr lvl="0">
              <a:lnSpc>
                <a:spcPct val="150000"/>
              </a:lnSpc>
            </a:pPr>
            <a:r>
              <a:rPr lang="zh-CN" altLang="zh-CN" sz="2000" dirty="0">
                <a:latin typeface="等线" panose="02010600030101010101" pitchFamily="2" charset="-122"/>
                <a:ea typeface="等线" panose="02010600030101010101" pitchFamily="2" charset="-122"/>
              </a:rPr>
              <a:t>找出</a:t>
            </a:r>
            <a:r>
              <a:rPr lang="en-US" altLang="zh-CN" sz="2000" dirty="0" err="1">
                <a:latin typeface="等线" panose="02010600030101010101" pitchFamily="2" charset="-122"/>
                <a:ea typeface="等线" panose="02010600030101010101" pitchFamily="2" charset="-122"/>
              </a:rPr>
              <a:t>思维模式与行为表现</a:t>
            </a:r>
            <a:r>
              <a:rPr lang="zh-CN" altLang="zh-CN" sz="2000" dirty="0">
                <a:latin typeface="等线" panose="02010600030101010101" pitchFamily="2" charset="-122"/>
                <a:ea typeface="等线" panose="02010600030101010101" pitchFamily="2" charset="-122"/>
              </a:rPr>
              <a:t>之间的联系</a:t>
            </a:r>
          </a:p>
          <a:p>
            <a:pPr>
              <a:lnSpc>
                <a:spcPct val="150000"/>
              </a:lnSpc>
            </a:pPr>
            <a:r>
              <a:rPr lang="en-US" altLang="zh-CN" sz="2000" dirty="0" err="1">
                <a:latin typeface="等线" panose="02010600030101010101" pitchFamily="2" charset="-122"/>
                <a:ea typeface="等线" panose="02010600030101010101" pitchFamily="2" charset="-122"/>
              </a:rPr>
              <a:t>降低</a:t>
            </a:r>
            <a:r>
              <a:rPr lang="zh-CN" altLang="zh-CN" sz="2000" dirty="0">
                <a:latin typeface="等线" panose="02010600030101010101" pitchFamily="2" charset="-122"/>
                <a:ea typeface="等线" panose="02010600030101010101" pitchFamily="2" charset="-122"/>
              </a:rPr>
              <a:t>发展方向走偏</a:t>
            </a:r>
            <a:r>
              <a:rPr lang="en-US" altLang="zh-CN" sz="2000" dirty="0" err="1">
                <a:latin typeface="等线" panose="02010600030101010101" pitchFamily="2" charset="-122"/>
                <a:ea typeface="等线" panose="02010600030101010101" pitchFamily="2" charset="-122"/>
              </a:rPr>
              <a:t>的可能性</a:t>
            </a:r>
            <a:endParaRPr lang="en-US" sz="2000" dirty="0">
              <a:solidFill>
                <a:srgbClr val="000000"/>
              </a:solidFill>
              <a:latin typeface="等线" panose="02010600030101010101" pitchFamily="2" charset="-122"/>
              <a:ea typeface="等线" panose="02010600030101010101" pitchFamily="2" charset="-122"/>
            </a:endParaRPr>
          </a:p>
        </p:txBody>
      </p:sp>
      <p:sp>
        <p:nvSpPr>
          <p:cNvPr id="6148"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Helvetica" pitchFamily="2" charset="0"/>
                <a:cs typeface="Arial" pitchFamily="34" charset="0"/>
              </a:rPr>
              <a:t>   </a:t>
            </a:r>
          </a:p>
        </p:txBody>
      </p:sp>
      <p:sp>
        <p:nvSpPr>
          <p:cNvPr id="9" name="Rectangle 8"/>
          <p:cNvSpPr/>
          <p:nvPr/>
        </p:nvSpPr>
        <p:spPr>
          <a:xfrm>
            <a:off x="6374245" y="1500622"/>
            <a:ext cx="716863" cy="784830"/>
          </a:xfrm>
          <a:prstGeom prst="rect">
            <a:avLst/>
          </a:prstGeom>
        </p:spPr>
        <p:txBody>
          <a:bodyPr wrap="none">
            <a:spAutoFit/>
          </a:bodyPr>
          <a:lstStyle/>
          <a:p>
            <a:pPr>
              <a:spcBef>
                <a:spcPts val="575"/>
              </a:spcBef>
              <a:buClr>
                <a:srgbClr val="6C833B"/>
              </a:buClr>
            </a:pPr>
            <a:r>
              <a:rPr lang="en-US" sz="2000" b="1" dirty="0">
                <a:latin typeface="等线" panose="02010600030101010101" pitchFamily="2" charset="-122"/>
                <a:ea typeface="等线" panose="02010600030101010101" pitchFamily="2" charset="-122"/>
                <a:cs typeface="Arial" pitchFamily="34" charset="0"/>
              </a:rPr>
              <a:t> </a:t>
            </a:r>
            <a:r>
              <a:rPr lang="en-US" altLang="zh-CN" b="1" dirty="0" err="1">
                <a:latin typeface="等线" panose="02010600030101010101" pitchFamily="2" charset="-122"/>
                <a:ea typeface="等线" panose="02010600030101010101" pitchFamily="2" charset="-122"/>
              </a:rPr>
              <a:t>优势</a:t>
            </a:r>
            <a:endParaRPr lang="zh-CN" altLang="zh-CN" dirty="0">
              <a:latin typeface="等线" panose="02010600030101010101" pitchFamily="2" charset="-122"/>
              <a:ea typeface="等线" panose="02010600030101010101" pitchFamily="2" charset="-122"/>
            </a:endParaRPr>
          </a:p>
          <a:p>
            <a:pPr>
              <a:spcBef>
                <a:spcPts val="575"/>
              </a:spcBef>
              <a:buClr>
                <a:srgbClr val="6C833B"/>
              </a:buClr>
            </a:pPr>
            <a:endParaRPr lang="en-US" sz="2000" b="1" dirty="0">
              <a:latin typeface="等线" panose="02010600030101010101" pitchFamily="2" charset="-122"/>
              <a:ea typeface="等线" panose="02010600030101010101" pitchFamily="2" charset="-122"/>
              <a:cs typeface="Arial" pitchFamily="34" charset="0"/>
            </a:endParaRPr>
          </a:p>
        </p:txBody>
      </p:sp>
      <p:sp>
        <p:nvSpPr>
          <p:cNvPr id="14" name="Content Placeholder 4"/>
          <p:cNvSpPr txBox="1">
            <a:spLocks/>
          </p:cNvSpPr>
          <p:nvPr/>
        </p:nvSpPr>
        <p:spPr>
          <a:xfrm>
            <a:off x="1014262" y="2152680"/>
            <a:ext cx="4443262" cy="38451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nSpc>
                <a:spcPct val="150000"/>
              </a:lnSpc>
            </a:pPr>
            <a:r>
              <a:rPr lang="zh-CN" altLang="zh-CN" sz="2000" dirty="0">
                <a:latin typeface="等线" panose="02010600030101010101" pitchFamily="2" charset="-122"/>
                <a:ea typeface="等线" panose="02010600030101010101" pitchFamily="2" charset="-122"/>
              </a:rPr>
              <a:t>以实证研究所证实的领导力特质和维度为基础的测评工具</a:t>
            </a:r>
          </a:p>
          <a:p>
            <a:pPr lvl="0">
              <a:lnSpc>
                <a:spcPct val="150000"/>
              </a:lnSpc>
            </a:pPr>
            <a:r>
              <a:rPr lang="zh-CN" altLang="zh-CN" sz="2000" dirty="0">
                <a:latin typeface="等线" panose="02010600030101010101" pitchFamily="2" charset="-122"/>
                <a:ea typeface="等线" panose="02010600030101010101" pitchFamily="2" charset="-122"/>
              </a:rPr>
              <a:t>通</a:t>
            </a:r>
            <a:r>
              <a:rPr lang="en-US" altLang="zh-CN" sz="2000" dirty="0" err="1">
                <a:latin typeface="等线" panose="02010600030101010101" pitchFamily="2" charset="-122"/>
                <a:ea typeface="等线" panose="02010600030101010101" pitchFamily="2" charset="-122"/>
              </a:rPr>
              <a:t>过问卷收集领导者本人（自评）及他人（评估者）的反馈</a:t>
            </a:r>
            <a:endParaRPr lang="zh-CN" altLang="zh-CN" sz="2000" dirty="0">
              <a:latin typeface="等线" panose="02010600030101010101" pitchFamily="2" charset="-122"/>
              <a:ea typeface="等线" panose="02010600030101010101" pitchFamily="2" charset="-122"/>
            </a:endParaRPr>
          </a:p>
          <a:p>
            <a:pPr lvl="0">
              <a:lnSpc>
                <a:spcPct val="150000"/>
              </a:lnSpc>
            </a:pPr>
            <a:r>
              <a:rPr lang="en-US" altLang="zh-CN" sz="2000" dirty="0" err="1">
                <a:latin typeface="等线" panose="02010600030101010101" pitchFamily="2" charset="-122"/>
                <a:ea typeface="等线" panose="02010600030101010101" pitchFamily="2" charset="-122"/>
              </a:rPr>
              <a:t>保密反馈</a:t>
            </a:r>
            <a:endParaRPr lang="zh-CN" altLang="zh-CN" sz="2000" dirty="0">
              <a:latin typeface="等线" panose="02010600030101010101" pitchFamily="2" charset="-122"/>
              <a:ea typeface="等线" panose="02010600030101010101" pitchFamily="2" charset="-122"/>
            </a:endParaRPr>
          </a:p>
          <a:p>
            <a:pPr lvl="0">
              <a:lnSpc>
                <a:spcPct val="150000"/>
              </a:lnSpc>
            </a:pPr>
            <a:r>
              <a:rPr lang="en-US" altLang="zh-CN" sz="2000" dirty="0" err="1">
                <a:latin typeface="等线" panose="02010600030101010101" pitchFamily="2" charset="-122"/>
                <a:ea typeface="等线" panose="02010600030101010101" pitchFamily="2" charset="-122"/>
              </a:rPr>
              <a:t>为持续</a:t>
            </a:r>
            <a:r>
              <a:rPr lang="zh-CN" altLang="zh-CN" sz="2000" dirty="0">
                <a:latin typeface="等线" panose="02010600030101010101" pitchFamily="2" charset="-122"/>
                <a:ea typeface="等线" panose="02010600030101010101" pitchFamily="2" charset="-122"/>
              </a:rPr>
              <a:t>性</a:t>
            </a:r>
            <a:r>
              <a:rPr lang="en-US" altLang="zh-CN" sz="2000" dirty="0">
                <a:latin typeface="等线" panose="02010600030101010101" pitchFamily="2" charset="-122"/>
                <a:ea typeface="等线" panose="02010600030101010101" pitchFamily="2" charset="-122"/>
              </a:rPr>
              <a:t>的</a:t>
            </a:r>
            <a:r>
              <a:rPr lang="zh-CN" altLang="zh-CN" sz="2000" dirty="0">
                <a:latin typeface="等线" panose="02010600030101010101" pitchFamily="2" charset="-122"/>
                <a:ea typeface="等线" panose="02010600030101010101" pitchFamily="2" charset="-122"/>
              </a:rPr>
              <a:t>领导力</a:t>
            </a:r>
            <a:r>
              <a:rPr lang="en-US" altLang="zh-CN" sz="2000" dirty="0" err="1">
                <a:latin typeface="等线" panose="02010600030101010101" pitchFamily="2" charset="-122"/>
                <a:ea typeface="等线" panose="02010600030101010101" pitchFamily="2" charset="-122"/>
              </a:rPr>
              <a:t>教练与发展奠定基础</a:t>
            </a:r>
            <a:endParaRPr lang="zh-CN" altLang="zh-CN" sz="2000" dirty="0">
              <a:latin typeface="等线" panose="02010600030101010101" pitchFamily="2" charset="-122"/>
              <a:ea typeface="等线" panose="02010600030101010101" pitchFamily="2" charset="-122"/>
            </a:endParaRPr>
          </a:p>
        </p:txBody>
      </p:sp>
      <p:sp>
        <p:nvSpPr>
          <p:cNvPr id="10" name="Rectangle 9"/>
          <p:cNvSpPr/>
          <p:nvPr/>
        </p:nvSpPr>
        <p:spPr>
          <a:xfrm>
            <a:off x="1014262" y="1500622"/>
            <a:ext cx="2509020" cy="369332"/>
          </a:xfrm>
          <a:prstGeom prst="rect">
            <a:avLst/>
          </a:prstGeom>
        </p:spPr>
        <p:txBody>
          <a:bodyPr wrap="none">
            <a:spAutoFit/>
          </a:bodyPr>
          <a:lstStyle/>
          <a:p>
            <a:r>
              <a:rPr lang="en-US" altLang="zh-CN" b="1" dirty="0">
                <a:latin typeface="等线" panose="02010600030101010101" pitchFamily="2" charset="-122"/>
                <a:ea typeface="等线" panose="02010600030101010101" pitchFamily="2" charset="-122"/>
              </a:rPr>
              <a:t>什么是360°测评工具？</a:t>
            </a:r>
            <a:endParaRPr lang="zh-CN" altLang="zh-CN" dirty="0">
              <a:latin typeface="等线" panose="02010600030101010101" pitchFamily="2" charset="-122"/>
              <a:ea typeface="等线" panose="02010600030101010101" pitchFamily="2" charset="-122"/>
            </a:endParaRPr>
          </a:p>
        </p:txBody>
      </p:sp>
      <p:sp>
        <p:nvSpPr>
          <p:cNvPr id="2" name="Footer Placeholder 1">
            <a:extLst>
              <a:ext uri="{FF2B5EF4-FFF2-40B4-BE49-F238E27FC236}">
                <a16:creationId xmlns:a16="http://schemas.microsoft.com/office/drawing/2014/main" id="{9D0CD36C-8B3E-98B4-444B-0187628763F5}"/>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C8F0836-787D-56A0-DC2D-FF2F3FCB9470}"/>
              </a:ext>
            </a:extLst>
          </p:cNvPr>
          <p:cNvSpPr>
            <a:spLocks noGrp="1"/>
          </p:cNvSpPr>
          <p:nvPr>
            <p:ph type="sldNum" sz="quarter" idx="11"/>
          </p:nvPr>
        </p:nvSpPr>
        <p:spPr/>
        <p:txBody>
          <a:bodyPr/>
          <a:lstStyle/>
          <a:p>
            <a:fld id="{4E547FC5-224D-4B2B-AB96-D4331BB3CBEC}" type="slidenum">
              <a:rPr lang="en-US" smtClean="0"/>
              <a:pPr/>
              <a:t>4</a:t>
            </a:fld>
            <a:endParaRPr lang="en-US" dirty="0"/>
          </a:p>
        </p:txBody>
      </p:sp>
    </p:spTree>
    <p:custDataLst>
      <p:tags r:id="rId1"/>
    </p:custDataLst>
    <p:extLst>
      <p:ext uri="{BB962C8B-B14F-4D97-AF65-F5344CB8AC3E}">
        <p14:creationId xmlns:p14="http://schemas.microsoft.com/office/powerpoint/2010/main" val="7350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BA54F-0284-47FE-B815-AB36E4F0D611}"/>
              </a:ext>
            </a:extLst>
          </p:cNvPr>
          <p:cNvPicPr>
            <a:picLocks noChangeAspect="1"/>
          </p:cNvPicPr>
          <p:nvPr/>
        </p:nvPicPr>
        <p:blipFill rotWithShape="1">
          <a:blip r:embed="rId3">
            <a:extLst>
              <a:ext uri="{28A0092B-C50C-407E-A947-70E740481C1C}">
                <a14:useLocalDpi xmlns:a14="http://schemas.microsoft.com/office/drawing/2010/main" val="0"/>
              </a:ext>
            </a:extLst>
          </a:blip>
          <a:srcRect l="16968" r="11731"/>
          <a:stretch/>
        </p:blipFill>
        <p:spPr>
          <a:xfrm>
            <a:off x="6201329" y="491472"/>
            <a:ext cx="6387834" cy="5796949"/>
          </a:xfrm>
          <a:prstGeom prst="rect">
            <a:avLst/>
          </a:prstGeom>
        </p:spPr>
      </p:pic>
      <p:pic>
        <p:nvPicPr>
          <p:cNvPr id="7" name="Picture 6">
            <a:extLst>
              <a:ext uri="{FF2B5EF4-FFF2-40B4-BE49-F238E27FC236}">
                <a16:creationId xmlns:a16="http://schemas.microsoft.com/office/drawing/2014/main" id="{AB641B26-74EC-4146-BB10-358723C16BAC}"/>
              </a:ext>
            </a:extLst>
          </p:cNvPr>
          <p:cNvPicPr>
            <a:picLocks noChangeAspect="1"/>
          </p:cNvPicPr>
          <p:nvPr/>
        </p:nvPicPr>
        <p:blipFill rotWithShape="1">
          <a:blip r:embed="rId4">
            <a:extLst>
              <a:ext uri="{28A0092B-C50C-407E-A947-70E740481C1C}">
                <a14:useLocalDpi xmlns:a14="http://schemas.microsoft.com/office/drawing/2010/main" val="0"/>
              </a:ext>
            </a:extLst>
          </a:blip>
          <a:srcRect l="13401" r="18809"/>
          <a:stretch/>
        </p:blipFill>
        <p:spPr>
          <a:xfrm>
            <a:off x="92360" y="494889"/>
            <a:ext cx="6096000" cy="5821241"/>
          </a:xfrm>
          <a:prstGeom prst="rect">
            <a:avLst/>
          </a:prstGeom>
        </p:spPr>
      </p:pic>
      <p:sp>
        <p:nvSpPr>
          <p:cNvPr id="6" name="TextBox 5">
            <a:extLst>
              <a:ext uri="{FF2B5EF4-FFF2-40B4-BE49-F238E27FC236}">
                <a16:creationId xmlns:a16="http://schemas.microsoft.com/office/drawing/2014/main" id="{AE54E32D-0FE9-3846-BD54-639C3869724E}"/>
              </a:ext>
            </a:extLst>
          </p:cNvPr>
          <p:cNvSpPr txBox="1"/>
          <p:nvPr/>
        </p:nvSpPr>
        <p:spPr>
          <a:xfrm>
            <a:off x="10664160" y="1079466"/>
            <a:ext cx="1048491" cy="368754"/>
          </a:xfrm>
          <a:prstGeom prst="rect">
            <a:avLst/>
          </a:prstGeom>
          <a:noFill/>
        </p:spPr>
        <p:txBody>
          <a:bodyPr wrap="none" lIns="60388" tIns="30194" rIns="60388" bIns="30194" rtlCol="0">
            <a:spAutoFit/>
          </a:bodyPr>
          <a:lstStyle/>
          <a:p>
            <a:r>
              <a:rPr lang="zh-CN" altLang="en-US" sz="2000" b="1" dirty="0">
                <a:latin typeface="DengXian" panose="02010600030101010101" pitchFamily="2" charset="-122"/>
                <a:ea typeface="DengXian" panose="02010600030101010101" pitchFamily="2" charset="-122"/>
              </a:rPr>
              <a:t>头</a:t>
            </a:r>
            <a:r>
              <a:rPr lang="ja-JP" altLang="en-US" sz="2000" b="1" dirty="0">
                <a:latin typeface="DengXian" panose="02010600030101010101" pitchFamily="2" charset="-122"/>
                <a:ea typeface="DengXian" panose="02010600030101010101" pitchFamily="2" charset="-122"/>
              </a:rPr>
              <a:t>部</a:t>
            </a:r>
            <a:r>
              <a:rPr lang="en-US" sz="2000" b="1" dirty="0">
                <a:latin typeface="DengXian" panose="02010600030101010101" pitchFamily="2" charset="-122"/>
                <a:ea typeface="DengXian" panose="02010600030101010101" pitchFamily="2" charset="-122"/>
              </a:rPr>
              <a:t>10%</a:t>
            </a:r>
          </a:p>
        </p:txBody>
      </p:sp>
      <p:sp>
        <p:nvSpPr>
          <p:cNvPr id="12" name="TextBox 11">
            <a:extLst>
              <a:ext uri="{FF2B5EF4-FFF2-40B4-BE49-F238E27FC236}">
                <a16:creationId xmlns:a16="http://schemas.microsoft.com/office/drawing/2014/main" id="{5F153351-244C-8E4C-8541-AA27C77CA1C2}"/>
              </a:ext>
            </a:extLst>
          </p:cNvPr>
          <p:cNvSpPr txBox="1"/>
          <p:nvPr/>
        </p:nvSpPr>
        <p:spPr>
          <a:xfrm>
            <a:off x="4979992" y="1069041"/>
            <a:ext cx="1048491" cy="368754"/>
          </a:xfrm>
          <a:prstGeom prst="rect">
            <a:avLst/>
          </a:prstGeom>
          <a:noFill/>
        </p:spPr>
        <p:txBody>
          <a:bodyPr wrap="none" lIns="60388" tIns="30194" rIns="60388" bIns="30194" rtlCol="0">
            <a:spAutoFit/>
          </a:bodyPr>
          <a:lstStyle/>
          <a:p>
            <a:r>
              <a:rPr lang="zh-CN" altLang="en-US" sz="2000" b="1" dirty="0">
                <a:latin typeface="DengXian" panose="02010600030101010101" pitchFamily="2" charset="-122"/>
                <a:ea typeface="DengXian" panose="02010600030101010101" pitchFamily="2" charset="-122"/>
              </a:rPr>
              <a:t>底部</a:t>
            </a:r>
            <a:r>
              <a:rPr lang="en-US" sz="2000" b="1" dirty="0">
                <a:latin typeface="DengXian" panose="02010600030101010101" pitchFamily="2" charset="-122"/>
                <a:ea typeface="DengXian" panose="02010600030101010101" pitchFamily="2" charset="-122"/>
              </a:rPr>
              <a:t>10%</a:t>
            </a:r>
          </a:p>
        </p:txBody>
      </p:sp>
    </p:spTree>
    <p:extLst>
      <p:ext uri="{BB962C8B-B14F-4D97-AF65-F5344CB8AC3E}">
        <p14:creationId xmlns:p14="http://schemas.microsoft.com/office/powerpoint/2010/main" val="166678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BE2D-1609-73A5-0707-1E81AC866C6D}"/>
              </a:ext>
            </a:extLst>
          </p:cNvPr>
          <p:cNvSpPr>
            <a:spLocks noGrp="1"/>
          </p:cNvSpPr>
          <p:nvPr>
            <p:ph type="title"/>
          </p:nvPr>
        </p:nvSpPr>
        <p:spPr>
          <a:xfrm>
            <a:off x="2554605" y="1997030"/>
            <a:ext cx="7082790" cy="2852737"/>
          </a:xfrm>
        </p:spPr>
        <p:txBody>
          <a:bodyPr/>
          <a:lstStyle/>
          <a:p>
            <a:pPr algn="ctr"/>
            <a:r>
              <a:rPr lang="zh-CN" altLang="en-US" dirty="0">
                <a:latin typeface="等线" panose="02010600030101010101" pitchFamily="2" charset="-122"/>
                <a:ea typeface="等线" panose="02010600030101010101" pitchFamily="2" charset="-122"/>
              </a:rPr>
              <a:t>补充内容</a:t>
            </a:r>
            <a:endParaRPr lang="en-US" dirty="0">
              <a:latin typeface="等线" panose="02010600030101010101" pitchFamily="2" charset="-122"/>
              <a:ea typeface="等线" panose="02010600030101010101" pitchFamily="2" charset="-122"/>
            </a:endParaRPr>
          </a:p>
        </p:txBody>
      </p:sp>
      <p:sp>
        <p:nvSpPr>
          <p:cNvPr id="3" name="Slide Number Placeholder 2">
            <a:extLst>
              <a:ext uri="{FF2B5EF4-FFF2-40B4-BE49-F238E27FC236}">
                <a16:creationId xmlns:a16="http://schemas.microsoft.com/office/drawing/2014/main" id="{0CAAC35D-F572-8B2D-0C4C-C866CD1137AD}"/>
              </a:ext>
            </a:extLst>
          </p:cNvPr>
          <p:cNvSpPr>
            <a:spLocks noGrp="1"/>
          </p:cNvSpPr>
          <p:nvPr>
            <p:ph type="sldNum" sz="quarter" idx="11"/>
          </p:nvPr>
        </p:nvSpPr>
        <p:spPr/>
        <p:txBody>
          <a:bodyPr/>
          <a:lstStyle/>
          <a:p>
            <a:fld id="{4E547FC5-224D-4B2B-AB96-D4331BB3CBEC}" type="slidenum">
              <a:rPr lang="en-US" smtClean="0"/>
              <a:pPr/>
              <a:t>41</a:t>
            </a:fld>
            <a:endParaRPr lang="en-US" dirty="0"/>
          </a:p>
        </p:txBody>
      </p:sp>
      <p:sp>
        <p:nvSpPr>
          <p:cNvPr id="4" name="Footer Placeholder 3">
            <a:extLst>
              <a:ext uri="{FF2B5EF4-FFF2-40B4-BE49-F238E27FC236}">
                <a16:creationId xmlns:a16="http://schemas.microsoft.com/office/drawing/2014/main" id="{81B60FAC-90CC-676D-A5C0-FDFF903B1D0B}"/>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13011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321EF8B-EAE4-BC47-B3CA-262AC1709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942" y="1046845"/>
            <a:ext cx="7125121" cy="4610372"/>
          </a:xfrm>
          <a:prstGeom prst="rect">
            <a:avLst/>
          </a:prstGeom>
        </p:spPr>
      </p:pic>
      <p:sp>
        <p:nvSpPr>
          <p:cNvPr id="3" name="Title 1">
            <a:extLst>
              <a:ext uri="{FF2B5EF4-FFF2-40B4-BE49-F238E27FC236}">
                <a16:creationId xmlns:a16="http://schemas.microsoft.com/office/drawing/2014/main" id="{39B6D9DA-CA17-7943-A009-6558A1F28180}"/>
              </a:ext>
            </a:extLst>
          </p:cNvPr>
          <p:cNvSpPr>
            <a:spLocks noGrp="1"/>
          </p:cNvSpPr>
          <p:nvPr>
            <p:ph type="title"/>
          </p:nvPr>
        </p:nvSpPr>
        <p:spPr/>
        <p:txBody>
          <a:bodyPr/>
          <a:lstStyle/>
          <a:p>
            <a:r>
              <a:rPr lang="en-US" dirty="0" err="1">
                <a:latin typeface="DengXian" panose="02010600030101010101" pitchFamily="2" charset="-122"/>
                <a:ea typeface="DengXian" panose="02010600030101010101" pitchFamily="2" charset="-122"/>
              </a:rPr>
              <a:t>全景领导力</a:t>
            </a:r>
            <a:r>
              <a:rPr lang="zh-CN" altLang="en-US" dirty="0">
                <a:latin typeface="DengXian" panose="02010600030101010101" pitchFamily="2" charset="-122"/>
                <a:ea typeface="DengXian" panose="02010600030101010101" pitchFamily="2" charset="-122"/>
              </a:rPr>
              <a:t>（</a:t>
            </a:r>
            <a:r>
              <a:rPr lang="en-US" altLang="zh-CN" dirty="0">
                <a:latin typeface="DengXian" panose="02010600030101010101" pitchFamily="2" charset="-122"/>
                <a:ea typeface="DengXian" panose="02010600030101010101" pitchFamily="2" charset="-122"/>
              </a:rPr>
              <a:t>LCP</a:t>
            </a:r>
            <a:r>
              <a:rPr lang="zh-CN" altLang="en-US" dirty="0">
                <a:latin typeface="DengXian" panose="02010600030101010101" pitchFamily="2" charset="-122"/>
                <a:ea typeface="DengXian" panose="02010600030101010101" pitchFamily="2" charset="-122"/>
              </a:rPr>
              <a:t>）</a:t>
            </a:r>
            <a:r>
              <a:rPr lang="en-US" dirty="0">
                <a:latin typeface="DengXian" panose="02010600030101010101" pitchFamily="2" charset="-122"/>
                <a:ea typeface="DengXian" panose="02010600030101010101" pitchFamily="2" charset="-122"/>
              </a:rPr>
              <a:t>360</a:t>
            </a:r>
            <a:r>
              <a:rPr lang="ja-JP" altLang="en-US" dirty="0">
                <a:latin typeface="DengXian" panose="02010600030101010101" pitchFamily="2" charset="-122"/>
                <a:ea typeface="DengXian" panose="02010600030101010101" pitchFamily="2" charset="-122"/>
              </a:rPr>
              <a:t>度</a:t>
            </a:r>
            <a:r>
              <a:rPr lang="en-US" dirty="0">
                <a:latin typeface="DengXian" panose="02010600030101010101" pitchFamily="2" charset="-122"/>
                <a:ea typeface="DengXian" panose="02010600030101010101" pitchFamily="2" charset="-122"/>
              </a:rPr>
              <a:t>  </a:t>
            </a:r>
            <a:r>
              <a:rPr lang="en-US" altLang="zh-CN" dirty="0">
                <a:latin typeface="DengXian" panose="02010600030101010101" pitchFamily="2" charset="-122"/>
                <a:ea typeface="DengXian" panose="02010600030101010101" pitchFamily="2" charset="-122"/>
              </a:rPr>
              <a:t>— </a:t>
            </a:r>
            <a:r>
              <a:rPr lang="zh-CN" altLang="en-US" dirty="0">
                <a:latin typeface="DengXian" panose="02010600030101010101" pitchFamily="2" charset="-122"/>
                <a:ea typeface="DengXian" panose="02010600030101010101" pitchFamily="2" charset="-122"/>
              </a:rPr>
              <a:t>意识</a:t>
            </a:r>
            <a:r>
              <a:rPr lang="ja-JP" altLang="en-US">
                <a:latin typeface="DengXian" panose="02010600030101010101" pitchFamily="2" charset="-122"/>
                <a:ea typeface="DengXian" panose="02010600030101010101" pitchFamily="2" charset="-122"/>
              </a:rPr>
              <a:t>发展</a:t>
            </a:r>
            <a:r>
              <a:rPr lang="zh-CN" altLang="en-US" dirty="0">
                <a:latin typeface="DengXian" panose="02010600030101010101" pitchFamily="2" charset="-122"/>
                <a:ea typeface="DengXian" panose="02010600030101010101" pitchFamily="2" charset="-122"/>
              </a:rPr>
              <a:t>的</a:t>
            </a:r>
            <a:r>
              <a:rPr lang="ja-JP" altLang="en-US" dirty="0">
                <a:latin typeface="DengXian" panose="02010600030101010101" pitchFamily="2" charset="-122"/>
                <a:ea typeface="DengXian" panose="02010600030101010101" pitchFamily="2" charset="-122"/>
              </a:rPr>
              <a:t>开罐器</a:t>
            </a:r>
            <a:endParaRPr lang="en-US" dirty="0">
              <a:latin typeface="DengXian" panose="02010600030101010101" pitchFamily="2" charset="-122"/>
              <a:ea typeface="DengXian" panose="02010600030101010101" pitchFamily="2" charset="-122"/>
            </a:endParaRPr>
          </a:p>
        </p:txBody>
      </p:sp>
      <p:sp>
        <p:nvSpPr>
          <p:cNvPr id="8" name="TextBox 7">
            <a:extLst>
              <a:ext uri="{FF2B5EF4-FFF2-40B4-BE49-F238E27FC236}">
                <a16:creationId xmlns:a16="http://schemas.microsoft.com/office/drawing/2014/main" id="{9983791B-EF00-384F-94B1-10500E3CFEDB}"/>
              </a:ext>
            </a:extLst>
          </p:cNvPr>
          <p:cNvSpPr txBox="1"/>
          <p:nvPr/>
        </p:nvSpPr>
        <p:spPr>
          <a:xfrm>
            <a:off x="7753394" y="865345"/>
            <a:ext cx="731744" cy="339099"/>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9A25E"/>
                </a:solidFill>
                <a:effectLst/>
                <a:uLnTx/>
                <a:uFillTx/>
                <a:latin typeface="DengXian" panose="02010600030101010101" pitchFamily="2" charset="-122"/>
                <a:ea typeface="DengXian" panose="02010600030101010101" pitchFamily="2" charset="-122"/>
              </a:rPr>
              <a:t>VUCA</a:t>
            </a:r>
          </a:p>
        </p:txBody>
      </p:sp>
      <p:sp>
        <p:nvSpPr>
          <p:cNvPr id="9" name="TextBox 8">
            <a:extLst>
              <a:ext uri="{FF2B5EF4-FFF2-40B4-BE49-F238E27FC236}">
                <a16:creationId xmlns:a16="http://schemas.microsoft.com/office/drawing/2014/main" id="{A139E68F-049D-284B-B9A7-C5CBC411AE55}"/>
              </a:ext>
            </a:extLst>
          </p:cNvPr>
          <p:cNvSpPr txBox="1"/>
          <p:nvPr/>
        </p:nvSpPr>
        <p:spPr>
          <a:xfrm>
            <a:off x="7825384" y="5657216"/>
            <a:ext cx="659608" cy="339099"/>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9A25E"/>
                </a:solidFill>
                <a:effectLst/>
                <a:uLnTx/>
                <a:uFillTx/>
                <a:latin typeface="DengXian" panose="02010600030101010101" pitchFamily="2" charset="-122"/>
                <a:ea typeface="DengXian" panose="02010600030101010101" pitchFamily="2" charset="-122"/>
              </a:rPr>
              <a:t>SCSC</a:t>
            </a:r>
          </a:p>
        </p:txBody>
      </p:sp>
      <p:sp>
        <p:nvSpPr>
          <p:cNvPr id="11" name="TextBox 10">
            <a:extLst>
              <a:ext uri="{FF2B5EF4-FFF2-40B4-BE49-F238E27FC236}">
                <a16:creationId xmlns:a16="http://schemas.microsoft.com/office/drawing/2014/main" id="{FB3CCD4F-632F-D547-A3F2-6D0218140589}"/>
              </a:ext>
            </a:extLst>
          </p:cNvPr>
          <p:cNvSpPr txBox="1"/>
          <p:nvPr/>
        </p:nvSpPr>
        <p:spPr>
          <a:xfrm>
            <a:off x="8243816" y="3134156"/>
            <a:ext cx="1663088" cy="431432"/>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1" u="none" strike="noStrike" kern="1200" cap="none" spc="0" normalizeH="0" baseline="0" noProof="0">
                <a:ln>
                  <a:noFill/>
                </a:ln>
                <a:solidFill>
                  <a:srgbClr val="F9A25E"/>
                </a:solidFill>
                <a:effectLst/>
                <a:uLnTx/>
                <a:uFillTx/>
                <a:latin typeface="DengXian" panose="02010600030101010101" pitchFamily="2" charset="-122"/>
                <a:ea typeface="DengXian" panose="02010600030101010101" pitchFamily="2" charset="-122"/>
              </a:rPr>
              <a:t>环境</a:t>
            </a:r>
            <a:r>
              <a:rPr kumimoji="0" lang="ja-JP" altLang="en-US" sz="2400" b="1" i="1" u="none" kern="1200" cap="none" spc="0" normalizeH="0" baseline="0" noProof="0">
                <a:ln>
                  <a:noFill/>
                </a:ln>
                <a:solidFill>
                  <a:srgbClr val="F9A25E"/>
                </a:solidFill>
                <a:effectLst/>
                <a:uLnTx/>
                <a:uFillTx/>
                <a:latin typeface="DengXian" panose="02010600030101010101" pitchFamily="2" charset="-122"/>
                <a:ea typeface="DengXian" panose="02010600030101010101" pitchFamily="2" charset="-122"/>
              </a:rPr>
              <a:t>复杂性</a:t>
            </a:r>
            <a:endParaRPr kumimoji="0" lang="en-US" sz="2400" b="1" i="1" u="none" kern="1200" cap="none" spc="0" normalizeH="0" baseline="0" noProof="0" dirty="0">
              <a:ln>
                <a:noFill/>
              </a:ln>
              <a:solidFill>
                <a:srgbClr val="FF0000"/>
              </a:solidFill>
              <a:effectLst/>
              <a:uLnTx/>
              <a:uFillTx/>
              <a:latin typeface="DengXian" panose="02010600030101010101" pitchFamily="2" charset="-122"/>
              <a:ea typeface="DengXian" panose="02010600030101010101" pitchFamily="2" charset="-122"/>
            </a:endParaRPr>
          </a:p>
        </p:txBody>
      </p:sp>
      <p:sp>
        <p:nvSpPr>
          <p:cNvPr id="13" name="TextBox 12">
            <a:extLst>
              <a:ext uri="{FF2B5EF4-FFF2-40B4-BE49-F238E27FC236}">
                <a16:creationId xmlns:a16="http://schemas.microsoft.com/office/drawing/2014/main" id="{6575B73D-6963-BA4F-9D4C-559DEE0BF150}"/>
              </a:ext>
            </a:extLst>
          </p:cNvPr>
          <p:cNvSpPr txBox="1"/>
          <p:nvPr/>
        </p:nvSpPr>
        <p:spPr>
          <a:xfrm>
            <a:off x="1241395" y="3152948"/>
            <a:ext cx="1677285" cy="438533"/>
          </a:xfrm>
          <a:prstGeom prst="rect">
            <a:avLst/>
          </a:prstGeom>
          <a:noFill/>
        </p:spPr>
        <p:txBody>
          <a:bodyPr wrap="none" lIns="68532" tIns="34266" rIns="68532" bIns="3426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1" u="none" strike="noStrike" kern="1200" cap="none" spc="0" normalizeH="0" baseline="0" noProof="0" dirty="0">
                <a:ln>
                  <a:noFill/>
                </a:ln>
                <a:solidFill>
                  <a:srgbClr val="4392D9"/>
                </a:solidFill>
                <a:effectLst/>
                <a:uLnTx/>
                <a:uFillTx/>
                <a:latin typeface="DengXian" panose="02010600030101010101" pitchFamily="2" charset="-122"/>
                <a:ea typeface="DengXian" panose="02010600030101010101" pitchFamily="2" charset="-122"/>
              </a:rPr>
              <a:t>自我</a:t>
            </a:r>
            <a:r>
              <a:rPr kumimoji="0" lang="ja-JP" altLang="en-US" sz="2400" b="1" i="1" u="none" kern="1200" cap="none" spc="0" normalizeH="0" baseline="0" noProof="0" dirty="0">
                <a:ln>
                  <a:noFill/>
                </a:ln>
                <a:solidFill>
                  <a:srgbClr val="4392D9"/>
                </a:solidFill>
                <a:effectLst/>
                <a:uLnTx/>
                <a:uFillTx/>
                <a:latin typeface="DengXian" panose="02010600030101010101" pitchFamily="2" charset="-122"/>
                <a:ea typeface="DengXian" panose="02010600030101010101" pitchFamily="2" charset="-122"/>
              </a:rPr>
              <a:t>复杂性</a:t>
            </a:r>
            <a:endParaRPr kumimoji="0" lang="en-US" sz="2400" b="1" i="1" u="none" kern="1200" cap="none" spc="0" normalizeH="0" baseline="0" noProof="0" dirty="0">
              <a:ln>
                <a:noFill/>
              </a:ln>
              <a:solidFill>
                <a:srgbClr val="4392D9"/>
              </a:solidFill>
              <a:effectLst/>
              <a:uLnTx/>
              <a:uFillTx/>
              <a:latin typeface="DengXian" panose="02010600030101010101" pitchFamily="2" charset="-122"/>
              <a:ea typeface="DengXian" panose="02010600030101010101" pitchFamily="2" charset="-122"/>
            </a:endParaRPr>
          </a:p>
        </p:txBody>
      </p:sp>
      <p:sp>
        <p:nvSpPr>
          <p:cNvPr id="19" name="TextBox 18">
            <a:extLst>
              <a:ext uri="{FF2B5EF4-FFF2-40B4-BE49-F238E27FC236}">
                <a16:creationId xmlns:a16="http://schemas.microsoft.com/office/drawing/2014/main" id="{7F05E52F-9AB0-F140-BE55-142923B7549D}"/>
              </a:ext>
            </a:extLst>
          </p:cNvPr>
          <p:cNvSpPr txBox="1"/>
          <p:nvPr/>
        </p:nvSpPr>
        <p:spPr>
          <a:xfrm>
            <a:off x="4425370" y="4455311"/>
            <a:ext cx="3203325" cy="307777"/>
          </a:xfrm>
          <a:prstGeom prst="rect">
            <a:avLst/>
          </a:prstGeom>
          <a:noFill/>
        </p:spPr>
        <p:txBody>
          <a:bodyPr wrap="square" rtlCol="0">
            <a:spAutoFit/>
          </a:bodyPr>
          <a:lstStyle/>
          <a:p>
            <a:pPr lvl="0" algn="ctr">
              <a:defRPr/>
            </a:pPr>
            <a:r>
              <a:rPr kumimoji="0" lang="ja-JP" altLang="en-US" sz="1400" b="1" i="0" u="none" kern="0" cap="none" spc="0" normalizeH="0" baseline="0" noProof="0">
                <a:ln>
                  <a:noFill/>
                </a:ln>
                <a:solidFill>
                  <a:schemeClr val="accent5"/>
                </a:solidFill>
                <a:effectLst/>
                <a:uLnTx/>
                <a:uFillTx/>
                <a:latin typeface="DengXian" panose="02010600030101010101" pitchFamily="2" charset="-122"/>
                <a:ea typeface="DengXian" panose="02010600030101010101" pitchFamily="2" charset="-122"/>
              </a:rPr>
              <a:t>当前领导力意识</a:t>
            </a:r>
            <a:r>
              <a:rPr lang="ja-JP" altLang="en-US" sz="1400" b="1" kern="0">
                <a:solidFill>
                  <a:schemeClr val="accent5"/>
                </a:solidFill>
                <a:latin typeface="DengXian" panose="02010600030101010101" pitchFamily="2" charset="-122"/>
                <a:ea typeface="DengXian" panose="02010600030101010101" pitchFamily="2" charset="-122"/>
              </a:rPr>
              <a:t>的临界值</a:t>
            </a:r>
            <a:endParaRPr lang="en-US" sz="1400" b="1" kern="0" dirty="0">
              <a:solidFill>
                <a:schemeClr val="accent5"/>
              </a:solidFill>
              <a:latin typeface="DengXian" panose="02010600030101010101" pitchFamily="2" charset="-122"/>
              <a:ea typeface="DengXian" panose="02010600030101010101" pitchFamily="2" charset="-122"/>
            </a:endParaRPr>
          </a:p>
        </p:txBody>
      </p:sp>
      <p:grpSp>
        <p:nvGrpSpPr>
          <p:cNvPr id="20" name="Group 19">
            <a:extLst>
              <a:ext uri="{FF2B5EF4-FFF2-40B4-BE49-F238E27FC236}">
                <a16:creationId xmlns:a16="http://schemas.microsoft.com/office/drawing/2014/main" id="{4E9E1B79-3AAC-6942-AEEC-F73A997B9050}"/>
              </a:ext>
            </a:extLst>
          </p:cNvPr>
          <p:cNvGrpSpPr/>
          <p:nvPr/>
        </p:nvGrpSpPr>
        <p:grpSpPr>
          <a:xfrm>
            <a:off x="8571726" y="1227845"/>
            <a:ext cx="1385316" cy="4551509"/>
            <a:chOff x="7823307" y="1700318"/>
            <a:chExt cx="1219282" cy="4127391"/>
          </a:xfrm>
        </p:grpSpPr>
        <p:sp>
          <p:nvSpPr>
            <p:cNvPr id="21" name="TextBox 20">
              <a:extLst>
                <a:ext uri="{FF2B5EF4-FFF2-40B4-BE49-F238E27FC236}">
                  <a16:creationId xmlns:a16="http://schemas.microsoft.com/office/drawing/2014/main" id="{F3D2FDE1-B3F0-354E-892D-016B8FFC03D2}"/>
                </a:ext>
              </a:extLst>
            </p:cNvPr>
            <p:cNvSpPr txBox="1"/>
            <p:nvPr/>
          </p:nvSpPr>
          <p:spPr>
            <a:xfrm>
              <a:off x="7823307" y="1700318"/>
              <a:ext cx="1219282" cy="10884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V</a:t>
              </a:r>
              <a:r>
                <a:rPr kumimoji="0" lang="en-US" altLang="zh-CN"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a:t>
              </a:r>
              <a:r>
                <a:rPr kumimoji="0" lang="ja-JP" alt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易变性</a:t>
              </a:r>
              <a:endPar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U</a:t>
              </a:r>
              <a:r>
                <a:rPr kumimoji="0" lang="en-US" altLang="zh-CN"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a:t>
              </a:r>
              <a:r>
                <a:rPr kumimoji="0" lang="ja-JP" alt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不确定性</a:t>
              </a:r>
              <a:endPar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C</a:t>
              </a:r>
              <a:r>
                <a:rPr kumimoji="0" lang="en-US" altLang="zh-CN"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a:t>
              </a:r>
              <a:r>
                <a:rPr kumimoji="0" lang="ja-JP" alt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复杂性</a:t>
              </a:r>
              <a:endParaRPr kumimoji="0" lang="en-US" altLang="ja-JP"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A</a:t>
              </a:r>
              <a:r>
                <a:rPr kumimoji="0" lang="en-US" altLang="zh-CN"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a:t>
              </a:r>
              <a:r>
                <a:rPr kumimoji="0" lang="ja-JP" alt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模糊性</a:t>
              </a:r>
              <a:endPar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endParaRPr>
            </a:p>
          </p:txBody>
        </p:sp>
        <p:sp>
          <p:nvSpPr>
            <p:cNvPr id="22" name="TextBox 21">
              <a:extLst>
                <a:ext uri="{FF2B5EF4-FFF2-40B4-BE49-F238E27FC236}">
                  <a16:creationId xmlns:a16="http://schemas.microsoft.com/office/drawing/2014/main" id="{1DD6D5A4-0D67-5D40-8740-DFFF7B109650}"/>
                </a:ext>
              </a:extLst>
            </p:cNvPr>
            <p:cNvSpPr txBox="1"/>
            <p:nvPr/>
          </p:nvSpPr>
          <p:spPr>
            <a:xfrm>
              <a:off x="7936290" y="4739229"/>
              <a:ext cx="990719" cy="10884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S</a:t>
              </a:r>
              <a:r>
                <a:rPr kumimoji="0" lang="en-US" altLang="zh-CN"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a:t>
              </a:r>
              <a:r>
                <a:rPr kumimoji="0" lang="ja-JP" alt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稳定性</a:t>
              </a:r>
              <a:endPar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C-</a:t>
              </a:r>
              <a:r>
                <a:rPr kumimoji="0" lang="ja-JP" alt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确定性</a:t>
              </a:r>
              <a:endPar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S-</a:t>
              </a:r>
              <a:r>
                <a:rPr kumimoji="0" lang="ja-JP" alt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简单性</a:t>
              </a:r>
              <a:endPar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C-</a:t>
              </a:r>
              <a:r>
                <a:rPr kumimoji="0" lang="ja-JP" alt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rPr>
                <a:t>清晰性</a:t>
              </a:r>
              <a:endParaRPr kumimoji="0" lang="en-US" sz="1800" b="1" i="1" u="none" strike="noStrike" kern="1200" cap="none" spc="0" normalizeH="0" baseline="0" noProof="0" dirty="0">
                <a:ln>
                  <a:noFill/>
                </a:ln>
                <a:solidFill>
                  <a:srgbClr val="F9A25E"/>
                </a:solidFill>
                <a:effectLst/>
                <a:uLnTx/>
                <a:uFillTx/>
                <a:latin typeface="DengXian" panose="02010600030101010101" pitchFamily="2" charset="-122"/>
                <a:ea typeface="DengXian" panose="02010600030101010101" pitchFamily="2" charset="-122"/>
              </a:endParaRPr>
            </a:p>
          </p:txBody>
        </p:sp>
      </p:grpSp>
      <p:grpSp>
        <p:nvGrpSpPr>
          <p:cNvPr id="24" name="Group 23">
            <a:extLst>
              <a:ext uri="{FF2B5EF4-FFF2-40B4-BE49-F238E27FC236}">
                <a16:creationId xmlns:a16="http://schemas.microsoft.com/office/drawing/2014/main" id="{E5827CB5-EB09-0542-B7D9-39AF65F23DB8}"/>
              </a:ext>
            </a:extLst>
          </p:cNvPr>
          <p:cNvGrpSpPr/>
          <p:nvPr/>
        </p:nvGrpSpPr>
        <p:grpSpPr>
          <a:xfrm>
            <a:off x="2752266" y="1043274"/>
            <a:ext cx="1092851" cy="4729719"/>
            <a:chOff x="1693869" y="1352605"/>
            <a:chExt cx="504124" cy="3784408"/>
          </a:xfrm>
        </p:grpSpPr>
        <p:sp>
          <p:nvSpPr>
            <p:cNvPr id="25" name="TextBox 24">
              <a:extLst>
                <a:ext uri="{FF2B5EF4-FFF2-40B4-BE49-F238E27FC236}">
                  <a16:creationId xmlns:a16="http://schemas.microsoft.com/office/drawing/2014/main" id="{82AF682F-AAD4-5642-987B-A5B2091000AD}"/>
                </a:ext>
              </a:extLst>
            </p:cNvPr>
            <p:cNvSpPr txBox="1"/>
            <p:nvPr/>
          </p:nvSpPr>
          <p:spPr>
            <a:xfrm>
              <a:off x="1708194" y="4859981"/>
              <a:ext cx="489799" cy="277032"/>
            </a:xfrm>
            <a:prstGeom prst="rect">
              <a:avLst/>
            </a:prstGeom>
            <a:noFill/>
          </p:spPr>
          <p:txBody>
            <a:bodyPr wrap="none" lIns="68564" tIns="34282" rIns="68564" bIns="34282" rtlCol="0">
              <a:spAutoFit/>
            </a:bodyPr>
            <a:lstStyle/>
            <a:p>
              <a:pPr>
                <a:defRPr/>
              </a:pPr>
              <a:r>
                <a:rPr lang="zh-CN" altLang="en-US" b="1" dirty="0">
                  <a:solidFill>
                    <a:srgbClr val="4392D9"/>
                  </a:solidFill>
                  <a:latin typeface="DengXian" panose="02010600030101010101" pitchFamily="2" charset="-122"/>
                  <a:ea typeface="DengXian" panose="02010600030101010101" pitchFamily="2" charset="-122"/>
                </a:rPr>
                <a:t>儿童时期</a:t>
              </a:r>
              <a:endParaRPr lang="en-US" b="1" dirty="0">
                <a:solidFill>
                  <a:srgbClr val="4392D9"/>
                </a:solidFill>
                <a:latin typeface="DengXian" panose="02010600030101010101" pitchFamily="2" charset="-122"/>
                <a:ea typeface="DengXian" panose="02010600030101010101" pitchFamily="2" charset="-122"/>
              </a:endParaRPr>
            </a:p>
          </p:txBody>
        </p:sp>
        <p:sp>
          <p:nvSpPr>
            <p:cNvPr id="26" name="TextBox 25">
              <a:extLst>
                <a:ext uri="{FF2B5EF4-FFF2-40B4-BE49-F238E27FC236}">
                  <a16:creationId xmlns:a16="http://schemas.microsoft.com/office/drawing/2014/main" id="{07241720-0B38-E34E-9C5F-3942C23B0670}"/>
                </a:ext>
              </a:extLst>
            </p:cNvPr>
            <p:cNvSpPr txBox="1"/>
            <p:nvPr/>
          </p:nvSpPr>
          <p:spPr>
            <a:xfrm>
              <a:off x="1693869" y="1352605"/>
              <a:ext cx="489799" cy="277032"/>
            </a:xfrm>
            <a:prstGeom prst="rect">
              <a:avLst/>
            </a:prstGeom>
            <a:noFill/>
          </p:spPr>
          <p:txBody>
            <a:bodyPr wrap="none" lIns="68564" tIns="34282" rIns="68564" bIns="3428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rgbClr val="4392D9"/>
                  </a:solidFill>
                  <a:latin typeface="DengXian" panose="02010600030101010101" pitchFamily="2" charset="-122"/>
                  <a:ea typeface="DengXian" panose="02010600030101010101" pitchFamily="2" charset="-122"/>
                </a:rPr>
                <a:t>内观自变</a:t>
              </a:r>
              <a:endParaRPr lang="en-US" b="1" dirty="0">
                <a:solidFill>
                  <a:srgbClr val="4392D9"/>
                </a:solidFill>
                <a:latin typeface="DengXian" panose="02010600030101010101" pitchFamily="2" charset="-122"/>
                <a:ea typeface="DengXian" panose="02010600030101010101" pitchFamily="2" charset="-122"/>
              </a:endParaRPr>
            </a:p>
          </p:txBody>
        </p:sp>
        <p:sp>
          <p:nvSpPr>
            <p:cNvPr id="27" name="TextBox 26">
              <a:extLst>
                <a:ext uri="{FF2B5EF4-FFF2-40B4-BE49-F238E27FC236}">
                  <a16:creationId xmlns:a16="http://schemas.microsoft.com/office/drawing/2014/main" id="{D54C925A-E346-784A-A331-DFC5D28920CD}"/>
                </a:ext>
              </a:extLst>
            </p:cNvPr>
            <p:cNvSpPr txBox="1"/>
            <p:nvPr/>
          </p:nvSpPr>
          <p:spPr>
            <a:xfrm>
              <a:off x="1693869" y="2230206"/>
              <a:ext cx="489799" cy="277032"/>
            </a:xfrm>
            <a:prstGeom prst="rect">
              <a:avLst/>
            </a:prstGeom>
            <a:noFill/>
          </p:spPr>
          <p:txBody>
            <a:bodyPr wrap="none" lIns="68564" tIns="34282" rIns="68564" bIns="34282" rtlCol="0">
              <a:spAutoFit/>
            </a:bodyPr>
            <a:lstStyle/>
            <a:p>
              <a:pPr>
                <a:defRPr/>
              </a:pPr>
              <a:r>
                <a:rPr lang="zh-CN" altLang="en-US" b="1" dirty="0">
                  <a:solidFill>
                    <a:srgbClr val="4392D9"/>
                  </a:solidFill>
                  <a:latin typeface="DengXian" panose="02010600030101010101" pitchFamily="2" charset="-122"/>
                  <a:ea typeface="DengXian" panose="02010600030101010101" pitchFamily="2" charset="-122"/>
                </a:rPr>
                <a:t>自主导向</a:t>
              </a:r>
              <a:endParaRPr lang="en-US" b="1" dirty="0">
                <a:solidFill>
                  <a:srgbClr val="4392D9"/>
                </a:solidFill>
                <a:latin typeface="DengXian" panose="02010600030101010101" pitchFamily="2" charset="-122"/>
                <a:ea typeface="DengXian" panose="02010600030101010101" pitchFamily="2" charset="-122"/>
              </a:endParaRPr>
            </a:p>
          </p:txBody>
        </p:sp>
        <p:sp>
          <p:nvSpPr>
            <p:cNvPr id="28" name="TextBox 27">
              <a:extLst>
                <a:ext uri="{FF2B5EF4-FFF2-40B4-BE49-F238E27FC236}">
                  <a16:creationId xmlns:a16="http://schemas.microsoft.com/office/drawing/2014/main" id="{CD6766AB-6705-B543-B098-D938E9B75181}"/>
                </a:ext>
              </a:extLst>
            </p:cNvPr>
            <p:cNvSpPr txBox="1"/>
            <p:nvPr/>
          </p:nvSpPr>
          <p:spPr>
            <a:xfrm>
              <a:off x="1708194" y="3821314"/>
              <a:ext cx="489799" cy="277032"/>
            </a:xfrm>
            <a:prstGeom prst="rect">
              <a:avLst/>
            </a:prstGeom>
            <a:noFill/>
          </p:spPr>
          <p:txBody>
            <a:bodyPr wrap="none" lIns="68564" tIns="34282" rIns="68564" bIns="34282" rtlCol="0">
              <a:spAutoFit/>
            </a:bodyPr>
            <a:lstStyle/>
            <a:p>
              <a:pPr marR="0" lvl="0" indent="0" fontAlgn="auto">
                <a:lnSpc>
                  <a:spcPct val="100000"/>
                </a:lnSpc>
                <a:spcBef>
                  <a:spcPts val="0"/>
                </a:spcBef>
                <a:spcAft>
                  <a:spcPts val="0"/>
                </a:spcAft>
                <a:buClrTx/>
                <a:buSzTx/>
                <a:buFontTx/>
                <a:buNone/>
                <a:tabLst/>
                <a:defRPr/>
              </a:pPr>
              <a:r>
                <a:rPr lang="zh-CN" altLang="en-US" b="1" dirty="0">
                  <a:solidFill>
                    <a:srgbClr val="4392D9"/>
                  </a:solidFill>
                  <a:latin typeface="DengXian" panose="02010600030101010101" pitchFamily="2" charset="-122"/>
                  <a:ea typeface="DengXian" panose="02010600030101010101" pitchFamily="2" charset="-122"/>
                </a:rPr>
                <a:t>规范主导</a:t>
              </a:r>
              <a:endParaRPr lang="en-US" b="1" dirty="0">
                <a:solidFill>
                  <a:srgbClr val="4392D9"/>
                </a:solidFill>
                <a:latin typeface="DengXian" panose="02010600030101010101" pitchFamily="2" charset="-122"/>
                <a:ea typeface="DengXian" panose="02010600030101010101" pitchFamily="2" charset="-122"/>
              </a:endParaRPr>
            </a:p>
          </p:txBody>
        </p:sp>
      </p:grpSp>
      <p:sp>
        <p:nvSpPr>
          <p:cNvPr id="33" name="Slide Number Placeholder 3">
            <a:extLst>
              <a:ext uri="{FF2B5EF4-FFF2-40B4-BE49-F238E27FC236}">
                <a16:creationId xmlns:a16="http://schemas.microsoft.com/office/drawing/2014/main" id="{33E90DA4-CDCF-4564-A8C0-DC9083865713}"/>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34" name="Footer Placeholder 2">
            <a:extLst>
              <a:ext uri="{FF2B5EF4-FFF2-40B4-BE49-F238E27FC236}">
                <a16:creationId xmlns:a16="http://schemas.microsoft.com/office/drawing/2014/main" id="{A64ECCF2-D021-4E16-8EC6-C72ACAF6803C}"/>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35" name="Rectangle 34">
            <a:extLst>
              <a:ext uri="{FF2B5EF4-FFF2-40B4-BE49-F238E27FC236}">
                <a16:creationId xmlns:a16="http://schemas.microsoft.com/office/drawing/2014/main" id="{DADD9CB3-C4ED-410F-8050-F52BB165179F}"/>
              </a:ext>
            </a:extLst>
          </p:cNvPr>
          <p:cNvSpPr/>
          <p:nvPr/>
        </p:nvSpPr>
        <p:spPr>
          <a:xfrm>
            <a:off x="4376902" y="2232756"/>
            <a:ext cx="3289903" cy="2103120"/>
          </a:xfrm>
          <a:prstGeom prst="rect">
            <a:avLst/>
          </a:prstGeom>
          <a:solidFill>
            <a:schemeClr val="accent1"/>
          </a:solidFill>
          <a:ln w="9525" cap="flat" cmpd="sng" algn="ctr">
            <a:solidFill>
              <a:srgbClr val="F9A25E">
                <a:shade val="95000"/>
                <a:satMod val="105000"/>
                <a:alpha val="25000"/>
              </a:srgbClr>
            </a:solidFill>
            <a:prstDash val="solid"/>
          </a:ln>
          <a:effectLst/>
        </p:spPr>
        <p:txBody>
          <a:bodyPr lIns="61544" tIns="30772" rIns="61544" bIns="3077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cxnSp>
        <p:nvCxnSpPr>
          <p:cNvPr id="36" name="Straight Arrow Connector 35">
            <a:extLst>
              <a:ext uri="{FF2B5EF4-FFF2-40B4-BE49-F238E27FC236}">
                <a16:creationId xmlns:a16="http://schemas.microsoft.com/office/drawing/2014/main" id="{F24D99BC-97FE-4CE9-BE75-262A44C258E2}"/>
              </a:ext>
            </a:extLst>
          </p:cNvPr>
          <p:cNvCxnSpPr>
            <a:cxnSpLocks/>
          </p:cNvCxnSpPr>
          <p:nvPr/>
        </p:nvCxnSpPr>
        <p:spPr>
          <a:xfrm>
            <a:off x="7666805" y="949377"/>
            <a:ext cx="0" cy="4957767"/>
          </a:xfrm>
          <a:prstGeom prst="straightConnector1">
            <a:avLst/>
          </a:prstGeom>
          <a:noFill/>
          <a:ln w="63500" cap="flat" cmpd="sng" algn="ctr">
            <a:solidFill>
              <a:schemeClr val="accent2"/>
            </a:solidFill>
            <a:prstDash val="solid"/>
            <a:miter lim="800000"/>
            <a:headEnd type="arrow" w="lg" len="lg"/>
            <a:tailEnd type="arrow" w="lg" len="lg"/>
          </a:ln>
          <a:effectLst/>
        </p:spPr>
      </p:cxnSp>
      <p:cxnSp>
        <p:nvCxnSpPr>
          <p:cNvPr id="37" name="Straight Arrow Connector 36">
            <a:extLst>
              <a:ext uri="{FF2B5EF4-FFF2-40B4-BE49-F238E27FC236}">
                <a16:creationId xmlns:a16="http://schemas.microsoft.com/office/drawing/2014/main" id="{2FFE910C-A87C-437A-8C05-D7414EFB22A4}"/>
              </a:ext>
            </a:extLst>
          </p:cNvPr>
          <p:cNvCxnSpPr>
            <a:cxnSpLocks/>
          </p:cNvCxnSpPr>
          <p:nvPr/>
        </p:nvCxnSpPr>
        <p:spPr>
          <a:xfrm>
            <a:off x="4376902" y="949377"/>
            <a:ext cx="0" cy="4957767"/>
          </a:xfrm>
          <a:prstGeom prst="straightConnector1">
            <a:avLst/>
          </a:prstGeom>
          <a:noFill/>
          <a:ln w="63500" cap="rnd" cmpd="sng" algn="ctr">
            <a:solidFill>
              <a:schemeClr val="accent3"/>
            </a:solidFill>
            <a:prstDash val="solid"/>
            <a:round/>
            <a:headEnd type="arrow" w="lg" len="lg"/>
            <a:tailEnd type="arrow" w="lg" len="lg"/>
          </a:ln>
          <a:effectLst/>
        </p:spPr>
      </p:cxnSp>
      <p:grpSp>
        <p:nvGrpSpPr>
          <p:cNvPr id="38" name="Group 37">
            <a:extLst>
              <a:ext uri="{FF2B5EF4-FFF2-40B4-BE49-F238E27FC236}">
                <a16:creationId xmlns:a16="http://schemas.microsoft.com/office/drawing/2014/main" id="{B667F6FF-1329-41C5-B3F2-363D3786ACFA}"/>
              </a:ext>
            </a:extLst>
          </p:cNvPr>
          <p:cNvGrpSpPr/>
          <p:nvPr/>
        </p:nvGrpSpPr>
        <p:grpSpPr>
          <a:xfrm>
            <a:off x="4359267" y="2072040"/>
            <a:ext cx="3466842" cy="322676"/>
            <a:chOff x="4359267" y="2072040"/>
            <a:chExt cx="3466842" cy="322676"/>
          </a:xfrm>
        </p:grpSpPr>
        <p:cxnSp>
          <p:nvCxnSpPr>
            <p:cNvPr id="39" name="Straight Connector 38">
              <a:extLst>
                <a:ext uri="{FF2B5EF4-FFF2-40B4-BE49-F238E27FC236}">
                  <a16:creationId xmlns:a16="http://schemas.microsoft.com/office/drawing/2014/main" id="{B2ED9C8F-2B39-4290-9476-1AB69391F6C0}"/>
                </a:ext>
              </a:extLst>
            </p:cNvPr>
            <p:cNvCxnSpPr/>
            <p:nvPr/>
          </p:nvCxnSpPr>
          <p:spPr>
            <a:xfrm>
              <a:off x="4359267" y="2233371"/>
              <a:ext cx="3289903" cy="0"/>
            </a:xfrm>
            <a:prstGeom prst="line">
              <a:avLst/>
            </a:prstGeom>
            <a:ln w="50800" cap="rnd" cmpd="sng" algn="ctr">
              <a:solidFill>
                <a:schemeClr val="accent5"/>
              </a:solidFill>
              <a:prstDash val="solid"/>
              <a:round/>
              <a:headEnd type="arrow" w="lg" len="lg"/>
              <a:tailEnd type="none" w="med" len="med"/>
            </a:ln>
          </p:spPr>
          <p:style>
            <a:lnRef idx="0">
              <a:scrgbClr r="0" g="0" b="0"/>
            </a:lnRef>
            <a:fillRef idx="0">
              <a:scrgbClr r="0" g="0" b="0"/>
            </a:fillRef>
            <a:effectRef idx="0">
              <a:scrgbClr r="0" g="0" b="0"/>
            </a:effectRef>
            <a:fontRef idx="minor">
              <a:schemeClr val="tx1"/>
            </a:fontRef>
          </p:style>
        </p:cxnSp>
        <p:sp>
          <p:nvSpPr>
            <p:cNvPr id="40" name="Oval 39">
              <a:extLst>
                <a:ext uri="{FF2B5EF4-FFF2-40B4-BE49-F238E27FC236}">
                  <a16:creationId xmlns:a16="http://schemas.microsoft.com/office/drawing/2014/main" id="{BF06FA28-0ED5-4AD7-8A45-2B4AB23F0F00}"/>
                </a:ext>
              </a:extLst>
            </p:cNvPr>
            <p:cNvSpPr>
              <a:spLocks noChangeAspect="1"/>
            </p:cNvSpPr>
            <p:nvPr/>
          </p:nvSpPr>
          <p:spPr>
            <a:xfrm>
              <a:off x="7493656" y="2072040"/>
              <a:ext cx="332453" cy="322676"/>
            </a:xfrm>
            <a:prstGeom prst="ellipse">
              <a:avLst/>
            </a:prstGeom>
            <a:solidFill>
              <a:schemeClr val="accent4"/>
            </a:solidFill>
            <a:ln w="9525" cap="flat" cmpd="sng" algn="ctr">
              <a:noFill/>
              <a:prstDash val="solid"/>
            </a:ln>
            <a:effectLst/>
          </p:spPr>
          <p:txBody>
            <a:bodyPr lIns="61502" tIns="30750" rIns="61502" bIns="30750"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grpSp>
      <p:pic>
        <p:nvPicPr>
          <p:cNvPr id="41" name="Picture 40">
            <a:extLst>
              <a:ext uri="{FF2B5EF4-FFF2-40B4-BE49-F238E27FC236}">
                <a16:creationId xmlns:a16="http://schemas.microsoft.com/office/drawing/2014/main" id="{B7D45CAA-D7C8-4567-B2FC-E92C29A4E3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8" t="1863" r="15" b="1333"/>
          <a:stretch/>
        </p:blipFill>
        <p:spPr>
          <a:xfrm>
            <a:off x="4203760" y="1713231"/>
            <a:ext cx="3730646" cy="3611274"/>
          </a:xfrm>
          <a:prstGeom prst="rect">
            <a:avLst/>
          </a:prstGeom>
        </p:spPr>
      </p:pic>
      <p:grpSp>
        <p:nvGrpSpPr>
          <p:cNvPr id="42" name="Group 41">
            <a:extLst>
              <a:ext uri="{FF2B5EF4-FFF2-40B4-BE49-F238E27FC236}">
                <a16:creationId xmlns:a16="http://schemas.microsoft.com/office/drawing/2014/main" id="{0D79DD8C-02CF-4D94-A439-2417A2814FEC}"/>
              </a:ext>
            </a:extLst>
          </p:cNvPr>
          <p:cNvGrpSpPr/>
          <p:nvPr/>
        </p:nvGrpSpPr>
        <p:grpSpPr>
          <a:xfrm>
            <a:off x="4203760" y="4167141"/>
            <a:ext cx="3463045" cy="322676"/>
            <a:chOff x="4203760" y="4167141"/>
            <a:chExt cx="3463045" cy="322676"/>
          </a:xfrm>
        </p:grpSpPr>
        <p:cxnSp>
          <p:nvCxnSpPr>
            <p:cNvPr id="43" name="Straight Connector 42">
              <a:extLst>
                <a:ext uri="{FF2B5EF4-FFF2-40B4-BE49-F238E27FC236}">
                  <a16:creationId xmlns:a16="http://schemas.microsoft.com/office/drawing/2014/main" id="{C65BF1AE-CB57-486F-91CE-99D4C752CAE9}"/>
                </a:ext>
              </a:extLst>
            </p:cNvPr>
            <p:cNvCxnSpPr/>
            <p:nvPr/>
          </p:nvCxnSpPr>
          <p:spPr>
            <a:xfrm>
              <a:off x="4376902" y="4335259"/>
              <a:ext cx="3289903" cy="0"/>
            </a:xfrm>
            <a:prstGeom prst="line">
              <a:avLst/>
            </a:prstGeom>
            <a:noFill/>
            <a:ln w="50800" cap="rnd" cmpd="sng" algn="ctr">
              <a:solidFill>
                <a:schemeClr val="tx1"/>
              </a:solidFill>
              <a:prstDash val="sysDot"/>
              <a:tailEnd type="arrow" w="lg" len="lg"/>
            </a:ln>
            <a:effectLst/>
          </p:spPr>
        </p:cxnSp>
        <p:sp>
          <p:nvSpPr>
            <p:cNvPr id="44" name="Oval 43">
              <a:extLst>
                <a:ext uri="{FF2B5EF4-FFF2-40B4-BE49-F238E27FC236}">
                  <a16:creationId xmlns:a16="http://schemas.microsoft.com/office/drawing/2014/main" id="{131FB1C2-F67D-44D6-883E-98B7A2659284}"/>
                </a:ext>
              </a:extLst>
            </p:cNvPr>
            <p:cNvSpPr>
              <a:spLocks noChangeAspect="1"/>
            </p:cNvSpPr>
            <p:nvPr/>
          </p:nvSpPr>
          <p:spPr>
            <a:xfrm>
              <a:off x="4203760" y="4167141"/>
              <a:ext cx="332453" cy="322676"/>
            </a:xfrm>
            <a:prstGeom prst="ellipse">
              <a:avLst/>
            </a:prstGeom>
            <a:solidFill>
              <a:schemeClr val="bg2">
                <a:lumMod val="50000"/>
              </a:schemeClr>
            </a:solidFill>
            <a:ln w="9525" cap="flat" cmpd="sng" algn="ctr">
              <a:noFill/>
              <a:prstDash val="solid"/>
            </a:ln>
            <a:effectLst/>
          </p:spPr>
          <p:txBody>
            <a:bodyPr lIns="61502" tIns="30750" rIns="61502" bIns="30750"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grpSp>
      <p:grpSp>
        <p:nvGrpSpPr>
          <p:cNvPr id="45" name="Group 44">
            <a:extLst>
              <a:ext uri="{FF2B5EF4-FFF2-40B4-BE49-F238E27FC236}">
                <a16:creationId xmlns:a16="http://schemas.microsoft.com/office/drawing/2014/main" id="{86D1287D-54E5-4326-94CB-92F79FD9797D}"/>
              </a:ext>
            </a:extLst>
          </p:cNvPr>
          <p:cNvGrpSpPr/>
          <p:nvPr/>
        </p:nvGrpSpPr>
        <p:grpSpPr>
          <a:xfrm>
            <a:off x="5142295" y="2232756"/>
            <a:ext cx="1566180" cy="2098561"/>
            <a:chOff x="5142295" y="2232756"/>
            <a:chExt cx="1566180" cy="2098561"/>
          </a:xfrm>
        </p:grpSpPr>
        <p:cxnSp>
          <p:nvCxnSpPr>
            <p:cNvPr id="46" name="Straight Connector 45">
              <a:extLst>
                <a:ext uri="{FF2B5EF4-FFF2-40B4-BE49-F238E27FC236}">
                  <a16:creationId xmlns:a16="http://schemas.microsoft.com/office/drawing/2014/main" id="{416A6926-7E6E-4DA0-AE74-A95E471CD8A4}"/>
                </a:ext>
              </a:extLst>
            </p:cNvPr>
            <p:cNvCxnSpPr>
              <a:cxnSpLocks/>
            </p:cNvCxnSpPr>
            <p:nvPr/>
          </p:nvCxnSpPr>
          <p:spPr>
            <a:xfrm flipV="1">
              <a:off x="5142295" y="2232756"/>
              <a:ext cx="0" cy="2098561"/>
            </a:xfrm>
            <a:prstGeom prst="line">
              <a:avLst/>
            </a:prstGeom>
            <a:noFill/>
            <a:ln w="50800" cap="rnd" cmpd="sng" algn="ctr">
              <a:solidFill>
                <a:schemeClr val="bg1"/>
              </a:solidFill>
              <a:prstDash val="dashDot"/>
              <a:headEnd type="arrow" w="med" len="med"/>
              <a:tailEnd type="arrow" w="med" len="med"/>
            </a:ln>
            <a:effectLst/>
          </p:spPr>
        </p:cxnSp>
        <p:sp>
          <p:nvSpPr>
            <p:cNvPr id="47" name="TextBox 46">
              <a:extLst>
                <a:ext uri="{FF2B5EF4-FFF2-40B4-BE49-F238E27FC236}">
                  <a16:creationId xmlns:a16="http://schemas.microsoft.com/office/drawing/2014/main" id="{389F47BF-2708-468D-9EF0-1108E8ACC4F1}"/>
                </a:ext>
              </a:extLst>
            </p:cNvPr>
            <p:cNvSpPr txBox="1"/>
            <p:nvPr/>
          </p:nvSpPr>
          <p:spPr>
            <a:xfrm>
              <a:off x="5311401" y="2655826"/>
              <a:ext cx="1397074" cy="493032"/>
            </a:xfrm>
            <a:prstGeom prst="rect">
              <a:avLst/>
            </a:prstGeom>
            <a:noFill/>
          </p:spPr>
          <p:txBody>
            <a:bodyPr wrap="none" lIns="61544" tIns="30772" rIns="61544" bIns="3077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Helvetica"/>
                  <a:ea typeface="+mn-ea"/>
                  <a:cs typeface="+mn-cs"/>
                </a:rPr>
                <a:t>Developmental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Helvetica"/>
                  <a:ea typeface="+mn-ea"/>
                  <a:cs typeface="+mn-cs"/>
                </a:rPr>
                <a:t>Challenge</a:t>
              </a:r>
            </a:p>
          </p:txBody>
        </p:sp>
      </p:grpSp>
      <p:sp>
        <p:nvSpPr>
          <p:cNvPr id="16" name="TextBox 15">
            <a:extLst>
              <a:ext uri="{FF2B5EF4-FFF2-40B4-BE49-F238E27FC236}">
                <a16:creationId xmlns:a16="http://schemas.microsoft.com/office/drawing/2014/main" id="{78E16B4B-E54D-884E-8E92-2F14BBD381A4}"/>
              </a:ext>
            </a:extLst>
          </p:cNvPr>
          <p:cNvSpPr txBox="1"/>
          <p:nvPr/>
        </p:nvSpPr>
        <p:spPr>
          <a:xfrm>
            <a:off x="4836481" y="1828009"/>
            <a:ext cx="23914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kern="0" cap="none" spc="0" normalizeH="0" baseline="0" noProof="0" dirty="0">
                <a:ln>
                  <a:noFill/>
                </a:ln>
                <a:solidFill>
                  <a:schemeClr val="accent5"/>
                </a:solidFill>
                <a:effectLst/>
                <a:uLnTx/>
                <a:uFillTx/>
                <a:latin typeface="DengXian" panose="02010600030101010101" pitchFamily="2" charset="-122"/>
                <a:ea typeface="DengXian" panose="02010600030101010101" pitchFamily="2" charset="-122"/>
              </a:rPr>
              <a:t>对心智复杂程度的要求</a:t>
            </a:r>
            <a:endParaRPr kumimoji="0" lang="en-US" altLang="ja-JP" sz="1400" b="1" i="0" u="none" kern="0" cap="none" spc="0" normalizeH="0" baseline="0" noProof="0" dirty="0">
              <a:ln>
                <a:noFill/>
              </a:ln>
              <a:solidFill>
                <a:schemeClr val="accent5"/>
              </a:solidFill>
              <a:effectLst/>
              <a:uLnTx/>
              <a:uFillTx/>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427619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2000" fill="hold"/>
                                        <p:tgtEl>
                                          <p:spTgt spid="41"/>
                                        </p:tgtEl>
                                        <p:attrNameLst>
                                          <p:attrName>ppt_w</p:attrName>
                                        </p:attrNameLst>
                                      </p:cBhvr>
                                      <p:tavLst>
                                        <p:tav tm="0">
                                          <p:val>
                                            <p:fltVal val="0"/>
                                          </p:val>
                                        </p:tav>
                                        <p:tav tm="100000">
                                          <p:val>
                                            <p:strVal val="#ppt_w"/>
                                          </p:val>
                                        </p:tav>
                                      </p:tavLst>
                                    </p:anim>
                                    <p:anim calcmode="lin" valueType="num">
                                      <p:cBhvr>
                                        <p:cTn id="26" dur="20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nSpc>
                <a:spcPct val="150000"/>
              </a:lnSpc>
            </a:pPr>
            <a:r>
              <a:rPr lang="zh-CN" altLang="en-US" dirty="0">
                <a:latin typeface="等线" panose="02010600030101010101" pitchFamily="2" charset="-122"/>
                <a:ea typeface="等线" panose="02010600030101010101" pitchFamily="2" charset="-122"/>
              </a:rPr>
              <a:t>曾格（</a:t>
            </a:r>
            <a:r>
              <a:rPr lang="en-US" altLang="zh-CN" dirty="0">
                <a:latin typeface="等线" panose="02010600030101010101" pitchFamily="2" charset="-122"/>
                <a:ea typeface="等线" panose="02010600030101010101" pitchFamily="2" charset="-122"/>
              </a:rPr>
              <a:t>Zenger</a:t>
            </a:r>
            <a:r>
              <a:rPr lang="zh-CN" altLang="en-US" dirty="0">
                <a:latin typeface="等线" panose="02010600030101010101" pitchFamily="2" charset="-122"/>
                <a:ea typeface="等线" panose="02010600030101010101" pitchFamily="2" charset="-122"/>
              </a:rPr>
              <a:t>）的研究发现</a:t>
            </a:r>
            <a:br>
              <a:rPr lang="zh-CN" altLang="en-US" dirty="0">
                <a:latin typeface="等线" panose="02010600030101010101" pitchFamily="2" charset="-122"/>
                <a:ea typeface="等线" panose="02010600030101010101" pitchFamily="2" charset="-122"/>
              </a:rPr>
            </a:br>
            <a:r>
              <a:rPr lang="zh-CN" altLang="en-US" dirty="0">
                <a:latin typeface="等线" panose="02010600030101010101" pitchFamily="2" charset="-122"/>
                <a:ea typeface="等线" panose="02010600030101010101" pitchFamily="2" charset="-122"/>
              </a:rPr>
              <a:t>领导能力与业绩成果之间的关系</a:t>
            </a:r>
          </a:p>
        </p:txBody>
      </p:sp>
      <p:grpSp>
        <p:nvGrpSpPr>
          <p:cNvPr id="26" name="Group 25"/>
          <p:cNvGrpSpPr/>
          <p:nvPr/>
        </p:nvGrpSpPr>
        <p:grpSpPr>
          <a:xfrm>
            <a:off x="3200412" y="1390128"/>
            <a:ext cx="5168574" cy="4629673"/>
            <a:chOff x="1883073" y="1856990"/>
            <a:chExt cx="5168574" cy="4629674"/>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cs typeface="Arial"/>
                <a:sym typeface="Times" pitchFamily="-20" charset="0"/>
              </a:endParaRPr>
            </a:p>
          </p:txBody>
        </p:sp>
        <p:sp>
          <p:nvSpPr>
            <p:cNvPr id="28" name="Text Box 6"/>
            <p:cNvSpPr txBox="1">
              <a:spLocks noChangeArrowheads="1"/>
            </p:cNvSpPr>
            <p:nvPr/>
          </p:nvSpPr>
          <p:spPr bwMode="auto">
            <a:xfrm flipV="1">
              <a:off x="1883073" y="1856990"/>
              <a:ext cx="492443" cy="2554546"/>
            </a:xfrm>
            <a:prstGeom prst="rect">
              <a:avLst/>
            </a:prstGeom>
            <a:solidFill>
              <a:schemeClr val="bg1"/>
            </a:solidFill>
            <a:ln w="9525">
              <a:noFill/>
              <a:miter lim="800000"/>
              <a:headEnd/>
              <a:tailEnd/>
            </a:ln>
          </p:spPr>
          <p:txBody>
            <a:bodyPr vert="vert" anchor="b">
              <a:prstTxWarp prst="textNoShape">
                <a:avLst/>
              </a:prstTxWarp>
              <a:spAutoFit/>
            </a:bodyPr>
            <a:lstStyle/>
            <a:p>
              <a:r>
                <a:rPr lang="zh-CN" altLang="en-US" sz="2000" dirty="0">
                  <a:solidFill>
                    <a:srgbClr val="000000"/>
                  </a:solidFill>
                  <a:latin typeface="等线" panose="02010600030101010101" pitchFamily="2" charset="-122"/>
                  <a:ea typeface="等线" panose="02010600030101010101" pitchFamily="2" charset="-122"/>
                  <a:cs typeface="Arial"/>
                  <a:sym typeface="Times" pitchFamily="-20" charset="0"/>
                </a:rPr>
                <a:t>成果 </a:t>
              </a:r>
              <a:r>
                <a:rPr lang="en-US" altLang="zh-CN" sz="2000" dirty="0">
                  <a:solidFill>
                    <a:srgbClr val="000000"/>
                  </a:solidFill>
                  <a:latin typeface="等线" panose="02010600030101010101" pitchFamily="2" charset="-122"/>
                  <a:ea typeface="等线" panose="02010600030101010101" pitchFamily="2" charset="-122"/>
                  <a:cs typeface="Arial"/>
                  <a:sym typeface="Times" pitchFamily="-20" charset="0"/>
                </a:rPr>
                <a:t>- </a:t>
              </a:r>
              <a:r>
                <a:rPr lang="zh-CN" altLang="en-US" sz="2000" dirty="0">
                  <a:solidFill>
                    <a:srgbClr val="000000"/>
                  </a:solidFill>
                  <a:latin typeface="等线" panose="02010600030101010101" pitchFamily="2" charset="-122"/>
                  <a:ea typeface="等线" panose="02010600030101010101" pitchFamily="2" charset="-122"/>
                  <a:cs typeface="Arial"/>
                  <a:sym typeface="Times" pitchFamily="-20" charset="0"/>
                </a:rPr>
                <a:t>投资回报率</a:t>
              </a:r>
              <a:endParaRPr lang="en-US" sz="2000" dirty="0">
                <a:solidFill>
                  <a:srgbClr val="000000"/>
                </a:solidFill>
                <a:latin typeface="等线" panose="02010600030101010101" pitchFamily="2" charset="-122"/>
                <a:ea typeface="等线" panose="02010600030101010101" pitchFamily="2" charset="-122"/>
                <a:cs typeface="Arial"/>
                <a:sym typeface="Times" pitchFamily="-20" charset="0"/>
              </a:endParaRPr>
            </a:p>
          </p:txBody>
        </p:sp>
        <p:sp>
          <p:nvSpPr>
            <p:cNvPr id="30" name="Text Box 7"/>
            <p:cNvSpPr txBox="1">
              <a:spLocks noChangeArrowheads="1"/>
            </p:cNvSpPr>
            <p:nvPr/>
          </p:nvSpPr>
          <p:spPr bwMode="auto">
            <a:xfrm>
              <a:off x="3383624" y="6086554"/>
              <a:ext cx="3181395"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zh-CN" altLang="en-US" sz="2000" dirty="0">
                  <a:solidFill>
                    <a:srgbClr val="000000"/>
                  </a:solidFill>
                  <a:latin typeface="等线" panose="02010600030101010101" pitchFamily="2" charset="-122"/>
                  <a:ea typeface="等线" panose="02010600030101010101" pitchFamily="2" charset="-122"/>
                  <a:cs typeface="Arial"/>
                  <a:sym typeface="Times" pitchFamily="-20" charset="0"/>
                </a:rPr>
                <a:t>汇总</a:t>
              </a:r>
              <a:r>
                <a:rPr lang="en-US" altLang="zh-CN" sz="2000" dirty="0">
                  <a:solidFill>
                    <a:srgbClr val="000000"/>
                  </a:solidFill>
                  <a:latin typeface="等线" panose="02010600030101010101" pitchFamily="2" charset="-122"/>
                  <a:ea typeface="等线" panose="02010600030101010101" pitchFamily="2" charset="-122"/>
                  <a:cs typeface="Arial"/>
                  <a:sym typeface="Times" pitchFamily="-20" charset="0"/>
                </a:rPr>
                <a:t>360°</a:t>
              </a:r>
              <a:r>
                <a:rPr lang="zh-CN" altLang="en-US" sz="2000" dirty="0">
                  <a:solidFill>
                    <a:srgbClr val="000000"/>
                  </a:solidFill>
                  <a:latin typeface="等线" panose="02010600030101010101" pitchFamily="2" charset="-122"/>
                  <a:ea typeface="等线" panose="02010600030101010101" pitchFamily="2" charset="-122"/>
                  <a:cs typeface="Arial"/>
                  <a:sym typeface="Times" pitchFamily="-20" charset="0"/>
                </a:rPr>
                <a:t>反馈</a:t>
              </a:r>
              <a:endParaRPr lang="en-US" dirty="0">
                <a:solidFill>
                  <a:srgbClr val="000000"/>
                </a:solidFill>
                <a:latin typeface="等线" panose="02010600030101010101" pitchFamily="2" charset="-122"/>
                <a:ea typeface="等线" panose="02010600030101010101" pitchFamily="2" charset="-122"/>
                <a:cs typeface="Arial"/>
                <a:sym typeface="Times" pitchFamily="-20" charset="0"/>
              </a:endParaRPr>
            </a:p>
          </p:txBody>
        </p:sp>
        <p:sp>
          <p:nvSpPr>
            <p:cNvPr id="31" name="Text Box 9"/>
            <p:cNvSpPr txBox="1">
              <a:spLocks noChangeArrowheads="1"/>
            </p:cNvSpPr>
            <p:nvPr/>
          </p:nvSpPr>
          <p:spPr bwMode="auto">
            <a:xfrm>
              <a:off x="5717821" y="3815399"/>
              <a:ext cx="1333826" cy="461665"/>
            </a:xfrm>
            <a:prstGeom prst="rect">
              <a:avLst/>
            </a:prstGeom>
            <a:noFill/>
            <a:ln w="9525">
              <a:noFill/>
              <a:miter lim="800000"/>
              <a:headEnd/>
              <a:tailEnd/>
            </a:ln>
          </p:spPr>
          <p:txBody>
            <a:bodyPr>
              <a:prstTxWarp prst="textNoShape">
                <a:avLst/>
              </a:prstTxWarp>
              <a:spAutoFit/>
            </a:bodyPr>
            <a:lstStyle/>
            <a:p>
              <a:pPr algn="ctr"/>
              <a:r>
                <a:rPr lang="zh-CN" altLang="en-US" sz="1200" dirty="0">
                  <a:solidFill>
                    <a:schemeClr val="bg1"/>
                  </a:solidFill>
                  <a:latin typeface="等线" panose="02010600030101010101" pitchFamily="2" charset="-122"/>
                  <a:ea typeface="等线" panose="02010600030101010101" pitchFamily="2" charset="-122"/>
                  <a:cs typeface="Arial"/>
                  <a:sym typeface="Times" pitchFamily="-20" charset="0"/>
                </a:rPr>
                <a:t>头部</a:t>
              </a:r>
              <a:r>
                <a:rPr lang="en-US" altLang="zh-CN" sz="1200" dirty="0">
                  <a:solidFill>
                    <a:schemeClr val="bg1"/>
                  </a:solidFill>
                  <a:latin typeface="等线" panose="02010600030101010101" pitchFamily="2" charset="-122"/>
                  <a:ea typeface="等线" panose="02010600030101010101" pitchFamily="2" charset="-122"/>
                  <a:cs typeface="Arial"/>
                  <a:sym typeface="Times" pitchFamily="-20" charset="0"/>
                </a:rPr>
                <a:t>20%</a:t>
              </a:r>
            </a:p>
            <a:p>
              <a:pPr algn="ctr"/>
              <a:r>
                <a:rPr lang="zh-CN" altLang="en-US" sz="1200" dirty="0">
                  <a:solidFill>
                    <a:schemeClr val="bg1"/>
                  </a:solidFill>
                  <a:latin typeface="等线" panose="02010600030101010101" pitchFamily="2" charset="-122"/>
                  <a:ea typeface="等线" panose="02010600030101010101" pitchFamily="2" charset="-122"/>
                  <a:cs typeface="Arial"/>
                  <a:sym typeface="Times" pitchFamily="-20" charset="0"/>
                </a:rPr>
                <a:t>的企业</a:t>
              </a:r>
              <a:endParaRPr lang="en-US" sz="1100" dirty="0">
                <a:solidFill>
                  <a:schemeClr val="bg1"/>
                </a:solidFill>
                <a:latin typeface="等线" panose="02010600030101010101" pitchFamily="2" charset="-122"/>
                <a:ea typeface="等线" panose="02010600030101010101" pitchFamily="2" charset="-122"/>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5" name="Rectangle 14"/>
            <p:cNvSpPr>
              <a:spLocks noChangeArrowheads="1"/>
            </p:cNvSpPr>
            <p:nvPr/>
          </p:nvSpPr>
          <p:spPr bwMode="auto">
            <a:xfrm>
              <a:off x="2383258" y="4639629"/>
              <a:ext cx="441146"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cs typeface="Arial"/>
                  <a:sym typeface="Times" pitchFamily="-20" charset="0"/>
                </a:rPr>
                <a:t>-</a:t>
              </a:r>
              <a:endParaRPr lang="en-US" sz="2400" dirty="0">
                <a:solidFill>
                  <a:srgbClr val="000000"/>
                </a:solidFill>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0000"/>
                  </a:solidFill>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0" name="Rectangle 19"/>
            <p:cNvSpPr>
              <a:spLocks noChangeArrowheads="1"/>
            </p:cNvSpPr>
            <p:nvPr/>
          </p:nvSpPr>
          <p:spPr bwMode="auto">
            <a:xfrm>
              <a:off x="4469686" y="3681208"/>
              <a:ext cx="758541"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bg1"/>
                  </a:solidFill>
                  <a:cs typeface="Arial"/>
                  <a:sym typeface="Times" pitchFamily="-20" charset="0"/>
                </a:rPr>
                <a:t>+2K </a:t>
              </a:r>
              <a:endParaRPr lang="en-US" sz="2400" dirty="0">
                <a:solidFill>
                  <a:schemeClr val="bg1"/>
                </a:solidFill>
                <a:cs typeface="Arial"/>
                <a:sym typeface="Times" pitchFamily="-20" charset="0"/>
              </a:endParaRP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50%</a:t>
              </a:r>
              <a:endParaRPr lang="en-US" sz="1200" dirty="0">
                <a:solidFill>
                  <a:srgbClr val="000000"/>
                </a:solidFill>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80%</a:t>
              </a:r>
              <a:endParaRPr lang="en-US" sz="1200" dirty="0">
                <a:solidFill>
                  <a:srgbClr val="000000"/>
                </a:solidFill>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b="1" dirty="0">
                  <a:solidFill>
                    <a:srgbClr val="000000"/>
                  </a:solidFill>
                  <a:cs typeface="Arial"/>
                  <a:sym typeface="Times" pitchFamily="-20" charset="0"/>
                </a:rPr>
                <a:t>20%</a:t>
              </a:r>
              <a:endParaRPr lang="en-US" sz="1200" dirty="0">
                <a:solidFill>
                  <a:srgbClr val="000000"/>
                </a:solidFill>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grpSp>
      <p:sp>
        <p:nvSpPr>
          <p:cNvPr id="2" name="Footer Placeholder 1">
            <a:extLst>
              <a:ext uri="{FF2B5EF4-FFF2-40B4-BE49-F238E27FC236}">
                <a16:creationId xmlns:a16="http://schemas.microsoft.com/office/drawing/2014/main" id="{9D22CBC8-BDD7-F50A-1065-07CC7B265BF0}"/>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404E5BB-3A26-33EB-11DC-B2DBF047FCA5}"/>
              </a:ext>
            </a:extLst>
          </p:cNvPr>
          <p:cNvSpPr>
            <a:spLocks noGrp="1"/>
          </p:cNvSpPr>
          <p:nvPr>
            <p:ph type="sldNum" sz="quarter" idx="11"/>
          </p:nvPr>
        </p:nvSpPr>
        <p:spPr/>
        <p:txBody>
          <a:bodyPr/>
          <a:lstStyle/>
          <a:p>
            <a:fld id="{4E547FC5-224D-4B2B-AB96-D4331BB3CBEC}" type="slidenum">
              <a:rPr lang="en-US" smtClean="0"/>
              <a:pPr/>
              <a:t>43</a:t>
            </a:fld>
            <a:endParaRPr lang="en-US" dirty="0"/>
          </a:p>
        </p:txBody>
      </p:sp>
    </p:spTree>
    <p:extLst>
      <p:ext uri="{BB962C8B-B14F-4D97-AF65-F5344CB8AC3E}">
        <p14:creationId xmlns:p14="http://schemas.microsoft.com/office/powerpoint/2010/main" val="380048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700597" y="1671844"/>
            <a:ext cx="4668388" cy="3801307"/>
            <a:chOff x="2383258" y="2138706"/>
            <a:chExt cx="4668388" cy="3801308"/>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5" name="Rectangle 14"/>
            <p:cNvSpPr>
              <a:spLocks noChangeArrowheads="1"/>
            </p:cNvSpPr>
            <p:nvPr/>
          </p:nvSpPr>
          <p:spPr bwMode="auto">
            <a:xfrm>
              <a:off x="2383258" y="4639629"/>
              <a:ext cx="441146"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cs typeface="Arial"/>
                  <a:sym typeface="Times" pitchFamily="-20" charset="0"/>
                </a:rPr>
                <a:t>-</a:t>
              </a:r>
              <a:endParaRPr lang="en-US" sz="2400" dirty="0">
                <a:solidFill>
                  <a:srgbClr val="000000"/>
                </a:solidFill>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0000"/>
                  </a:solidFill>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0" name="Rectangle 19"/>
            <p:cNvSpPr>
              <a:spLocks noChangeArrowheads="1"/>
            </p:cNvSpPr>
            <p:nvPr/>
          </p:nvSpPr>
          <p:spPr bwMode="auto">
            <a:xfrm>
              <a:off x="4469686" y="3681208"/>
              <a:ext cx="758541"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bg1"/>
                  </a:solidFill>
                  <a:cs typeface="Arial"/>
                  <a:sym typeface="Times" pitchFamily="-20" charset="0"/>
                </a:rPr>
                <a:t>+2K </a:t>
              </a:r>
              <a:endParaRPr lang="en-US" sz="2400" dirty="0">
                <a:solidFill>
                  <a:schemeClr val="bg1"/>
                </a:solidFill>
                <a:cs typeface="Arial"/>
                <a:sym typeface="Times" pitchFamily="-20" charset="0"/>
              </a:endParaRP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50%</a:t>
              </a:r>
              <a:endParaRPr lang="en-US" sz="1200" dirty="0">
                <a:solidFill>
                  <a:srgbClr val="000000"/>
                </a:solidFill>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80%</a:t>
              </a:r>
              <a:endParaRPr lang="en-US" sz="1200" dirty="0">
                <a:solidFill>
                  <a:srgbClr val="000000"/>
                </a:solidFill>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b="1" dirty="0">
                  <a:solidFill>
                    <a:srgbClr val="000000"/>
                  </a:solidFill>
                  <a:cs typeface="Arial"/>
                  <a:sym typeface="Times" pitchFamily="-20" charset="0"/>
                </a:rPr>
                <a:t>20%</a:t>
              </a:r>
              <a:endParaRPr lang="en-US" sz="1200" dirty="0">
                <a:solidFill>
                  <a:srgbClr val="000000"/>
                </a:solidFill>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grpSp>
      <p:sp>
        <p:nvSpPr>
          <p:cNvPr id="25" name="Freeform 24"/>
          <p:cNvSpPr/>
          <p:nvPr/>
        </p:nvSpPr>
        <p:spPr>
          <a:xfrm>
            <a:off x="4352444" y="2057400"/>
            <a:ext cx="3419957" cy="2514600"/>
          </a:xfrm>
          <a:custGeom>
            <a:avLst/>
            <a:gdLst>
              <a:gd name="connsiteX0" fmla="*/ 0 w 3799268"/>
              <a:gd name="connsiteY0" fmla="*/ 2820474 h 2820474"/>
              <a:gd name="connsiteX1" fmla="*/ 528034 w 3799268"/>
              <a:gd name="connsiteY1" fmla="*/ 2112136 h 2820474"/>
              <a:gd name="connsiteX2" fmla="*/ 2588654 w 3799268"/>
              <a:gd name="connsiteY2" fmla="*/ 1622738 h 2820474"/>
              <a:gd name="connsiteX3" fmla="*/ 3799268 w 3799268"/>
              <a:gd name="connsiteY3" fmla="*/ 0 h 2820474"/>
              <a:gd name="connsiteX0" fmla="*/ 0 w 3799268"/>
              <a:gd name="connsiteY0" fmla="*/ 2820474 h 2820474"/>
              <a:gd name="connsiteX1" fmla="*/ 579549 w 3799268"/>
              <a:gd name="connsiteY1" fmla="*/ 2047741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871989 w 3799268"/>
              <a:gd name="connsiteY2" fmla="*/ 1571223 h 2820474"/>
              <a:gd name="connsiteX3" fmla="*/ 3799268 w 3799268"/>
              <a:gd name="connsiteY3" fmla="*/ 0 h 2820474"/>
              <a:gd name="connsiteX0" fmla="*/ 0 w 3915178"/>
              <a:gd name="connsiteY0" fmla="*/ 2768958 h 2768958"/>
              <a:gd name="connsiteX1" fmla="*/ 695459 w 3915178"/>
              <a:gd name="connsiteY1" fmla="*/ 2125014 h 2768958"/>
              <a:gd name="connsiteX2" fmla="*/ 2871989 w 3915178"/>
              <a:gd name="connsiteY2" fmla="*/ 1519707 h 2768958"/>
              <a:gd name="connsiteX3" fmla="*/ 3915178 w 3915178"/>
              <a:gd name="connsiteY3" fmla="*/ 0 h 2768958"/>
              <a:gd name="connsiteX0" fmla="*/ 0 w 3915178"/>
              <a:gd name="connsiteY0" fmla="*/ 2769369 h 2769369"/>
              <a:gd name="connsiteX1" fmla="*/ 695459 w 3915178"/>
              <a:gd name="connsiteY1" fmla="*/ 2125425 h 2769369"/>
              <a:gd name="connsiteX2" fmla="*/ 2871989 w 3915178"/>
              <a:gd name="connsiteY2" fmla="*/ 1520118 h 2769369"/>
              <a:gd name="connsiteX3" fmla="*/ 3915178 w 3915178"/>
              <a:gd name="connsiteY3" fmla="*/ 411 h 2769369"/>
              <a:gd name="connsiteX0" fmla="*/ 0 w 3915178"/>
              <a:gd name="connsiteY0" fmla="*/ 2769369 h 2769369"/>
              <a:gd name="connsiteX1" fmla="*/ 655118 w 3915178"/>
              <a:gd name="connsiteY1" fmla="*/ 2105254 h 2769369"/>
              <a:gd name="connsiteX2" fmla="*/ 2871989 w 3915178"/>
              <a:gd name="connsiteY2" fmla="*/ 1520118 h 2769369"/>
              <a:gd name="connsiteX3" fmla="*/ 3915178 w 3915178"/>
              <a:gd name="connsiteY3" fmla="*/ 411 h 2769369"/>
              <a:gd name="connsiteX0" fmla="*/ 0 w 3915178"/>
              <a:gd name="connsiteY0" fmla="*/ 2769332 h 2769332"/>
              <a:gd name="connsiteX1" fmla="*/ 655118 w 3915178"/>
              <a:gd name="connsiteY1" fmla="*/ 2105217 h 2769332"/>
              <a:gd name="connsiteX2" fmla="*/ 2925777 w 3915178"/>
              <a:gd name="connsiteY2" fmla="*/ 1641104 h 2769332"/>
              <a:gd name="connsiteX3" fmla="*/ 3915178 w 3915178"/>
              <a:gd name="connsiteY3" fmla="*/ 374 h 2769332"/>
              <a:gd name="connsiteX0" fmla="*/ 0 w 3915178"/>
              <a:gd name="connsiteY0" fmla="*/ 2769330 h 2769330"/>
              <a:gd name="connsiteX1" fmla="*/ 641671 w 3915178"/>
              <a:gd name="connsiteY1" fmla="*/ 2078321 h 2769330"/>
              <a:gd name="connsiteX2" fmla="*/ 2925777 w 3915178"/>
              <a:gd name="connsiteY2" fmla="*/ 1641102 h 2769330"/>
              <a:gd name="connsiteX3" fmla="*/ 3915178 w 3915178"/>
              <a:gd name="connsiteY3" fmla="*/ 372 h 2769330"/>
              <a:gd name="connsiteX0" fmla="*/ 0 w 3915178"/>
              <a:gd name="connsiteY0" fmla="*/ 2769316 h 2769316"/>
              <a:gd name="connsiteX1" fmla="*/ 641671 w 3915178"/>
              <a:gd name="connsiteY1" fmla="*/ 2078307 h 2769316"/>
              <a:gd name="connsiteX2" fmla="*/ 2952671 w 3915178"/>
              <a:gd name="connsiteY2" fmla="*/ 1694876 h 2769316"/>
              <a:gd name="connsiteX3" fmla="*/ 3915178 w 3915178"/>
              <a:gd name="connsiteY3" fmla="*/ 358 h 2769316"/>
              <a:gd name="connsiteX0" fmla="*/ 0 w 4140810"/>
              <a:gd name="connsiteY0" fmla="*/ 2603101 h 2603101"/>
              <a:gd name="connsiteX1" fmla="*/ 641671 w 4140810"/>
              <a:gd name="connsiteY1" fmla="*/ 1912092 h 2603101"/>
              <a:gd name="connsiteX2" fmla="*/ 2952671 w 4140810"/>
              <a:gd name="connsiteY2" fmla="*/ 1528661 h 2603101"/>
              <a:gd name="connsiteX3" fmla="*/ 4140810 w 4140810"/>
              <a:gd name="connsiteY3" fmla="*/ 397 h 2603101"/>
              <a:gd name="connsiteX0" fmla="*/ 0 w 4140810"/>
              <a:gd name="connsiteY0" fmla="*/ 2603101 h 2603101"/>
              <a:gd name="connsiteX1" fmla="*/ 1116684 w 4140810"/>
              <a:gd name="connsiteY1" fmla="*/ 1912092 h 2603101"/>
              <a:gd name="connsiteX2" fmla="*/ 2952671 w 4140810"/>
              <a:gd name="connsiteY2" fmla="*/ 1528661 h 2603101"/>
              <a:gd name="connsiteX3" fmla="*/ 4140810 w 4140810"/>
              <a:gd name="connsiteY3" fmla="*/ 397 h 2603101"/>
              <a:gd name="connsiteX0" fmla="*/ 0 w 3808301"/>
              <a:gd name="connsiteY0" fmla="*/ 2721854 h 2721854"/>
              <a:gd name="connsiteX1" fmla="*/ 784175 w 3808301"/>
              <a:gd name="connsiteY1" fmla="*/ 1912092 h 2721854"/>
              <a:gd name="connsiteX2" fmla="*/ 2620162 w 3808301"/>
              <a:gd name="connsiteY2" fmla="*/ 1528661 h 2721854"/>
              <a:gd name="connsiteX3" fmla="*/ 3808301 w 3808301"/>
              <a:gd name="connsiteY3" fmla="*/ 397 h 2721854"/>
              <a:gd name="connsiteX0" fmla="*/ 0 w 3808301"/>
              <a:gd name="connsiteY0" fmla="*/ 2721852 h 2721852"/>
              <a:gd name="connsiteX1" fmla="*/ 855427 w 3808301"/>
              <a:gd name="connsiteY1" fmla="*/ 1864589 h 2721852"/>
              <a:gd name="connsiteX2" fmla="*/ 2620162 w 3808301"/>
              <a:gd name="connsiteY2" fmla="*/ 1528659 h 2721852"/>
              <a:gd name="connsiteX3" fmla="*/ 3808301 w 3808301"/>
              <a:gd name="connsiteY3" fmla="*/ 395 h 2721852"/>
              <a:gd name="connsiteX0" fmla="*/ 0 w 3808301"/>
              <a:gd name="connsiteY0" fmla="*/ 2721866 h 2721866"/>
              <a:gd name="connsiteX1" fmla="*/ 855427 w 3808301"/>
              <a:gd name="connsiteY1" fmla="*/ 1864603 h 2721866"/>
              <a:gd name="connsiteX2" fmla="*/ 2691414 w 3808301"/>
              <a:gd name="connsiteY2" fmla="*/ 1481172 h 2721866"/>
              <a:gd name="connsiteX3" fmla="*/ 3808301 w 3808301"/>
              <a:gd name="connsiteY3" fmla="*/ 409 h 2721866"/>
              <a:gd name="connsiteX0" fmla="*/ 0 w 3808301"/>
              <a:gd name="connsiteY0" fmla="*/ 2721868 h 2721868"/>
              <a:gd name="connsiteX1" fmla="*/ 748549 w 3808301"/>
              <a:gd name="connsiteY1" fmla="*/ 1888356 h 2721868"/>
              <a:gd name="connsiteX2" fmla="*/ 2691414 w 3808301"/>
              <a:gd name="connsiteY2" fmla="*/ 1481174 h 2721868"/>
              <a:gd name="connsiteX3" fmla="*/ 3808301 w 3808301"/>
              <a:gd name="connsiteY3" fmla="*/ 411 h 2721868"/>
              <a:gd name="connsiteX0" fmla="*/ 0 w 3808301"/>
              <a:gd name="connsiteY0" fmla="*/ 2721886 h 2721886"/>
              <a:gd name="connsiteX1" fmla="*/ 748549 w 3808301"/>
              <a:gd name="connsiteY1" fmla="*/ 1888374 h 2721886"/>
              <a:gd name="connsiteX2" fmla="*/ 2755808 w 3808301"/>
              <a:gd name="connsiteY2" fmla="*/ 1429676 h 2721886"/>
              <a:gd name="connsiteX3" fmla="*/ 3808301 w 3808301"/>
              <a:gd name="connsiteY3" fmla="*/ 429 h 2721886"/>
            </a:gdLst>
            <a:ahLst/>
            <a:cxnLst>
              <a:cxn ang="0">
                <a:pos x="connsiteX0" y="connsiteY0"/>
              </a:cxn>
              <a:cxn ang="0">
                <a:pos x="connsiteX1" y="connsiteY1"/>
              </a:cxn>
              <a:cxn ang="0">
                <a:pos x="connsiteX2" y="connsiteY2"/>
              </a:cxn>
              <a:cxn ang="0">
                <a:pos x="connsiteX3" y="connsiteY3"/>
              </a:cxn>
            </a:cxnLst>
            <a:rect l="l" t="t" r="r" b="b"/>
            <a:pathLst>
              <a:path w="3808301" h="2721886">
                <a:moveTo>
                  <a:pt x="0" y="2721886"/>
                </a:moveTo>
                <a:cubicBezTo>
                  <a:pt x="48296" y="2467528"/>
                  <a:pt x="289248" y="2103742"/>
                  <a:pt x="748549" y="1888374"/>
                </a:cubicBezTo>
                <a:cubicBezTo>
                  <a:pt x="1207850" y="1673006"/>
                  <a:pt x="2245849" y="1744333"/>
                  <a:pt x="2755808" y="1429676"/>
                </a:cubicBezTo>
                <a:cubicBezTo>
                  <a:pt x="3265767" y="1115019"/>
                  <a:pt x="3791130" y="-25329"/>
                  <a:pt x="3808301" y="429"/>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28FD80E-17DD-6E29-BE76-56EF5602FE03}"/>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30CCA70D-B1CD-1606-E050-6DA6B885C537}"/>
              </a:ext>
            </a:extLst>
          </p:cNvPr>
          <p:cNvSpPr>
            <a:spLocks noGrp="1"/>
          </p:cNvSpPr>
          <p:nvPr>
            <p:ph type="sldNum" sz="quarter" idx="11"/>
          </p:nvPr>
        </p:nvSpPr>
        <p:spPr/>
        <p:txBody>
          <a:bodyPr/>
          <a:lstStyle/>
          <a:p>
            <a:fld id="{4E547FC5-224D-4B2B-AB96-D4331BB3CBEC}" type="slidenum">
              <a:rPr lang="en-US" smtClean="0"/>
              <a:pPr/>
              <a:t>44</a:t>
            </a:fld>
            <a:endParaRPr lang="en-US" dirty="0"/>
          </a:p>
        </p:txBody>
      </p:sp>
      <p:sp>
        <p:nvSpPr>
          <p:cNvPr id="30" name="Title 7">
            <a:extLst>
              <a:ext uri="{FF2B5EF4-FFF2-40B4-BE49-F238E27FC236}">
                <a16:creationId xmlns:a16="http://schemas.microsoft.com/office/drawing/2014/main" id="{3F2B643A-02CD-5649-8D02-09B04E9815E8}"/>
              </a:ext>
            </a:extLst>
          </p:cNvPr>
          <p:cNvSpPr>
            <a:spLocks noGrp="1"/>
          </p:cNvSpPr>
          <p:nvPr>
            <p:ph type="title"/>
          </p:nvPr>
        </p:nvSpPr>
        <p:spPr>
          <a:xfrm>
            <a:off x="609600" y="246697"/>
            <a:ext cx="10972800" cy="681355"/>
          </a:xfrm>
        </p:spPr>
        <p:txBody>
          <a:bodyPr/>
          <a:lstStyle/>
          <a:p>
            <a:pPr>
              <a:lnSpc>
                <a:spcPct val="150000"/>
              </a:lnSpc>
            </a:pPr>
            <a:r>
              <a:rPr lang="zh-CN" altLang="en-US" dirty="0">
                <a:latin typeface="等线" panose="02010600030101010101" pitchFamily="2" charset="-122"/>
                <a:ea typeface="等线" panose="02010600030101010101" pitchFamily="2" charset="-122"/>
              </a:rPr>
              <a:t>曾格（</a:t>
            </a:r>
            <a:r>
              <a:rPr lang="en-US" altLang="zh-CN" dirty="0">
                <a:latin typeface="等线" panose="02010600030101010101" pitchFamily="2" charset="-122"/>
                <a:ea typeface="等线" panose="02010600030101010101" pitchFamily="2" charset="-122"/>
              </a:rPr>
              <a:t>Zenger</a:t>
            </a:r>
            <a:r>
              <a:rPr lang="zh-CN" altLang="en-US" dirty="0">
                <a:latin typeface="等线" panose="02010600030101010101" pitchFamily="2" charset="-122"/>
                <a:ea typeface="等线" panose="02010600030101010101" pitchFamily="2" charset="-122"/>
              </a:rPr>
              <a:t>）的研究发现</a:t>
            </a:r>
            <a:br>
              <a:rPr lang="zh-CN" altLang="en-US" dirty="0">
                <a:latin typeface="等线" panose="02010600030101010101" pitchFamily="2" charset="-122"/>
                <a:ea typeface="等线" panose="02010600030101010101" pitchFamily="2" charset="-122"/>
              </a:rPr>
            </a:br>
            <a:r>
              <a:rPr lang="zh-CN" altLang="en-US" dirty="0">
                <a:latin typeface="等线" panose="02010600030101010101" pitchFamily="2" charset="-122"/>
                <a:ea typeface="等线" panose="02010600030101010101" pitchFamily="2" charset="-122"/>
              </a:rPr>
              <a:t>领导能力与业绩成果之间的关系</a:t>
            </a:r>
          </a:p>
        </p:txBody>
      </p:sp>
      <p:sp>
        <p:nvSpPr>
          <p:cNvPr id="47" name="Text Box 7">
            <a:extLst>
              <a:ext uri="{FF2B5EF4-FFF2-40B4-BE49-F238E27FC236}">
                <a16:creationId xmlns:a16="http://schemas.microsoft.com/office/drawing/2014/main" id="{DCCA8280-2518-EE43-A57C-CA452C5C6AA2}"/>
              </a:ext>
            </a:extLst>
          </p:cNvPr>
          <p:cNvSpPr txBox="1">
            <a:spLocks noChangeArrowheads="1"/>
          </p:cNvSpPr>
          <p:nvPr/>
        </p:nvSpPr>
        <p:spPr bwMode="auto">
          <a:xfrm>
            <a:off x="4700963" y="5619691"/>
            <a:ext cx="3181395"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zh-CN" altLang="en-US" sz="2000" dirty="0">
                <a:solidFill>
                  <a:srgbClr val="000000"/>
                </a:solidFill>
                <a:latin typeface="等线" panose="02010600030101010101" pitchFamily="2" charset="-122"/>
                <a:ea typeface="等线" panose="02010600030101010101" pitchFamily="2" charset="-122"/>
                <a:cs typeface="Arial"/>
                <a:sym typeface="Times" pitchFamily="-20" charset="0"/>
              </a:rPr>
              <a:t>汇总</a:t>
            </a:r>
            <a:r>
              <a:rPr lang="en-US" altLang="zh-CN" sz="2000" dirty="0">
                <a:solidFill>
                  <a:srgbClr val="000000"/>
                </a:solidFill>
                <a:latin typeface="等线" panose="02010600030101010101" pitchFamily="2" charset="-122"/>
                <a:ea typeface="等线" panose="02010600030101010101" pitchFamily="2" charset="-122"/>
                <a:cs typeface="Arial"/>
                <a:sym typeface="Times" pitchFamily="-20" charset="0"/>
              </a:rPr>
              <a:t>360°</a:t>
            </a:r>
            <a:r>
              <a:rPr lang="zh-CN" altLang="en-US" sz="2000" dirty="0">
                <a:solidFill>
                  <a:srgbClr val="000000"/>
                </a:solidFill>
                <a:latin typeface="等线" panose="02010600030101010101" pitchFamily="2" charset="-122"/>
                <a:ea typeface="等线" panose="02010600030101010101" pitchFamily="2" charset="-122"/>
                <a:cs typeface="Arial"/>
                <a:sym typeface="Times" pitchFamily="-20" charset="0"/>
              </a:rPr>
              <a:t>反馈</a:t>
            </a:r>
            <a:endParaRPr lang="en-US" dirty="0">
              <a:solidFill>
                <a:srgbClr val="000000"/>
              </a:solidFill>
              <a:latin typeface="等线" panose="02010600030101010101" pitchFamily="2" charset="-122"/>
              <a:ea typeface="等线" panose="02010600030101010101" pitchFamily="2" charset="-122"/>
              <a:cs typeface="Arial"/>
              <a:sym typeface="Times" pitchFamily="-20" charset="0"/>
            </a:endParaRPr>
          </a:p>
        </p:txBody>
      </p:sp>
      <p:sp>
        <p:nvSpPr>
          <p:cNvPr id="48" name="Text Box 6">
            <a:extLst>
              <a:ext uri="{FF2B5EF4-FFF2-40B4-BE49-F238E27FC236}">
                <a16:creationId xmlns:a16="http://schemas.microsoft.com/office/drawing/2014/main" id="{50B794A9-52C0-8E40-976E-C5FCF4C757DB}"/>
              </a:ext>
            </a:extLst>
          </p:cNvPr>
          <p:cNvSpPr txBox="1">
            <a:spLocks noChangeArrowheads="1"/>
          </p:cNvSpPr>
          <p:nvPr/>
        </p:nvSpPr>
        <p:spPr bwMode="auto">
          <a:xfrm flipV="1">
            <a:off x="3200412" y="1390128"/>
            <a:ext cx="492443" cy="2554545"/>
          </a:xfrm>
          <a:prstGeom prst="rect">
            <a:avLst/>
          </a:prstGeom>
          <a:solidFill>
            <a:schemeClr val="bg1"/>
          </a:solidFill>
          <a:ln w="9525">
            <a:noFill/>
            <a:miter lim="800000"/>
            <a:headEnd/>
            <a:tailEnd/>
          </a:ln>
        </p:spPr>
        <p:txBody>
          <a:bodyPr vert="vert" anchor="b">
            <a:prstTxWarp prst="textNoShape">
              <a:avLst/>
            </a:prstTxWarp>
            <a:spAutoFit/>
          </a:bodyPr>
          <a:lstStyle/>
          <a:p>
            <a:r>
              <a:rPr lang="zh-CN" altLang="en-US" sz="2000" dirty="0">
                <a:solidFill>
                  <a:srgbClr val="000000"/>
                </a:solidFill>
                <a:latin typeface="等线" panose="02010600030101010101" pitchFamily="2" charset="-122"/>
                <a:ea typeface="等线" panose="02010600030101010101" pitchFamily="2" charset="-122"/>
                <a:cs typeface="Arial"/>
                <a:sym typeface="Times" pitchFamily="-20" charset="0"/>
              </a:rPr>
              <a:t>成果 </a:t>
            </a:r>
            <a:r>
              <a:rPr lang="en-US" altLang="zh-CN" sz="2000" dirty="0">
                <a:solidFill>
                  <a:srgbClr val="000000"/>
                </a:solidFill>
                <a:latin typeface="等线" panose="02010600030101010101" pitchFamily="2" charset="-122"/>
                <a:ea typeface="等线" panose="02010600030101010101" pitchFamily="2" charset="-122"/>
                <a:cs typeface="Arial"/>
                <a:sym typeface="Times" pitchFamily="-20" charset="0"/>
              </a:rPr>
              <a:t>- </a:t>
            </a:r>
            <a:r>
              <a:rPr lang="zh-CN" altLang="en-US" sz="2000" dirty="0">
                <a:solidFill>
                  <a:srgbClr val="000000"/>
                </a:solidFill>
                <a:latin typeface="等线" panose="02010600030101010101" pitchFamily="2" charset="-122"/>
                <a:ea typeface="等线" panose="02010600030101010101" pitchFamily="2" charset="-122"/>
                <a:cs typeface="Arial"/>
                <a:sym typeface="Times" pitchFamily="-20" charset="0"/>
              </a:rPr>
              <a:t>投资回报率</a:t>
            </a:r>
            <a:endParaRPr lang="en-US" sz="2000" dirty="0">
              <a:solidFill>
                <a:srgbClr val="000000"/>
              </a:solidFill>
              <a:latin typeface="等线" panose="02010600030101010101" pitchFamily="2" charset="-122"/>
              <a:ea typeface="等线" panose="02010600030101010101" pitchFamily="2" charset="-122"/>
              <a:cs typeface="Arial"/>
              <a:sym typeface="Times" pitchFamily="-20" charset="0"/>
            </a:endParaRPr>
          </a:p>
        </p:txBody>
      </p:sp>
      <p:sp>
        <p:nvSpPr>
          <p:cNvPr id="49" name="Text Box 9">
            <a:extLst>
              <a:ext uri="{FF2B5EF4-FFF2-40B4-BE49-F238E27FC236}">
                <a16:creationId xmlns:a16="http://schemas.microsoft.com/office/drawing/2014/main" id="{90512748-3899-0B45-BC12-A2411268C376}"/>
              </a:ext>
            </a:extLst>
          </p:cNvPr>
          <p:cNvSpPr txBox="1">
            <a:spLocks noChangeArrowheads="1"/>
          </p:cNvSpPr>
          <p:nvPr/>
        </p:nvSpPr>
        <p:spPr bwMode="auto">
          <a:xfrm>
            <a:off x="7035160" y="3348537"/>
            <a:ext cx="1333826" cy="461665"/>
          </a:xfrm>
          <a:prstGeom prst="rect">
            <a:avLst/>
          </a:prstGeom>
          <a:noFill/>
          <a:ln w="9525">
            <a:noFill/>
            <a:miter lim="800000"/>
            <a:headEnd/>
            <a:tailEnd/>
          </a:ln>
        </p:spPr>
        <p:txBody>
          <a:bodyPr>
            <a:prstTxWarp prst="textNoShape">
              <a:avLst/>
            </a:prstTxWarp>
            <a:spAutoFit/>
          </a:bodyPr>
          <a:lstStyle/>
          <a:p>
            <a:pPr algn="ctr"/>
            <a:r>
              <a:rPr lang="zh-CN" altLang="en-US" sz="1200" dirty="0">
                <a:solidFill>
                  <a:schemeClr val="bg1"/>
                </a:solidFill>
                <a:latin typeface="等线" panose="02010600030101010101" pitchFamily="2" charset="-122"/>
                <a:ea typeface="等线" panose="02010600030101010101" pitchFamily="2" charset="-122"/>
                <a:cs typeface="Arial"/>
                <a:sym typeface="Times" pitchFamily="-20" charset="0"/>
              </a:rPr>
              <a:t>头部</a:t>
            </a:r>
            <a:r>
              <a:rPr lang="en-US" altLang="zh-CN" sz="1200" dirty="0">
                <a:solidFill>
                  <a:schemeClr val="bg1"/>
                </a:solidFill>
                <a:latin typeface="等线" panose="02010600030101010101" pitchFamily="2" charset="-122"/>
                <a:ea typeface="等线" panose="02010600030101010101" pitchFamily="2" charset="-122"/>
                <a:cs typeface="Arial"/>
                <a:sym typeface="Times" pitchFamily="-20" charset="0"/>
              </a:rPr>
              <a:t>20%</a:t>
            </a:r>
          </a:p>
          <a:p>
            <a:pPr algn="ctr"/>
            <a:r>
              <a:rPr lang="zh-CN" altLang="en-US" sz="1200" dirty="0">
                <a:solidFill>
                  <a:schemeClr val="bg1"/>
                </a:solidFill>
                <a:latin typeface="等线" panose="02010600030101010101" pitchFamily="2" charset="-122"/>
                <a:ea typeface="等线" panose="02010600030101010101" pitchFamily="2" charset="-122"/>
                <a:cs typeface="Arial"/>
                <a:sym typeface="Times" pitchFamily="-20" charset="0"/>
              </a:rPr>
              <a:t>的企业</a:t>
            </a:r>
            <a:endParaRPr lang="en-US" sz="1100" dirty="0">
              <a:solidFill>
                <a:schemeClr val="bg1"/>
              </a:solidFill>
              <a:latin typeface="等线" panose="02010600030101010101" pitchFamily="2" charset="-122"/>
              <a:ea typeface="等线" panose="02010600030101010101" pitchFamily="2" charset="-122"/>
              <a:cs typeface="Arial"/>
              <a:sym typeface="Times" pitchFamily="-20" charset="0"/>
            </a:endParaRPr>
          </a:p>
        </p:txBody>
      </p:sp>
    </p:spTree>
    <p:extLst>
      <p:ext uri="{BB962C8B-B14F-4D97-AF65-F5344CB8AC3E}">
        <p14:creationId xmlns:p14="http://schemas.microsoft.com/office/powerpoint/2010/main" val="74311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03405F-4228-294B-C7FB-4FB3B0DCC7DE}"/>
              </a:ext>
            </a:extLst>
          </p:cNvPr>
          <p:cNvSpPr>
            <a:spLocks noGrp="1"/>
          </p:cNvSpPr>
          <p:nvPr>
            <p:ph type="sldNum" sz="quarter" idx="11"/>
          </p:nvPr>
        </p:nvSpPr>
        <p:spPr/>
        <p:txBody>
          <a:bodyPr/>
          <a:lstStyle/>
          <a:p>
            <a:fld id="{4E547FC5-224D-4B2B-AB96-D4331BB3CBEC}" type="slidenum">
              <a:rPr lang="en-US" smtClean="0"/>
              <a:pPr/>
              <a:t>45</a:t>
            </a:fld>
            <a:endParaRPr lang="en-US" dirty="0"/>
          </a:p>
        </p:txBody>
      </p:sp>
      <p:sp>
        <p:nvSpPr>
          <p:cNvPr id="4" name="Footer Placeholder 3">
            <a:extLst>
              <a:ext uri="{FF2B5EF4-FFF2-40B4-BE49-F238E27FC236}">
                <a16:creationId xmlns:a16="http://schemas.microsoft.com/office/drawing/2014/main" id="{33C8D6BC-6E48-FDBF-6129-57AA89A5CC6B}"/>
              </a:ext>
            </a:extLst>
          </p:cNvPr>
          <p:cNvSpPr>
            <a:spLocks noGrp="1"/>
          </p:cNvSpPr>
          <p:nvPr>
            <p:ph type="ftr" sz="quarter" idx="10"/>
          </p:nvPr>
        </p:nvSpPr>
        <p:spPr/>
        <p:txBody>
          <a:bodyPr/>
          <a:lstStyle/>
          <a:p>
            <a:r>
              <a:rPr lang="en-US"/>
              <a:t>© Leadership Circle | All Rights Reserved</a:t>
            </a:r>
            <a:endParaRPr lang="en-US" dirty="0"/>
          </a:p>
        </p:txBody>
      </p:sp>
      <p:sp>
        <p:nvSpPr>
          <p:cNvPr id="5" name="Title 4">
            <a:extLst>
              <a:ext uri="{FF2B5EF4-FFF2-40B4-BE49-F238E27FC236}">
                <a16:creationId xmlns:a16="http://schemas.microsoft.com/office/drawing/2014/main" id="{ADEA6DF6-A53F-3A6E-D57B-A4854B64718C}"/>
              </a:ext>
            </a:extLst>
          </p:cNvPr>
          <p:cNvSpPr>
            <a:spLocks noGrp="1"/>
          </p:cNvSpPr>
          <p:nvPr>
            <p:ph type="title"/>
          </p:nvPr>
        </p:nvSpPr>
        <p:spPr/>
        <p:txBody>
          <a:bodyPr/>
          <a:lstStyle/>
          <a:p>
            <a:r>
              <a:rPr lang="en-US" altLang="zh-CN" dirty="0">
                <a:latin typeface="等线" panose="02010600030101010101" pitchFamily="2" charset="-122"/>
                <a:ea typeface="等线" panose="02010600030101010101" pitchFamily="2" charset="-122"/>
              </a:rPr>
              <a:t>360°</a:t>
            </a:r>
            <a:r>
              <a:rPr lang="zh-CN" altLang="en-US" dirty="0">
                <a:latin typeface="等线" panose="02010600030101010101" pitchFamily="2" charset="-122"/>
                <a:ea typeface="等线" panose="02010600030101010101" pitchFamily="2" charset="-122"/>
              </a:rPr>
              <a:t>测评的优势</a:t>
            </a:r>
            <a:endParaRPr lang="en-US" dirty="0">
              <a:latin typeface="等线" panose="02010600030101010101" pitchFamily="2" charset="-122"/>
              <a:ea typeface="等线" panose="02010600030101010101" pitchFamily="2" charset="-122"/>
            </a:endParaRPr>
          </a:p>
        </p:txBody>
      </p:sp>
      <p:sp>
        <p:nvSpPr>
          <p:cNvPr id="6" name="Content Placeholder 5">
            <a:extLst>
              <a:ext uri="{FF2B5EF4-FFF2-40B4-BE49-F238E27FC236}">
                <a16:creationId xmlns:a16="http://schemas.microsoft.com/office/drawing/2014/main" id="{827EFBD3-8054-AA41-0F5B-0CEE4F08596A}"/>
              </a:ext>
            </a:extLst>
          </p:cNvPr>
          <p:cNvSpPr>
            <a:spLocks noGrp="1"/>
          </p:cNvSpPr>
          <p:nvPr>
            <p:ph sz="quarter" idx="12"/>
          </p:nvPr>
        </p:nvSpPr>
        <p:spPr/>
        <p:txBody>
          <a:bodyPr/>
          <a:lstStyle/>
          <a:p>
            <a:pPr lvl="0"/>
            <a:r>
              <a:rPr lang="en-US" altLang="zh-CN" dirty="0" err="1">
                <a:latin typeface="等线" panose="02010600030101010101" pitchFamily="2" charset="-122"/>
                <a:ea typeface="等线" panose="02010600030101010101" pitchFamily="2" charset="-122"/>
              </a:rPr>
              <a:t>聚焦</a:t>
            </a:r>
            <a:r>
              <a:rPr lang="zh-CN" altLang="zh-CN" dirty="0">
                <a:latin typeface="等线" panose="02010600030101010101" pitchFamily="2" charset="-122"/>
                <a:ea typeface="等线" panose="02010600030101010101" pitchFamily="2" charset="-122"/>
              </a:rPr>
              <a:t>于关键能力的发展</a:t>
            </a:r>
          </a:p>
          <a:p>
            <a:pPr lvl="0"/>
            <a:r>
              <a:rPr lang="zh-CN" altLang="zh-CN" dirty="0">
                <a:latin typeface="等线" panose="02010600030101010101" pitchFamily="2" charset="-122"/>
                <a:ea typeface="等线" panose="02010600030101010101" pitchFamily="2" charset="-122"/>
              </a:rPr>
              <a:t>识别值得放大的优势</a:t>
            </a:r>
          </a:p>
          <a:p>
            <a:pPr lvl="0"/>
            <a:r>
              <a:rPr lang="zh-CN" altLang="zh-CN" dirty="0">
                <a:latin typeface="等线" panose="02010600030101010101" pitchFamily="2" charset="-122"/>
                <a:ea typeface="等线" panose="02010600030101010101" pitchFamily="2" charset="-122"/>
              </a:rPr>
              <a:t>揭示领导风格对他人的影响</a:t>
            </a:r>
          </a:p>
          <a:p>
            <a:pPr lvl="0"/>
            <a:r>
              <a:rPr lang="zh-CN" altLang="zh-CN" dirty="0">
                <a:latin typeface="等线" panose="02010600030101010101" pitchFamily="2" charset="-122"/>
                <a:ea typeface="等线" panose="02010600030101010101" pitchFamily="2" charset="-122"/>
              </a:rPr>
              <a:t>指出认知不足</a:t>
            </a:r>
          </a:p>
          <a:p>
            <a:pPr lvl="0"/>
            <a:r>
              <a:rPr lang="zh-CN" altLang="zh-CN" dirty="0">
                <a:latin typeface="等线" panose="02010600030101010101" pitchFamily="2" charset="-122"/>
                <a:ea typeface="等线" panose="02010600030101010101" pitchFamily="2" charset="-122"/>
              </a:rPr>
              <a:t>找出思维模式与行为表现之间的联系</a:t>
            </a:r>
          </a:p>
          <a:p>
            <a:r>
              <a:rPr lang="zh-CN" altLang="zh-CN" dirty="0">
                <a:latin typeface="等线" panose="02010600030101010101" pitchFamily="2" charset="-122"/>
                <a:ea typeface="等线" panose="02010600030101010101" pitchFamily="2" charset="-122"/>
              </a:rPr>
              <a:t>降低发展方向走偏的可能</a:t>
            </a:r>
            <a:r>
              <a:rPr lang="en-US" altLang="zh-CN" dirty="0">
                <a:latin typeface="等线" panose="02010600030101010101" pitchFamily="2" charset="-122"/>
                <a:ea typeface="等线" panose="02010600030101010101" pitchFamily="2" charset="-122"/>
              </a:rPr>
              <a:t>性</a:t>
            </a:r>
            <a:endParaRPr lang="en-US"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401208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69C4D-A707-41FA-EC01-453F7B9D59A3}"/>
              </a:ext>
            </a:extLst>
          </p:cNvPr>
          <p:cNvSpPr>
            <a:spLocks noGrp="1"/>
          </p:cNvSpPr>
          <p:nvPr>
            <p:ph type="sldNum" sz="quarter" idx="11"/>
          </p:nvPr>
        </p:nvSpPr>
        <p:spPr/>
        <p:txBody>
          <a:bodyPr/>
          <a:lstStyle/>
          <a:p>
            <a:fld id="{4E547FC5-224D-4B2B-AB96-D4331BB3CBEC}" type="slidenum">
              <a:rPr lang="en-US" smtClean="0"/>
              <a:pPr/>
              <a:t>46</a:t>
            </a:fld>
            <a:endParaRPr lang="en-US" dirty="0"/>
          </a:p>
        </p:txBody>
      </p:sp>
      <p:sp>
        <p:nvSpPr>
          <p:cNvPr id="3" name="Footer Placeholder 2">
            <a:extLst>
              <a:ext uri="{FF2B5EF4-FFF2-40B4-BE49-F238E27FC236}">
                <a16:creationId xmlns:a16="http://schemas.microsoft.com/office/drawing/2014/main" id="{D686E625-72CE-E86C-6E24-43F40F3B4837}"/>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00AE4B53-F6CE-BE2C-2616-6A1BE30602C0}"/>
              </a:ext>
            </a:extLst>
          </p:cNvPr>
          <p:cNvSpPr>
            <a:spLocks noGrp="1"/>
          </p:cNvSpPr>
          <p:nvPr>
            <p:ph type="title"/>
          </p:nvPr>
        </p:nvSpPr>
        <p:spPr/>
        <p:txBody>
          <a:bodyPr/>
          <a:lstStyle/>
          <a:p>
            <a:r>
              <a:rPr lang="en-US" altLang="zh-CN" dirty="0" err="1">
                <a:latin typeface="等线" panose="02010600030101010101" pitchFamily="2" charset="-122"/>
                <a:ea typeface="等线" panose="02010600030101010101" pitchFamily="2" charset="-122"/>
              </a:rPr>
              <a:t>设计标准</a:t>
            </a:r>
            <a:endParaRPr lang="zh-CN" altLang="zh-CN" dirty="0">
              <a:latin typeface="等线" panose="02010600030101010101" pitchFamily="2" charset="-122"/>
              <a:ea typeface="等线" panose="02010600030101010101" pitchFamily="2" charset="-122"/>
            </a:endParaRPr>
          </a:p>
        </p:txBody>
      </p:sp>
      <p:sp>
        <p:nvSpPr>
          <p:cNvPr id="5" name="Content Placeholder 4">
            <a:extLst>
              <a:ext uri="{FF2B5EF4-FFF2-40B4-BE49-F238E27FC236}">
                <a16:creationId xmlns:a16="http://schemas.microsoft.com/office/drawing/2014/main" id="{D057BC28-3EE9-BAF1-BF6A-724CAE07BB45}"/>
              </a:ext>
            </a:extLst>
          </p:cNvPr>
          <p:cNvSpPr>
            <a:spLocks noGrp="1"/>
          </p:cNvSpPr>
          <p:nvPr>
            <p:ph sz="quarter" idx="12"/>
          </p:nvPr>
        </p:nvSpPr>
        <p:spPr/>
        <p:txBody>
          <a:bodyPr/>
          <a:lstStyle/>
          <a:p>
            <a:pPr lvl="0"/>
            <a:r>
              <a:rPr lang="en-US" altLang="zh-CN" dirty="0" err="1">
                <a:latin typeface="等线" panose="02010600030101010101" pitchFamily="2" charset="-122"/>
                <a:ea typeface="等线" panose="02010600030101010101" pitchFamily="2" charset="-122"/>
              </a:rPr>
              <a:t>衡量关键领导能力</a:t>
            </a:r>
            <a:endParaRPr lang="zh-CN" altLang="zh-CN" dirty="0">
              <a:latin typeface="等线" panose="02010600030101010101" pitchFamily="2" charset="-122"/>
              <a:ea typeface="等线" panose="02010600030101010101" pitchFamily="2" charset="-122"/>
            </a:endParaRPr>
          </a:p>
          <a:p>
            <a:pPr lvl="0"/>
            <a:r>
              <a:rPr lang="en-US" altLang="zh-CN" dirty="0" err="1">
                <a:latin typeface="等线" panose="02010600030101010101" pitchFamily="2" charset="-122"/>
                <a:ea typeface="等线" panose="02010600030101010101" pitchFamily="2" charset="-122"/>
              </a:rPr>
              <a:t>评估信念体系与假设</a:t>
            </a:r>
            <a:endParaRPr lang="zh-CN" altLang="zh-CN" dirty="0">
              <a:latin typeface="等线" panose="02010600030101010101" pitchFamily="2" charset="-122"/>
              <a:ea typeface="等线" panose="02010600030101010101" pitchFamily="2" charset="-122"/>
            </a:endParaRPr>
          </a:p>
          <a:p>
            <a:pPr lvl="0"/>
            <a:r>
              <a:rPr lang="en-US" altLang="zh-CN" dirty="0" err="1">
                <a:latin typeface="等线" panose="02010600030101010101" pitchFamily="2" charset="-122"/>
                <a:ea typeface="等线" panose="02010600030101010101" pitchFamily="2" charset="-122"/>
              </a:rPr>
              <a:t>指出发展阶段</a:t>
            </a:r>
            <a:endParaRPr lang="zh-CN" altLang="zh-CN" dirty="0">
              <a:latin typeface="等线" panose="02010600030101010101" pitchFamily="2" charset="-122"/>
              <a:ea typeface="等线" panose="02010600030101010101" pitchFamily="2" charset="-122"/>
            </a:endParaRPr>
          </a:p>
          <a:p>
            <a:pPr lvl="0"/>
            <a:r>
              <a:rPr lang="en-US" altLang="zh-CN" dirty="0" err="1">
                <a:latin typeface="等线" panose="02010600030101010101" pitchFamily="2" charset="-122"/>
                <a:ea typeface="等线" panose="02010600030101010101" pitchFamily="2" charset="-122"/>
              </a:rPr>
              <a:t>整合理论框架</a:t>
            </a:r>
            <a:endParaRPr lang="zh-CN" altLang="zh-CN" dirty="0">
              <a:latin typeface="等线" panose="02010600030101010101" pitchFamily="2" charset="-122"/>
              <a:ea typeface="等线" panose="02010600030101010101" pitchFamily="2" charset="-122"/>
            </a:endParaRPr>
          </a:p>
          <a:p>
            <a:pPr lvl="0"/>
            <a:r>
              <a:rPr lang="zh-CN" altLang="zh-CN" dirty="0">
                <a:latin typeface="等线" panose="02010600030101010101" pitchFamily="2" charset="-122"/>
                <a:ea typeface="等线" panose="02010600030101010101" pitchFamily="2" charset="-122"/>
              </a:rPr>
              <a:t>对结果进行梳理，使关键的发展机会一目了然</a:t>
            </a:r>
          </a:p>
        </p:txBody>
      </p:sp>
    </p:spTree>
    <p:extLst>
      <p:ext uri="{BB962C8B-B14F-4D97-AF65-F5344CB8AC3E}">
        <p14:creationId xmlns:p14="http://schemas.microsoft.com/office/powerpoint/2010/main" val="161843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615E-FFE5-6055-CB3E-2697CECDEABC}"/>
              </a:ext>
            </a:extLst>
          </p:cNvPr>
          <p:cNvSpPr>
            <a:spLocks noGrp="1"/>
          </p:cNvSpPr>
          <p:nvPr>
            <p:ph type="sldNum" sz="quarter" idx="11"/>
          </p:nvPr>
        </p:nvSpPr>
        <p:spPr/>
        <p:txBody>
          <a:bodyPr/>
          <a:lstStyle/>
          <a:p>
            <a:fld id="{4E547FC5-224D-4B2B-AB96-D4331BB3CBEC}" type="slidenum">
              <a:rPr lang="en-US" smtClean="0"/>
              <a:pPr/>
              <a:t>47</a:t>
            </a:fld>
            <a:endParaRPr lang="en-US" dirty="0"/>
          </a:p>
        </p:txBody>
      </p:sp>
      <p:sp>
        <p:nvSpPr>
          <p:cNvPr id="3" name="Footer Placeholder 2">
            <a:extLst>
              <a:ext uri="{FF2B5EF4-FFF2-40B4-BE49-F238E27FC236}">
                <a16:creationId xmlns:a16="http://schemas.microsoft.com/office/drawing/2014/main" id="{8BEC7187-2D29-7382-8EDF-028DD1EA64C5}"/>
              </a:ext>
            </a:extLst>
          </p:cNvPr>
          <p:cNvSpPr>
            <a:spLocks noGrp="1"/>
          </p:cNvSpPr>
          <p:nvPr>
            <p:ph type="ftr" sz="quarter" idx="10"/>
          </p:nvPr>
        </p:nvSpPr>
        <p:spPr/>
        <p:txBody>
          <a:bodyPr/>
          <a:lstStyle/>
          <a:p>
            <a:r>
              <a:rPr lang="en-US"/>
              <a:t>© Leadership Circle | All Rights Reserved</a:t>
            </a:r>
            <a:endParaRPr lang="en-US" dirty="0"/>
          </a:p>
        </p:txBody>
      </p:sp>
      <p:sp>
        <p:nvSpPr>
          <p:cNvPr id="6" name="Title 5">
            <a:extLst>
              <a:ext uri="{FF2B5EF4-FFF2-40B4-BE49-F238E27FC236}">
                <a16:creationId xmlns:a16="http://schemas.microsoft.com/office/drawing/2014/main" id="{6F59418A-BC39-7340-B3A0-10579B3A325A}"/>
              </a:ext>
            </a:extLst>
          </p:cNvPr>
          <p:cNvSpPr>
            <a:spLocks noGrp="1"/>
          </p:cNvSpPr>
          <p:nvPr>
            <p:ph type="title"/>
          </p:nvPr>
        </p:nvSpPr>
        <p:spPr/>
        <p:txBody>
          <a:bodyPr/>
          <a:lstStyle/>
          <a:p>
            <a:r>
              <a:rPr lang="ja-JP" altLang="es-ES">
                <a:latin typeface="DengXian" panose="02010600030101010101" pitchFamily="2" charset="-122"/>
                <a:ea typeface="DengXian" panose="02010600030101010101" pitchFamily="2" charset="-122"/>
              </a:rPr>
              <a:t>理论基础概述</a:t>
            </a:r>
          </a:p>
        </p:txBody>
      </p:sp>
      <p:sp>
        <p:nvSpPr>
          <p:cNvPr id="7" name="Content Placeholder 6">
            <a:extLst>
              <a:ext uri="{FF2B5EF4-FFF2-40B4-BE49-F238E27FC236}">
                <a16:creationId xmlns:a16="http://schemas.microsoft.com/office/drawing/2014/main" id="{79E55686-D26C-2BA5-138A-5B8225857491}"/>
              </a:ext>
            </a:extLst>
          </p:cNvPr>
          <p:cNvSpPr>
            <a:spLocks noGrp="1"/>
          </p:cNvSpPr>
          <p:nvPr>
            <p:ph sz="quarter" idx="12"/>
          </p:nvPr>
        </p:nvSpPr>
        <p:spPr>
          <a:xfrm>
            <a:off x="609600" y="1493838"/>
            <a:ext cx="5247190" cy="4541837"/>
          </a:xfrm>
        </p:spPr>
        <p:txBody>
          <a:bodyPr>
            <a:normAutofit/>
          </a:bodyPr>
          <a:lstStyle/>
          <a:p>
            <a:r>
              <a:rPr lang="ja-JP" altLang="es-ES" sz="1500">
                <a:latin typeface="DengXian" panose="02010600030101010101" pitchFamily="2" charset="-122"/>
                <a:ea typeface="DengXian" panose="02010600030101010101" pitchFamily="2" charset="-122"/>
              </a:rPr>
              <a:t>创造性和反应性导向： 弗里茨、圣吉与基弗</a:t>
            </a:r>
          </a:p>
          <a:p>
            <a:r>
              <a:rPr lang="ja-JP" altLang="es-ES" sz="1500">
                <a:latin typeface="DengXian" panose="02010600030101010101" pitchFamily="2" charset="-122"/>
                <a:ea typeface="DengXian" panose="02010600030101010101" pitchFamily="2" charset="-122"/>
              </a:rPr>
              <a:t>认知心理学 </a:t>
            </a:r>
            <a:r>
              <a:rPr lang="es-ES" altLang="ja-JP" sz="1500" dirty="0">
                <a:latin typeface="DengXian" panose="02010600030101010101" pitchFamily="2" charset="-122"/>
                <a:ea typeface="DengXian" panose="02010600030101010101" pitchFamily="2" charset="-122"/>
              </a:rPr>
              <a:t>— </a:t>
            </a:r>
            <a:r>
              <a:rPr lang="ja-JP" altLang="es-ES" sz="1500">
                <a:latin typeface="DengXian" panose="02010600030101010101" pitchFamily="2" charset="-122"/>
                <a:ea typeface="DengXian" panose="02010600030101010101" pitchFamily="2" charset="-122"/>
              </a:rPr>
              <a:t>理性情绪疗法： 伯恩斯、埃利斯</a:t>
            </a:r>
          </a:p>
          <a:p>
            <a:r>
              <a:rPr lang="ja-JP" altLang="es-ES" sz="1500">
                <a:latin typeface="DengXian" panose="02010600030101010101" pitchFamily="2" charset="-122"/>
                <a:ea typeface="DengXian" panose="02010600030101010101" pitchFamily="2" charset="-122"/>
              </a:rPr>
              <a:t>愿景；依赖与野心；政治脚本： 彼得</a:t>
            </a:r>
            <a:r>
              <a:rPr lang="es-ES" altLang="ja-JP" sz="1500" dirty="0">
                <a:latin typeface="DengXian" panose="02010600030101010101" pitchFamily="2" charset="-122"/>
                <a:ea typeface="DengXian" panose="02010600030101010101" pitchFamily="2" charset="-122"/>
              </a:rPr>
              <a:t>·</a:t>
            </a:r>
            <a:r>
              <a:rPr lang="ja-JP" altLang="es-ES" sz="1500">
                <a:latin typeface="DengXian" panose="02010600030101010101" pitchFamily="2" charset="-122"/>
                <a:ea typeface="DengXian" panose="02010600030101010101" pitchFamily="2" charset="-122"/>
              </a:rPr>
              <a:t>布洛克</a:t>
            </a:r>
          </a:p>
          <a:p>
            <a:pPr marL="0" indent="0" algn="ctr">
              <a:buNone/>
            </a:pPr>
            <a:r>
              <a:rPr lang="en-US" sz="1500" dirty="0">
                <a:latin typeface="DengXian" panose="02010600030101010101" pitchFamily="2" charset="-122"/>
                <a:ea typeface="DengXian" panose="02010600030101010101" pitchFamily="2" charset="-122"/>
              </a:rPr>
              <a:t>* * * * * * </a:t>
            </a:r>
          </a:p>
          <a:p>
            <a:r>
              <a:rPr lang="ja-JP" altLang="es-ES" sz="1500">
                <a:latin typeface="DengXian" panose="02010600030101010101" pitchFamily="2" charset="-122"/>
                <a:ea typeface="DengXian" panose="02010600030101010101" pitchFamily="2" charset="-122"/>
              </a:rPr>
              <a:t>人格结构</a:t>
            </a:r>
            <a:r>
              <a:rPr lang="es-ES" altLang="ja-JP" sz="1500" dirty="0">
                <a:latin typeface="DengXian" panose="02010600030101010101" pitchFamily="2" charset="-122"/>
                <a:ea typeface="DengXian" panose="02010600030101010101" pitchFamily="2" charset="-122"/>
              </a:rPr>
              <a:t>: </a:t>
            </a:r>
            <a:r>
              <a:rPr lang="ja-JP" altLang="es-ES" sz="1500">
                <a:latin typeface="DengXian" panose="02010600030101010101" pitchFamily="2" charset="-122"/>
                <a:ea typeface="DengXian" panose="02010600030101010101" pitchFamily="2" charset="-122"/>
              </a:rPr>
              <a:t>卡伦</a:t>
            </a:r>
            <a:r>
              <a:rPr lang="es-ES" altLang="ja-JP" sz="1500" dirty="0">
                <a:latin typeface="DengXian" panose="02010600030101010101" pitchFamily="2" charset="-122"/>
                <a:ea typeface="DengXian" panose="02010600030101010101" pitchFamily="2" charset="-122"/>
              </a:rPr>
              <a:t>·</a:t>
            </a:r>
            <a:r>
              <a:rPr lang="ja-JP" altLang="es-ES" sz="1500">
                <a:latin typeface="DengXian" panose="02010600030101010101" pitchFamily="2" charset="-122"/>
                <a:ea typeface="DengXian" panose="02010600030101010101" pitchFamily="2" charset="-122"/>
              </a:rPr>
              <a:t>霍妮</a:t>
            </a:r>
            <a:endParaRPr lang="en-US" sz="1500" dirty="0">
              <a:latin typeface="DengXian" panose="02010600030101010101" pitchFamily="2" charset="-122"/>
              <a:ea typeface="DengXian" panose="02010600030101010101" pitchFamily="2" charset="-122"/>
            </a:endParaRPr>
          </a:p>
          <a:p>
            <a:pPr lvl="1"/>
            <a:r>
              <a:rPr lang="ja-JP" altLang="es-ES" sz="1500">
                <a:latin typeface="DengXian" panose="02010600030101010101" pitchFamily="2" charset="-122"/>
                <a:ea typeface="DengXian" panose="02010600030101010101" pitchFamily="2" charset="-122"/>
              </a:rPr>
              <a:t>趋向</a:t>
            </a:r>
            <a:r>
              <a:rPr lang="es-ES" altLang="ja-JP" sz="1500" dirty="0">
                <a:latin typeface="DengXian" panose="02010600030101010101" pitchFamily="2" charset="-122"/>
                <a:ea typeface="DengXian" panose="02010600030101010101" pitchFamily="2" charset="-122"/>
              </a:rPr>
              <a:t> </a:t>
            </a:r>
            <a:r>
              <a:rPr lang="en-US" sz="1500" dirty="0">
                <a:latin typeface="DengXian" panose="02010600030101010101" pitchFamily="2" charset="-122"/>
                <a:ea typeface="DengXian" panose="02010600030101010101" pitchFamily="2" charset="-122"/>
              </a:rPr>
              <a:t>(complying)</a:t>
            </a:r>
          </a:p>
          <a:p>
            <a:pPr lvl="1"/>
            <a:r>
              <a:rPr lang="ja-JP" altLang="es-ES" sz="1500">
                <a:latin typeface="DengXian" panose="02010600030101010101" pitchFamily="2" charset="-122"/>
                <a:ea typeface="DengXian" panose="02010600030101010101" pitchFamily="2" charset="-122"/>
              </a:rPr>
              <a:t>回避</a:t>
            </a:r>
            <a:r>
              <a:rPr lang="en-US" sz="1500" dirty="0">
                <a:latin typeface="DengXian" panose="02010600030101010101" pitchFamily="2" charset="-122"/>
                <a:ea typeface="DengXian" panose="02010600030101010101" pitchFamily="2" charset="-122"/>
              </a:rPr>
              <a:t> (controlling)</a:t>
            </a:r>
          </a:p>
          <a:p>
            <a:pPr lvl="1"/>
            <a:r>
              <a:rPr lang="ja-JP" altLang="es-ES" sz="1500">
                <a:latin typeface="DengXian" panose="02010600030101010101" pitchFamily="2" charset="-122"/>
                <a:ea typeface="DengXian" panose="02010600030101010101" pitchFamily="2" charset="-122"/>
              </a:rPr>
              <a:t>对抗</a:t>
            </a:r>
            <a:r>
              <a:rPr lang="en-US" sz="1500" dirty="0">
                <a:latin typeface="DengXian" panose="02010600030101010101" pitchFamily="2" charset="-122"/>
                <a:ea typeface="DengXian" panose="02010600030101010101" pitchFamily="2" charset="-122"/>
              </a:rPr>
              <a:t> (protecting)</a:t>
            </a:r>
          </a:p>
          <a:p>
            <a:r>
              <a:rPr lang="ja-JP" altLang="es-ES" sz="1500">
                <a:latin typeface="DengXian" panose="02010600030101010101" pitchFamily="2" charset="-122"/>
                <a:ea typeface="DengXian" panose="02010600030101010101" pitchFamily="2" charset="-122"/>
              </a:rPr>
              <a:t>九型人格 </a:t>
            </a:r>
            <a:r>
              <a:rPr lang="es-ES" altLang="ja-JP" sz="1500" dirty="0">
                <a:latin typeface="DengXian" panose="02010600030101010101" pitchFamily="2" charset="-122"/>
                <a:ea typeface="DengXian" panose="02010600030101010101" pitchFamily="2" charset="-122"/>
              </a:rPr>
              <a:t>– 9</a:t>
            </a:r>
            <a:r>
              <a:rPr lang="ja-JP" altLang="es-ES" sz="1500">
                <a:latin typeface="DengXian" panose="02010600030101010101" pitchFamily="2" charset="-122"/>
                <a:ea typeface="DengXian" panose="02010600030101010101" pitchFamily="2" charset="-122"/>
              </a:rPr>
              <a:t>种人格类型，每个类型都围绕一种核心错觉而建立</a:t>
            </a:r>
          </a:p>
          <a:p>
            <a:r>
              <a:rPr lang="ja-JP" altLang="es-ES" sz="1500">
                <a:latin typeface="DengXian" panose="02010600030101010101" pitchFamily="2" charset="-122"/>
                <a:ea typeface="DengXian" panose="02010600030101010101" pitchFamily="2" charset="-122"/>
              </a:rPr>
              <a:t>自我</a:t>
            </a:r>
            <a:r>
              <a:rPr lang="es-ES" altLang="ja-JP" sz="1500" dirty="0">
                <a:latin typeface="DengXian" panose="02010600030101010101" pitchFamily="2" charset="-122"/>
                <a:ea typeface="DengXian" panose="02010600030101010101" pitchFamily="2" charset="-122"/>
              </a:rPr>
              <a:t>/</a:t>
            </a:r>
            <a:r>
              <a:rPr lang="ja-JP" altLang="es-ES" sz="1500">
                <a:latin typeface="DengXian" panose="02010600030101010101" pitchFamily="2" charset="-122"/>
                <a:ea typeface="DengXian" panose="02010600030101010101" pitchFamily="2" charset="-122"/>
              </a:rPr>
              <a:t>阴影：卡尔</a:t>
            </a:r>
            <a:r>
              <a:rPr lang="es-ES" altLang="ja-JP" sz="1500" dirty="0">
                <a:latin typeface="DengXian" panose="02010600030101010101" pitchFamily="2" charset="-122"/>
                <a:ea typeface="DengXian" panose="02010600030101010101" pitchFamily="2" charset="-122"/>
              </a:rPr>
              <a:t>·</a:t>
            </a:r>
            <a:r>
              <a:rPr lang="ja-JP" altLang="es-ES" sz="1500">
                <a:latin typeface="DengXian" panose="02010600030101010101" pitchFamily="2" charset="-122"/>
                <a:ea typeface="DengXian" panose="02010600030101010101" pitchFamily="2" charset="-122"/>
              </a:rPr>
              <a:t>荣格</a:t>
            </a:r>
          </a:p>
          <a:p>
            <a:r>
              <a:rPr lang="ja-JP" altLang="en-US" sz="1500">
                <a:latin typeface="DengXian" panose="02010600030101010101" pitchFamily="2" charset="-122"/>
                <a:ea typeface="DengXian" panose="02010600030101010101" pitchFamily="2" charset="-122"/>
              </a:rPr>
              <a:t>身体心理治疗</a:t>
            </a:r>
            <a:r>
              <a:rPr lang="en-US" sz="1500" dirty="0">
                <a:latin typeface="DengXian" panose="02010600030101010101" pitchFamily="2" charset="-122"/>
                <a:ea typeface="DengXian" panose="02010600030101010101" pitchFamily="2" charset="-122"/>
              </a:rPr>
              <a:t>/</a:t>
            </a:r>
            <a:r>
              <a:rPr lang="ja-JP" altLang="en-US" sz="1500">
                <a:latin typeface="DengXian" panose="02010600030101010101" pitchFamily="2" charset="-122"/>
                <a:ea typeface="DengXian" panose="02010600030101010101" pitchFamily="2" charset="-122"/>
              </a:rPr>
              <a:t>躯体心理学</a:t>
            </a:r>
            <a:r>
              <a:rPr lang="zh-CN" altLang="en-US" sz="1500" dirty="0">
                <a:latin typeface="DengXian" panose="02010600030101010101" pitchFamily="2" charset="-122"/>
                <a:ea typeface="DengXian" panose="02010600030101010101" pitchFamily="2" charset="-122"/>
              </a:rPr>
              <a:t>：</a:t>
            </a:r>
            <a:r>
              <a:rPr lang="ja-JP" altLang="en-US" sz="1500">
                <a:latin typeface="DengXian" panose="02010600030101010101" pitchFamily="2" charset="-122"/>
                <a:ea typeface="DengXian" panose="02010600030101010101" pitchFamily="2" charset="-122"/>
              </a:rPr>
              <a:t>赖希</a:t>
            </a:r>
            <a:r>
              <a:rPr lang="zh-CN" altLang="en-US" sz="1500" dirty="0">
                <a:latin typeface="DengXian" panose="02010600030101010101" pitchFamily="2" charset="-122"/>
                <a:ea typeface="DengXian" panose="02010600030101010101" pitchFamily="2" charset="-122"/>
              </a:rPr>
              <a:t>，</a:t>
            </a:r>
            <a:r>
              <a:rPr lang="ja-JP" altLang="en-US" sz="1500">
                <a:latin typeface="DengXian" panose="02010600030101010101" pitchFamily="2" charset="-122"/>
                <a:ea typeface="DengXian" panose="02010600030101010101" pitchFamily="2" charset="-122"/>
              </a:rPr>
              <a:t>库尔兹</a:t>
            </a:r>
            <a:r>
              <a:rPr lang="zh-CN" altLang="en-US" sz="1500" dirty="0">
                <a:latin typeface="DengXian" panose="02010600030101010101" pitchFamily="2" charset="-122"/>
                <a:ea typeface="DengXian" panose="02010600030101010101" pitchFamily="2" charset="-122"/>
              </a:rPr>
              <a:t>，</a:t>
            </a:r>
            <a:r>
              <a:rPr lang="ja-JP" altLang="en-US" sz="1500">
                <a:latin typeface="DengXian" panose="02010600030101010101" pitchFamily="2" charset="-122"/>
                <a:ea typeface="DengXian" panose="02010600030101010101" pitchFamily="2" charset="-122"/>
              </a:rPr>
              <a:t>洛温</a:t>
            </a:r>
            <a:r>
              <a:rPr lang="zh-CN" altLang="en-US" sz="1500" dirty="0">
                <a:latin typeface="DengXian" panose="02010600030101010101" pitchFamily="2" charset="-122"/>
                <a:ea typeface="DengXian" panose="02010600030101010101" pitchFamily="2" charset="-122"/>
              </a:rPr>
              <a:t>，</a:t>
            </a:r>
            <a:r>
              <a:rPr lang="ja-JP" altLang="en-US" sz="1500">
                <a:latin typeface="DengXian" panose="02010600030101010101" pitchFamily="2" charset="-122"/>
                <a:ea typeface="DengXian" panose="02010600030101010101" pitchFamily="2" charset="-122"/>
              </a:rPr>
              <a:t>皮拉科斯</a:t>
            </a:r>
            <a:endParaRPr lang="en-US" altLang="ja-JP" sz="1500" dirty="0">
              <a:latin typeface="DengXian" panose="02010600030101010101" pitchFamily="2" charset="-122"/>
              <a:ea typeface="DengXian" panose="02010600030101010101" pitchFamily="2" charset="-122"/>
            </a:endParaRPr>
          </a:p>
        </p:txBody>
      </p:sp>
      <p:sp>
        <p:nvSpPr>
          <p:cNvPr id="8" name="Content Placeholder 6">
            <a:extLst>
              <a:ext uri="{FF2B5EF4-FFF2-40B4-BE49-F238E27FC236}">
                <a16:creationId xmlns:a16="http://schemas.microsoft.com/office/drawing/2014/main" id="{62B7C324-E21A-AED4-4070-B253AD059D3D}"/>
              </a:ext>
            </a:extLst>
          </p:cNvPr>
          <p:cNvSpPr txBox="1">
            <a:spLocks/>
          </p:cNvSpPr>
          <p:nvPr/>
        </p:nvSpPr>
        <p:spPr>
          <a:xfrm>
            <a:off x="6335210" y="1493838"/>
            <a:ext cx="5247190" cy="4541837"/>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lang="en-US" sz="2400" b="0" i="0" kern="1200">
                <a:solidFill>
                  <a:schemeClr val="tx1"/>
                </a:solidFill>
                <a:effectLst/>
                <a:latin typeface="Helvetica" pitchFamily="2" charset="0"/>
                <a:ea typeface="+mn-ea"/>
                <a:cs typeface="Gotham Light" pitchFamily="2" charset="0"/>
              </a:defRPr>
            </a:lvl1pPr>
            <a:lvl2pPr marL="914400" indent="-457200" algn="l" defTabSz="914400" rtl="0" eaLnBrk="1" latinLnBrk="0" hangingPunct="1">
              <a:spcBef>
                <a:spcPts val="0"/>
              </a:spcBef>
              <a:spcAft>
                <a:spcPts val="600"/>
              </a:spcAft>
              <a:buSzPct val="100000"/>
              <a:buFont typeface="System Font Regular"/>
              <a:buChar char="⎼"/>
              <a:defRPr sz="2400" b="0" i="0" kern="1200">
                <a:solidFill>
                  <a:schemeClr val="tx1"/>
                </a:solidFill>
                <a:latin typeface="Helvetica" pitchFamily="2" charset="0"/>
                <a:ea typeface="+mn-ea"/>
                <a:cs typeface="Gotham Light" pitchFamily="2" charset="0"/>
              </a:defRPr>
            </a:lvl2pPr>
            <a:lvl3pPr marL="1257300" indent="-342900" algn="l" defTabSz="914400" rtl="0" eaLnBrk="1" latinLnBrk="0" hangingPunct="1">
              <a:spcBef>
                <a:spcPct val="20000"/>
              </a:spcBef>
              <a:spcAft>
                <a:spcPts val="600"/>
              </a:spcAft>
              <a:buFont typeface="Arial" panose="020B0604020202020204" pitchFamily="34" charset="0"/>
              <a:buChar char="•"/>
              <a:defRPr sz="2400" b="0" i="0" kern="1200">
                <a:solidFill>
                  <a:schemeClr val="tx1"/>
                </a:solidFill>
                <a:latin typeface="Helvetica" pitchFamily="2" charset="0"/>
                <a:ea typeface="+mn-ea"/>
                <a:cs typeface="Gotham Light" pitchFamily="2" charset="0"/>
              </a:defRPr>
            </a:lvl3pPr>
            <a:lvl4pPr marL="1714500" indent="-342900" algn="l" defTabSz="914400" rtl="0" eaLnBrk="1" latinLnBrk="0" hangingPunct="1">
              <a:spcBef>
                <a:spcPct val="20000"/>
              </a:spcBef>
              <a:spcAft>
                <a:spcPts val="600"/>
              </a:spcAft>
              <a:buSzPct val="75000"/>
              <a:buFont typeface="Courier New" panose="02070309020205020404" pitchFamily="49" charset="0"/>
              <a:buChar char="o"/>
              <a:defRPr sz="2000" b="0" i="0" kern="1200">
                <a:solidFill>
                  <a:schemeClr val="tx1"/>
                </a:solidFill>
                <a:latin typeface="Helvetica" pitchFamily="2" charset="0"/>
                <a:ea typeface="+mn-ea"/>
                <a:cs typeface="Gotham Light" pitchFamily="2" charset="0"/>
              </a:defRPr>
            </a:lvl4pPr>
            <a:lvl5pPr marL="2171700" indent="-342900" algn="l" defTabSz="914400" rtl="0" eaLnBrk="1" latinLnBrk="0" hangingPunct="1">
              <a:spcBef>
                <a:spcPct val="20000"/>
              </a:spcBef>
              <a:spcAft>
                <a:spcPts val="600"/>
              </a:spcAft>
              <a:buFont typeface="Wingdings" pitchFamily="2" charset="2"/>
              <a:buChar char="§"/>
              <a:defRPr sz="2000" b="0" i="0" kern="1200">
                <a:solidFill>
                  <a:schemeClr val="tx1"/>
                </a:solidFill>
                <a:latin typeface="Helvetica" pitchFamily="2" charset="0"/>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ja-JP" altLang="es-ES" sz="1500" dirty="0">
                <a:latin typeface="DengXian" panose="02010600030101010101" pitchFamily="2" charset="-122"/>
                <a:ea typeface="DengXian" panose="02010600030101010101" pitchFamily="2" charset="-122"/>
              </a:rPr>
              <a:t>发展阶段框架： 科尔伯格、凯根、威尔伯、 托伯特、 库克</a:t>
            </a:r>
            <a:r>
              <a:rPr lang="es-ES" altLang="ja-JP" sz="1500" dirty="0">
                <a:latin typeface="DengXian" panose="02010600030101010101" pitchFamily="2" charset="-122"/>
                <a:ea typeface="DengXian" panose="02010600030101010101" pitchFamily="2" charset="-122"/>
              </a:rPr>
              <a:t>·</a:t>
            </a:r>
            <a:r>
              <a:rPr lang="ja-JP" altLang="es-ES" sz="1500" dirty="0">
                <a:latin typeface="DengXian" panose="02010600030101010101" pitchFamily="2" charset="-122"/>
                <a:ea typeface="DengXian" panose="02010600030101010101" pitchFamily="2" charset="-122"/>
              </a:rPr>
              <a:t>格鲁特</a:t>
            </a:r>
          </a:p>
          <a:p>
            <a:r>
              <a:rPr lang="ja-JP" altLang="es-ES" sz="1500" dirty="0">
                <a:latin typeface="DengXian" panose="02010600030101010101" pitchFamily="2" charset="-122"/>
                <a:ea typeface="DengXian" panose="02010600030101010101" pitchFamily="2" charset="-122"/>
              </a:rPr>
              <a:t>神秘文化</a:t>
            </a:r>
            <a:r>
              <a:rPr lang="es-ES" altLang="ja-JP" sz="1500" dirty="0">
                <a:latin typeface="DengXian" panose="02010600030101010101" pitchFamily="2" charset="-122"/>
                <a:ea typeface="DengXian" panose="02010600030101010101" pitchFamily="2" charset="-122"/>
              </a:rPr>
              <a:t>/ </a:t>
            </a:r>
            <a:r>
              <a:rPr lang="ja-JP" altLang="es-ES" sz="1500" dirty="0">
                <a:latin typeface="DengXian" panose="02010600030101010101" pitchFamily="2" charset="-122"/>
                <a:ea typeface="DengXian" panose="02010600030101010101" pitchFamily="2" charset="-122"/>
              </a:rPr>
              <a:t>传统智慧</a:t>
            </a:r>
            <a:endParaRPr lang="es-ES" altLang="ja-JP" sz="1500" dirty="0">
              <a:latin typeface="DengXian" panose="02010600030101010101" pitchFamily="2" charset="-122"/>
              <a:ea typeface="DengXian" panose="02010600030101010101" pitchFamily="2" charset="-122"/>
            </a:endParaRPr>
          </a:p>
          <a:p>
            <a:r>
              <a:rPr lang="ja-JP" altLang="es-ES" sz="1500" dirty="0">
                <a:latin typeface="DengXian" panose="02010600030101010101" pitchFamily="2" charset="-122"/>
                <a:ea typeface="DengXian" panose="02010600030101010101" pitchFamily="2" charset="-122"/>
              </a:rPr>
              <a:t>柯维成长三阶段 （依赖、独立、互赖）</a:t>
            </a:r>
            <a:endParaRPr lang="es-ES" altLang="ja-JP" sz="1500" dirty="0">
              <a:latin typeface="DengXian" panose="02010600030101010101" pitchFamily="2" charset="-122"/>
              <a:ea typeface="DengXian" panose="02010600030101010101" pitchFamily="2" charset="-122"/>
            </a:endParaRPr>
          </a:p>
          <a:p>
            <a:r>
              <a:rPr lang="ja-JP" altLang="es-ES" sz="1500" dirty="0">
                <a:latin typeface="DengXian" panose="02010600030101010101" pitchFamily="2" charset="-122"/>
                <a:ea typeface="DengXian" panose="02010600030101010101" pitchFamily="2" charset="-122"/>
              </a:rPr>
              <a:t>领导力文献：班尼斯、德鲁克、柯林斯、戈尔曼 等</a:t>
            </a:r>
            <a:endParaRPr lang="es-ES" altLang="ja-JP" sz="1500" dirty="0">
              <a:latin typeface="DengXian" panose="02010600030101010101" pitchFamily="2" charset="-122"/>
              <a:ea typeface="DengXian" panose="02010600030101010101" pitchFamily="2" charset="-122"/>
            </a:endParaRPr>
          </a:p>
          <a:p>
            <a:r>
              <a:rPr lang="ja-JP" altLang="es-ES" sz="1600" b="1" dirty="0"/>
              <a:t>领导力 </a:t>
            </a:r>
            <a:r>
              <a:rPr lang="es-ES" altLang="ja-JP" sz="1600" b="1" dirty="0"/>
              <a:t>360° </a:t>
            </a:r>
            <a:r>
              <a:rPr lang="ja-JP" altLang="es-ES" sz="1600" b="1" dirty="0"/>
              <a:t>研究：曾格、福克曼 等</a:t>
            </a:r>
            <a:endParaRPr lang="ja-JP" altLang="es-ES" sz="1600" dirty="0"/>
          </a:p>
        </p:txBody>
      </p:sp>
    </p:spTree>
    <p:extLst>
      <p:ext uri="{BB962C8B-B14F-4D97-AF65-F5344CB8AC3E}">
        <p14:creationId xmlns:p14="http://schemas.microsoft.com/office/powerpoint/2010/main" val="96397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EC02-096A-8F45-9E17-83BBDC2DF9BD}"/>
              </a:ext>
            </a:extLst>
          </p:cNvPr>
          <p:cNvSpPr>
            <a:spLocks noGrp="1"/>
          </p:cNvSpPr>
          <p:nvPr>
            <p:ph type="title"/>
          </p:nvPr>
        </p:nvSpPr>
        <p:spPr/>
        <p:txBody>
          <a:bodyPr/>
          <a:lstStyle/>
          <a:p>
            <a:r>
              <a:rPr lang="zh-CN" altLang="en-US" dirty="0">
                <a:latin typeface="DengXian" panose="02010600030101010101" pitchFamily="2" charset="-122"/>
                <a:ea typeface="DengXian" panose="02010600030101010101" pitchFamily="2" charset="-122"/>
              </a:rPr>
              <a:t>反应性性格结构</a:t>
            </a:r>
            <a:endParaRPr lang="en-US" dirty="0">
              <a:latin typeface="DengXian" panose="02010600030101010101" pitchFamily="2" charset="-122"/>
              <a:ea typeface="DengXian" panose="02010600030101010101" pitchFamily="2" charset="-122"/>
            </a:endParaRPr>
          </a:p>
        </p:txBody>
      </p:sp>
      <p:sp>
        <p:nvSpPr>
          <p:cNvPr id="16" name="Slide Number Placeholder 15">
            <a:extLst>
              <a:ext uri="{FF2B5EF4-FFF2-40B4-BE49-F238E27FC236}">
                <a16:creationId xmlns:a16="http://schemas.microsoft.com/office/drawing/2014/main" id="{E5F539DF-6C18-5B46-B569-CCEA8FB1277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15" name="Footer Placeholder 14">
            <a:extLst>
              <a:ext uri="{FF2B5EF4-FFF2-40B4-BE49-F238E27FC236}">
                <a16:creationId xmlns:a16="http://schemas.microsoft.com/office/drawing/2014/main" id="{5EBCB7DE-81B3-A748-B629-5949681ED5D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BBBEC0"/>
                </a:solidFill>
                <a:effectLst/>
                <a:uLnTx/>
                <a:uFillTx/>
                <a:latin typeface="Helvetica" pitchFamily="2" charset="0"/>
                <a:ea typeface="+mn-ea"/>
                <a:cs typeface="Gotham Medium" pitchFamily="2" charset="0"/>
              </a:rPr>
              <a:t>© Leadership Circle | All Rights Reserved</a:t>
            </a:r>
          </a:p>
        </p:txBody>
      </p:sp>
      <p:sp>
        <p:nvSpPr>
          <p:cNvPr id="3" name="Content Placeholder 2">
            <a:extLst>
              <a:ext uri="{FF2B5EF4-FFF2-40B4-BE49-F238E27FC236}">
                <a16:creationId xmlns:a16="http://schemas.microsoft.com/office/drawing/2014/main" id="{5A8C3E9D-D81A-0C43-A4F2-EF2D7DDBF05C}"/>
              </a:ext>
            </a:extLst>
          </p:cNvPr>
          <p:cNvSpPr>
            <a:spLocks noGrp="1"/>
          </p:cNvSpPr>
          <p:nvPr>
            <p:ph idx="4294967295"/>
          </p:nvPr>
        </p:nvSpPr>
        <p:spPr>
          <a:xfrm>
            <a:off x="0" y="1295400"/>
            <a:ext cx="10972800" cy="4572000"/>
          </a:xfrm>
        </p:spPr>
        <p:txBody>
          <a:bodyPr/>
          <a:lstStyle/>
          <a:p>
            <a:endParaRPr lang="en-US" b="1" dirty="0">
              <a:latin typeface="Helvetica" pitchFamily="2" charset="0"/>
              <a:cs typeface="Gotham Medium" pitchFamily="2" charset="0"/>
            </a:endParaRPr>
          </a:p>
          <a:p>
            <a:endParaRPr lang="en-US" b="1" dirty="0">
              <a:latin typeface="Helvetica" pitchFamily="2" charset="0"/>
              <a:cs typeface="Gotham Medium" pitchFamily="2" charset="0"/>
            </a:endParaRPr>
          </a:p>
        </p:txBody>
      </p:sp>
      <p:sp>
        <p:nvSpPr>
          <p:cNvPr id="4" name="TextBox 3">
            <a:extLst>
              <a:ext uri="{FF2B5EF4-FFF2-40B4-BE49-F238E27FC236}">
                <a16:creationId xmlns:a16="http://schemas.microsoft.com/office/drawing/2014/main" id="{8D3D8C64-E2B3-EE49-B7A3-7004D35848F9}"/>
              </a:ext>
            </a:extLst>
          </p:cNvPr>
          <p:cNvSpPr txBox="1"/>
          <p:nvPr/>
        </p:nvSpPr>
        <p:spPr>
          <a:xfrm>
            <a:off x="4500671" y="3345933"/>
            <a:ext cx="3194975" cy="2580974"/>
          </a:xfrm>
          <a:prstGeom prst="rect">
            <a:avLst/>
          </a:prstGeom>
          <a:noFill/>
        </p:spPr>
        <p:txBody>
          <a:bodyPr spcFirstLastPara="1" wrap="none" lIns="89770" tIns="44886" rIns="89770" bIns="44886" numCol="1" rtlCol="0">
            <a:prstTxWarp prst="textArchDown">
              <a:avLst/>
            </a:prstTxWarp>
            <a:spAutoFit/>
            <a:scene3d>
              <a:camera prst="orthographicFront">
                <a:rot lat="0" lon="0" rev="0"/>
              </a:camera>
              <a:lightRig rig="threePt" dir="t"/>
            </a:scene3d>
          </a:bodyPr>
          <a:lstStyle/>
          <a:p>
            <a:pPr lvl="0" algn="ctr">
              <a:defRPr/>
            </a:pPr>
            <a:r>
              <a:rPr lang="zh-CN" altLang="en-US" sz="3500" b="1" dirty="0">
                <a:solidFill>
                  <a:srgbClr val="A12B2A"/>
                </a:solidFill>
                <a:latin typeface="DengXian" panose="02010600030101010101" pitchFamily="2" charset="-122"/>
                <a:ea typeface="DengXian" panose="02010600030101010101" pitchFamily="2" charset="-122"/>
                <a:cs typeface="Gotham Medium" pitchFamily="2" charset="0"/>
              </a:rPr>
              <a:t>防卫</a:t>
            </a:r>
            <a:endParaRPr lang="en-US" sz="3500" b="1" dirty="0">
              <a:solidFill>
                <a:srgbClr val="A12B2A"/>
              </a:solidFill>
              <a:latin typeface="DengXian" panose="02010600030101010101" pitchFamily="2" charset="-122"/>
              <a:ea typeface="DengXian" panose="02010600030101010101" pitchFamily="2" charset="-122"/>
              <a:cs typeface="Gotham Medium" pitchFamily="2" charset="0"/>
            </a:endParaRPr>
          </a:p>
        </p:txBody>
      </p:sp>
      <p:sp>
        <p:nvSpPr>
          <p:cNvPr id="5" name="TextBox 4">
            <a:extLst>
              <a:ext uri="{FF2B5EF4-FFF2-40B4-BE49-F238E27FC236}">
                <a16:creationId xmlns:a16="http://schemas.microsoft.com/office/drawing/2014/main" id="{2652D09C-5987-DC4E-917A-C148F6093610}"/>
              </a:ext>
            </a:extLst>
          </p:cNvPr>
          <p:cNvSpPr txBox="1"/>
          <p:nvPr/>
        </p:nvSpPr>
        <p:spPr>
          <a:xfrm rot="16200000">
            <a:off x="6860167" y="983304"/>
            <a:ext cx="3291793" cy="2793137"/>
          </a:xfrm>
          <a:prstGeom prst="rect">
            <a:avLst/>
          </a:prstGeom>
          <a:noFill/>
        </p:spPr>
        <p:txBody>
          <a:bodyPr spcFirstLastPara="1" wrap="none" lIns="89770" tIns="44886" rIns="89770" bIns="44886" numCol="1" rtlCol="0">
            <a:prstTxWarp prst="textArchDown">
              <a:avLst>
                <a:gd name="adj" fmla="val 21279654"/>
              </a:avLst>
            </a:prstTxWarp>
            <a:spAutoFit/>
            <a:scene3d>
              <a:camera prst="orthographicFront">
                <a:rot lat="0" lon="0" rev="0"/>
              </a:camera>
              <a:lightRig rig="threePt" dir="t"/>
            </a:scene3d>
          </a:bodyPr>
          <a:lstStyle/>
          <a:p>
            <a:pPr algn="ctr">
              <a:defRPr/>
            </a:pPr>
            <a:r>
              <a:rPr lang="zh-CN" altLang="en-US" sz="3500" b="1" dirty="0">
                <a:solidFill>
                  <a:srgbClr val="A12B2A"/>
                </a:solidFill>
                <a:latin typeface="DengXian" panose="02010600030101010101" pitchFamily="2" charset="-122"/>
                <a:ea typeface="DengXian" panose="02010600030101010101" pitchFamily="2" charset="-122"/>
                <a:cs typeface="Gotham Medium" pitchFamily="2" charset="0"/>
              </a:rPr>
              <a:t>控制</a:t>
            </a:r>
            <a:endParaRPr lang="en-US" sz="3500" b="1" dirty="0">
              <a:solidFill>
                <a:srgbClr val="A12B2A"/>
              </a:solidFill>
              <a:latin typeface="DengXian" panose="02010600030101010101" pitchFamily="2" charset="-122"/>
              <a:ea typeface="DengXian" panose="02010600030101010101" pitchFamily="2" charset="-122"/>
              <a:cs typeface="Gotham Medium"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A12B2A"/>
              </a:solidFill>
              <a:effectLst/>
              <a:uLnTx/>
              <a:uFillTx/>
              <a:latin typeface="DengXian" panose="02010600030101010101" pitchFamily="2" charset="-122"/>
              <a:ea typeface="DengXian" panose="02010600030101010101" pitchFamily="2" charset="-122"/>
              <a:cs typeface="Gotham Medium" pitchFamily="2" charset="0"/>
            </a:endParaRPr>
          </a:p>
        </p:txBody>
      </p:sp>
      <p:sp>
        <p:nvSpPr>
          <p:cNvPr id="6" name="TextBox 5">
            <a:extLst>
              <a:ext uri="{FF2B5EF4-FFF2-40B4-BE49-F238E27FC236}">
                <a16:creationId xmlns:a16="http://schemas.microsoft.com/office/drawing/2014/main" id="{65143AA7-808A-7D4A-8820-6C8DC355750D}"/>
              </a:ext>
            </a:extLst>
          </p:cNvPr>
          <p:cNvSpPr txBox="1"/>
          <p:nvPr/>
        </p:nvSpPr>
        <p:spPr>
          <a:xfrm rot="16200000">
            <a:off x="2125617" y="874217"/>
            <a:ext cx="3291793" cy="3011304"/>
          </a:xfrm>
          <a:prstGeom prst="rect">
            <a:avLst/>
          </a:prstGeom>
          <a:noFill/>
        </p:spPr>
        <p:txBody>
          <a:bodyPr spcFirstLastPara="1" wrap="none" lIns="89770" tIns="44886" rIns="89770" bIns="44886" numCol="1" rtlCol="0">
            <a:prstTxWarp prst="textArchUp">
              <a:avLst>
                <a:gd name="adj" fmla="val 10819554"/>
              </a:avLst>
            </a:prstTxWarp>
            <a:spAutoFit/>
            <a:scene3d>
              <a:camera prst="orthographicFront">
                <a:rot lat="0" lon="0" rev="0"/>
              </a:camera>
              <a:lightRig rig="threePt" dir="t"/>
            </a:scene3d>
          </a:bodyPr>
          <a:lstStyle/>
          <a:p>
            <a:pPr lvl="0" algn="ctr">
              <a:defRPr/>
            </a:pPr>
            <a:r>
              <a:rPr lang="zh-CN" altLang="en-US" sz="3500" b="1" dirty="0">
                <a:solidFill>
                  <a:srgbClr val="A12B2A"/>
                </a:solidFill>
                <a:latin typeface="DengXian" panose="02010600030101010101" pitchFamily="2" charset="-122"/>
                <a:ea typeface="DengXian" panose="02010600030101010101" pitchFamily="2" charset="-122"/>
                <a:cs typeface="Gotham Medium" pitchFamily="2" charset="0"/>
              </a:rPr>
              <a:t>顺从</a:t>
            </a:r>
            <a:endParaRPr lang="en-US" sz="3500" b="1" dirty="0">
              <a:solidFill>
                <a:srgbClr val="A12B2A"/>
              </a:solidFill>
              <a:latin typeface="DengXian" panose="02010600030101010101" pitchFamily="2" charset="-122"/>
              <a:ea typeface="DengXian" panose="02010600030101010101" pitchFamily="2" charset="-122"/>
              <a:cs typeface="Gotham Medium" pitchFamily="2" charset="0"/>
            </a:endParaRPr>
          </a:p>
        </p:txBody>
      </p:sp>
      <p:pic>
        <p:nvPicPr>
          <p:cNvPr id="7" name="Picture 6">
            <a:extLst>
              <a:ext uri="{FF2B5EF4-FFF2-40B4-BE49-F238E27FC236}">
                <a16:creationId xmlns:a16="http://schemas.microsoft.com/office/drawing/2014/main" id="{685FCC4E-EE24-324C-BB52-2A8011A9F6AB}"/>
              </a:ext>
            </a:extLst>
          </p:cNvPr>
          <p:cNvPicPr>
            <a:picLocks noChangeAspect="1"/>
          </p:cNvPicPr>
          <p:nvPr/>
        </p:nvPicPr>
        <p:blipFill rotWithShape="1">
          <a:blip r:embed="rId3">
            <a:extLst>
              <a:ext uri="{28A0092B-C50C-407E-A947-70E740481C1C}">
                <a14:useLocalDpi xmlns:a14="http://schemas.microsoft.com/office/drawing/2010/main" val="0"/>
              </a:ext>
            </a:extLst>
          </a:blip>
          <a:srcRect l="-16444"/>
          <a:stretch/>
        </p:blipFill>
        <p:spPr>
          <a:xfrm rot="10800000">
            <a:off x="7130122" y="1608046"/>
            <a:ext cx="886383" cy="1543651"/>
          </a:xfrm>
          <a:prstGeom prst="rect">
            <a:avLst/>
          </a:prstGeom>
        </p:spPr>
      </p:pic>
      <p:pic>
        <p:nvPicPr>
          <p:cNvPr id="8" name="Picture 7">
            <a:extLst>
              <a:ext uri="{FF2B5EF4-FFF2-40B4-BE49-F238E27FC236}">
                <a16:creationId xmlns:a16="http://schemas.microsoft.com/office/drawing/2014/main" id="{FC7038E5-AFBF-B247-AE07-E2A82DF0F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706017" y="3061327"/>
            <a:ext cx="784274" cy="1498249"/>
          </a:xfrm>
          <a:prstGeom prst="rect">
            <a:avLst/>
          </a:prstGeom>
        </p:spPr>
      </p:pic>
      <p:pic>
        <p:nvPicPr>
          <p:cNvPr id="9" name="Picture 8">
            <a:extLst>
              <a:ext uri="{FF2B5EF4-FFF2-40B4-BE49-F238E27FC236}">
                <a16:creationId xmlns:a16="http://schemas.microsoft.com/office/drawing/2014/main" id="{AE3C8FD3-6FFB-F744-A89C-7970F36E9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787" y="1608046"/>
            <a:ext cx="761207" cy="1543651"/>
          </a:xfrm>
          <a:prstGeom prst="rect">
            <a:avLst/>
          </a:prstGeom>
        </p:spPr>
      </p:pic>
      <p:sp>
        <p:nvSpPr>
          <p:cNvPr id="10" name="Oval 9">
            <a:extLst>
              <a:ext uri="{FF2B5EF4-FFF2-40B4-BE49-F238E27FC236}">
                <a16:creationId xmlns:a16="http://schemas.microsoft.com/office/drawing/2014/main" id="{5E5536C9-D452-9C4C-834B-4C96B5C41B61}"/>
              </a:ext>
            </a:extLst>
          </p:cNvPr>
          <p:cNvSpPr/>
          <p:nvPr/>
        </p:nvSpPr>
        <p:spPr>
          <a:xfrm>
            <a:off x="5282456" y="1524000"/>
            <a:ext cx="1553135" cy="1600200"/>
          </a:xfrm>
          <a:prstGeom prst="ellipse">
            <a:avLst/>
          </a:prstGeom>
          <a:solidFill>
            <a:schemeClr val="accent2"/>
          </a:solidFill>
          <a:ln>
            <a:noFill/>
          </a:ln>
          <a:effectLst>
            <a:outerShdw dist="38100" dir="2700000" rotWithShape="0">
              <a:schemeClr val="accent3"/>
            </a:outerShdw>
          </a:effectLst>
        </p:spPr>
        <p:style>
          <a:lnRef idx="1">
            <a:schemeClr val="accent1"/>
          </a:lnRef>
          <a:fillRef idx="3">
            <a:schemeClr val="accent1"/>
          </a:fillRef>
          <a:effectRef idx="2">
            <a:schemeClr val="accent1"/>
          </a:effectRef>
          <a:fontRef idx="minor">
            <a:schemeClr val="lt1"/>
          </a:fontRef>
        </p:style>
        <p:txBody>
          <a:bodyPr lIns="89770" tIns="44886" rIns="89770" bIns="448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Helvetica" pitchFamily="2" charset="0"/>
              <a:ea typeface="+mn-ea"/>
              <a:cs typeface="Gotham Medium" pitchFamily="2" charset="0"/>
            </a:endParaRPr>
          </a:p>
        </p:txBody>
      </p:sp>
      <p:sp>
        <p:nvSpPr>
          <p:cNvPr id="11" name="TextBox 10">
            <a:extLst>
              <a:ext uri="{FF2B5EF4-FFF2-40B4-BE49-F238E27FC236}">
                <a16:creationId xmlns:a16="http://schemas.microsoft.com/office/drawing/2014/main" id="{39CE0372-C83E-C44E-BF77-D2C9C00F4416}"/>
              </a:ext>
            </a:extLst>
          </p:cNvPr>
          <p:cNvSpPr txBox="1"/>
          <p:nvPr/>
        </p:nvSpPr>
        <p:spPr>
          <a:xfrm>
            <a:off x="5372054" y="1906884"/>
            <a:ext cx="1373939" cy="921645"/>
          </a:xfrm>
          <a:prstGeom prst="rect">
            <a:avLst/>
          </a:prstGeom>
          <a:noFill/>
        </p:spPr>
        <p:txBody>
          <a:bodyPr wrap="square" lIns="89770" tIns="44886" rIns="89770" bIns="44886" rtlCol="0">
            <a:spAutoFit/>
          </a:bodyPr>
          <a:lstStyle/>
          <a:p>
            <a:pPr lvl="0" algn="ctr">
              <a:defRPr/>
            </a:pPr>
            <a:r>
              <a:rPr lang="zh-CN" altLang="en-US" b="1" dirty="0">
                <a:solidFill>
                  <a:srgbClr val="FFFFFF"/>
                </a:solidFill>
                <a:latin typeface="DengXian" panose="02010600030101010101" pitchFamily="2" charset="-122"/>
                <a:ea typeface="DengXian" panose="02010600030101010101" pitchFamily="2" charset="-122"/>
                <a:cs typeface="Gotham Medium" pitchFamily="2" charset="0"/>
              </a:rPr>
              <a:t>身份认同</a:t>
            </a:r>
          </a:p>
          <a:p>
            <a:pPr lvl="0" algn="ctr">
              <a:defRPr/>
            </a:pPr>
            <a:r>
              <a:rPr lang="zh-CN" altLang="en-US" b="1" dirty="0">
                <a:solidFill>
                  <a:srgbClr val="FFFFFF"/>
                </a:solidFill>
                <a:latin typeface="DengXian" panose="02010600030101010101" pitchFamily="2" charset="-122"/>
                <a:ea typeface="DengXian" panose="02010600030101010101" pitchFamily="2" charset="-122"/>
                <a:cs typeface="Gotham Medium" pitchFamily="2" charset="0"/>
              </a:rPr>
              <a:t>安全感</a:t>
            </a:r>
          </a:p>
          <a:p>
            <a:pPr lvl="0" algn="ctr">
              <a:defRPr/>
            </a:pPr>
            <a:r>
              <a:rPr lang="zh-CN" altLang="en-US" b="1" dirty="0">
                <a:solidFill>
                  <a:srgbClr val="FFFFFF"/>
                </a:solidFill>
                <a:latin typeface="DengXian" panose="02010600030101010101" pitchFamily="2" charset="-122"/>
                <a:ea typeface="DengXian" panose="02010600030101010101" pitchFamily="2" charset="-122"/>
                <a:cs typeface="Gotham Medium" pitchFamily="2" charset="0"/>
              </a:rPr>
              <a:t>价值</a:t>
            </a:r>
          </a:p>
        </p:txBody>
      </p:sp>
      <p:sp>
        <p:nvSpPr>
          <p:cNvPr id="12" name="TextBox 11">
            <a:extLst>
              <a:ext uri="{FF2B5EF4-FFF2-40B4-BE49-F238E27FC236}">
                <a16:creationId xmlns:a16="http://schemas.microsoft.com/office/drawing/2014/main" id="{B1A256AC-8A50-5541-9267-520BD6FE284D}"/>
              </a:ext>
            </a:extLst>
          </p:cNvPr>
          <p:cNvSpPr txBox="1"/>
          <p:nvPr/>
        </p:nvSpPr>
        <p:spPr>
          <a:xfrm>
            <a:off x="2561546" y="1629886"/>
            <a:ext cx="1566289" cy="1198644"/>
          </a:xfrm>
          <a:prstGeom prst="rect">
            <a:avLst/>
          </a:prstGeom>
          <a:noFill/>
        </p:spPr>
        <p:txBody>
          <a:bodyPr wrap="none" lIns="89770" tIns="44886" rIns="89770" bIns="44886" rtlCol="0">
            <a:spAutoFit/>
          </a:bodyPr>
          <a:lstStyle/>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受人喜爱</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满足他人期待</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取悦他人</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被他人接纳</a:t>
            </a:r>
          </a:p>
        </p:txBody>
      </p:sp>
      <p:sp>
        <p:nvSpPr>
          <p:cNvPr id="13" name="TextBox 12">
            <a:extLst>
              <a:ext uri="{FF2B5EF4-FFF2-40B4-BE49-F238E27FC236}">
                <a16:creationId xmlns:a16="http://schemas.microsoft.com/office/drawing/2014/main" id="{3F41C2FB-1EDA-BC47-82F5-FBBC3C820787}"/>
              </a:ext>
            </a:extLst>
          </p:cNvPr>
          <p:cNvSpPr txBox="1"/>
          <p:nvPr/>
        </p:nvSpPr>
        <p:spPr>
          <a:xfrm>
            <a:off x="8268998" y="1447779"/>
            <a:ext cx="873791" cy="1752642"/>
          </a:xfrm>
          <a:prstGeom prst="rect">
            <a:avLst/>
          </a:prstGeom>
          <a:noFill/>
        </p:spPr>
        <p:txBody>
          <a:bodyPr wrap="none" lIns="89770" tIns="44886" rIns="89770" bIns="44886" rtlCol="0">
            <a:spAutoFit/>
          </a:bodyPr>
          <a:lstStyle/>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第一名</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卓越</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成就</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支配</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控制</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赢</a:t>
            </a:r>
          </a:p>
        </p:txBody>
      </p:sp>
      <p:sp>
        <p:nvSpPr>
          <p:cNvPr id="14" name="TextBox 13">
            <a:extLst>
              <a:ext uri="{FF2B5EF4-FFF2-40B4-BE49-F238E27FC236}">
                <a16:creationId xmlns:a16="http://schemas.microsoft.com/office/drawing/2014/main" id="{9BC70285-485A-8741-A47F-D31065A17ABD}"/>
              </a:ext>
            </a:extLst>
          </p:cNvPr>
          <p:cNvSpPr txBox="1"/>
          <p:nvPr/>
        </p:nvSpPr>
        <p:spPr>
          <a:xfrm>
            <a:off x="5545848" y="4317031"/>
            <a:ext cx="1104623" cy="1198644"/>
          </a:xfrm>
          <a:prstGeom prst="rect">
            <a:avLst/>
          </a:prstGeom>
          <a:noFill/>
        </p:spPr>
        <p:txBody>
          <a:bodyPr wrap="none" lIns="89770" tIns="44886" rIns="89770" bIns="44886" rtlCol="0">
            <a:spAutoFit/>
          </a:bodyPr>
          <a:lstStyle/>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优越</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正确</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自给自足</a:t>
            </a:r>
          </a:p>
          <a:p>
            <a:pPr lvl="0" algn="ctr">
              <a:defRPr/>
            </a:pPr>
            <a:r>
              <a:rPr lang="zh-CN" altLang="en-US" dirty="0">
                <a:solidFill>
                  <a:srgbClr val="333333"/>
                </a:solidFill>
                <a:latin typeface="DengXian" panose="02010600030101010101" pitchFamily="2" charset="-122"/>
                <a:ea typeface="DengXian" panose="02010600030101010101" pitchFamily="2" charset="-122"/>
                <a:cs typeface="Gotham Book" pitchFamily="2" charset="0"/>
              </a:rPr>
              <a:t>保持距离</a:t>
            </a:r>
          </a:p>
        </p:txBody>
      </p:sp>
    </p:spTree>
    <p:extLst>
      <p:ext uri="{BB962C8B-B14F-4D97-AF65-F5344CB8AC3E}">
        <p14:creationId xmlns:p14="http://schemas.microsoft.com/office/powerpoint/2010/main" val="265429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CDC368C-DB9B-6E42-ABB4-2BB6E4461F6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1766" y="747345"/>
            <a:ext cx="4908468" cy="4926356"/>
          </a:xfrm>
          <a:prstGeom prst="rect">
            <a:avLst/>
          </a:prstGeom>
        </p:spPr>
      </p:pic>
      <p:sp>
        <p:nvSpPr>
          <p:cNvPr id="3" name="Slide Number Placeholder 2">
            <a:extLst>
              <a:ext uri="{FF2B5EF4-FFF2-40B4-BE49-F238E27FC236}">
                <a16:creationId xmlns:a16="http://schemas.microsoft.com/office/drawing/2014/main" id="{91AAB8EC-1474-5041-B16B-F7F389317EE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2" name="Footer Placeholder 1">
            <a:extLst>
              <a:ext uri="{FF2B5EF4-FFF2-40B4-BE49-F238E27FC236}">
                <a16:creationId xmlns:a16="http://schemas.microsoft.com/office/drawing/2014/main" id="{1204BDC8-1A02-D845-A9AA-336FA7A9B5A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6" name="Picture 2">
            <a:extLst>
              <a:ext uri="{FF2B5EF4-FFF2-40B4-BE49-F238E27FC236}">
                <a16:creationId xmlns:a16="http://schemas.microsoft.com/office/drawing/2014/main" id="{6A6E12CF-24C7-9185-5C6E-287FB93F5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377" y="-457177"/>
            <a:ext cx="11428157" cy="7394690"/>
          </a:xfrm>
          <a:prstGeom prst="rect">
            <a:avLst/>
          </a:prstGeom>
        </p:spPr>
      </p:pic>
    </p:spTree>
    <p:extLst>
      <p:ext uri="{BB962C8B-B14F-4D97-AF65-F5344CB8AC3E}">
        <p14:creationId xmlns:p14="http://schemas.microsoft.com/office/powerpoint/2010/main" val="355335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46">
            <a:extLst>
              <a:ext uri="{FF2B5EF4-FFF2-40B4-BE49-F238E27FC236}">
                <a16:creationId xmlns:a16="http://schemas.microsoft.com/office/drawing/2014/main" id="{F69BA303-9E4C-F846-A184-5476B3EEB657}"/>
              </a:ext>
            </a:extLst>
          </p:cNvPr>
          <p:cNvGrpSpPr>
            <a:grpSpLocks/>
          </p:cNvGrpSpPr>
          <p:nvPr/>
        </p:nvGrpSpPr>
        <p:grpSpPr bwMode="auto">
          <a:xfrm>
            <a:off x="2058151" y="4502076"/>
            <a:ext cx="433693" cy="603399"/>
            <a:chOff x="720" y="3360"/>
            <a:chExt cx="384" cy="384"/>
          </a:xfrm>
        </p:grpSpPr>
        <p:sp>
          <p:nvSpPr>
            <p:cNvPr id="99" name="Arc 55">
              <a:extLst>
                <a:ext uri="{FF2B5EF4-FFF2-40B4-BE49-F238E27FC236}">
                  <a16:creationId xmlns:a16="http://schemas.microsoft.com/office/drawing/2014/main" id="{2B1ADA28-A023-9348-9464-EB6D3F1DFFB5}"/>
                </a:ext>
              </a:extLst>
            </p:cNvPr>
            <p:cNvSpPr>
              <a:spLocks/>
            </p:cNvSpPr>
            <p:nvPr/>
          </p:nvSpPr>
          <p:spPr bwMode="auto">
            <a:xfrm rot="16200000">
              <a:off x="91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100" name="Arc 56">
              <a:extLst>
                <a:ext uri="{FF2B5EF4-FFF2-40B4-BE49-F238E27FC236}">
                  <a16:creationId xmlns:a16="http://schemas.microsoft.com/office/drawing/2014/main" id="{49163CEB-0AD0-564B-AB57-9D25307ACD01}"/>
                </a:ext>
              </a:extLst>
            </p:cNvPr>
            <p:cNvSpPr>
              <a:spLocks/>
            </p:cNvSpPr>
            <p:nvPr/>
          </p:nvSpPr>
          <p:spPr bwMode="auto">
            <a:xfrm flipV="1">
              <a:off x="720"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grpSp>
        <p:nvGrpSpPr>
          <p:cNvPr id="90" name="Group 46">
            <a:extLst>
              <a:ext uri="{FF2B5EF4-FFF2-40B4-BE49-F238E27FC236}">
                <a16:creationId xmlns:a16="http://schemas.microsoft.com/office/drawing/2014/main" id="{7343D147-8B6D-DA49-AE9A-3AD63B1B3B39}"/>
              </a:ext>
            </a:extLst>
          </p:cNvPr>
          <p:cNvGrpSpPr>
            <a:grpSpLocks/>
          </p:cNvGrpSpPr>
          <p:nvPr/>
        </p:nvGrpSpPr>
        <p:grpSpPr bwMode="auto">
          <a:xfrm>
            <a:off x="2491832" y="4502076"/>
            <a:ext cx="433693" cy="603399"/>
            <a:chOff x="1104" y="3360"/>
            <a:chExt cx="384" cy="384"/>
          </a:xfrm>
        </p:grpSpPr>
        <p:sp>
          <p:nvSpPr>
            <p:cNvPr id="97" name="Arc 52">
              <a:extLst>
                <a:ext uri="{FF2B5EF4-FFF2-40B4-BE49-F238E27FC236}">
                  <a16:creationId xmlns:a16="http://schemas.microsoft.com/office/drawing/2014/main" id="{C673FC4E-724C-B840-8E06-B932C0442331}"/>
                </a:ext>
              </a:extLst>
            </p:cNvPr>
            <p:cNvSpPr>
              <a:spLocks/>
            </p:cNvSpPr>
            <p:nvPr/>
          </p:nvSpPr>
          <p:spPr bwMode="auto">
            <a:xfrm rot="5400000" flipV="1">
              <a:off x="1296"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8" name="Arc 54">
              <a:extLst>
                <a:ext uri="{FF2B5EF4-FFF2-40B4-BE49-F238E27FC236}">
                  <a16:creationId xmlns:a16="http://schemas.microsoft.com/office/drawing/2014/main" id="{38AB30E6-3A5E-FB46-8407-7FB18C823597}"/>
                </a:ext>
              </a:extLst>
            </p:cNvPr>
            <p:cNvSpPr>
              <a:spLocks/>
            </p:cNvSpPr>
            <p:nvPr/>
          </p:nvSpPr>
          <p:spPr bwMode="auto">
            <a:xfrm>
              <a:off x="1104"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grpSp>
        <p:nvGrpSpPr>
          <p:cNvPr id="91" name="Group 46">
            <a:extLst>
              <a:ext uri="{FF2B5EF4-FFF2-40B4-BE49-F238E27FC236}">
                <a16:creationId xmlns:a16="http://schemas.microsoft.com/office/drawing/2014/main" id="{F5FE23A3-042E-DE49-A7B7-BCAD7B1762B7}"/>
              </a:ext>
            </a:extLst>
          </p:cNvPr>
          <p:cNvGrpSpPr>
            <a:grpSpLocks/>
          </p:cNvGrpSpPr>
          <p:nvPr/>
        </p:nvGrpSpPr>
        <p:grpSpPr bwMode="auto">
          <a:xfrm>
            <a:off x="2925532" y="4502076"/>
            <a:ext cx="867386" cy="603399"/>
            <a:chOff x="1488" y="3360"/>
            <a:chExt cx="768" cy="384"/>
          </a:xfrm>
        </p:grpSpPr>
        <p:grpSp>
          <p:nvGrpSpPr>
            <p:cNvPr id="92" name="Group 47">
              <a:extLst>
                <a:ext uri="{FF2B5EF4-FFF2-40B4-BE49-F238E27FC236}">
                  <a16:creationId xmlns:a16="http://schemas.microsoft.com/office/drawing/2014/main" id="{32896442-DD00-CE42-AAF2-05842D43D339}"/>
                </a:ext>
              </a:extLst>
            </p:cNvPr>
            <p:cNvGrpSpPr>
              <a:grpSpLocks/>
            </p:cNvGrpSpPr>
            <p:nvPr/>
          </p:nvGrpSpPr>
          <p:grpSpPr bwMode="auto">
            <a:xfrm>
              <a:off x="1680" y="3360"/>
              <a:ext cx="384" cy="192"/>
              <a:chOff x="1440" y="3360"/>
              <a:chExt cx="384" cy="192"/>
            </a:xfrm>
          </p:grpSpPr>
          <p:sp>
            <p:nvSpPr>
              <p:cNvPr id="95" name="Arc 48">
                <a:extLst>
                  <a:ext uri="{FF2B5EF4-FFF2-40B4-BE49-F238E27FC236}">
                    <a16:creationId xmlns:a16="http://schemas.microsoft.com/office/drawing/2014/main" id="{695E5D22-3D79-624C-AD33-D02234464F85}"/>
                  </a:ext>
                </a:extLst>
              </p:cNvPr>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6" name="Arc 49">
                <a:extLst>
                  <a:ext uri="{FF2B5EF4-FFF2-40B4-BE49-F238E27FC236}">
                    <a16:creationId xmlns:a16="http://schemas.microsoft.com/office/drawing/2014/main" id="{129865D7-D236-404A-9BCC-5BC78E238A79}"/>
                  </a:ext>
                </a:extLst>
              </p:cNvPr>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sp>
          <p:nvSpPr>
            <p:cNvPr id="93" name="Arc 51">
              <a:extLst>
                <a:ext uri="{FF2B5EF4-FFF2-40B4-BE49-F238E27FC236}">
                  <a16:creationId xmlns:a16="http://schemas.microsoft.com/office/drawing/2014/main" id="{AFCBA7BA-54B9-934D-AC7C-DC202C1C9004}"/>
                </a:ext>
              </a:extLst>
            </p:cNvPr>
            <p:cNvSpPr>
              <a:spLocks/>
            </p:cNvSpPr>
            <p:nvPr/>
          </p:nvSpPr>
          <p:spPr bwMode="auto">
            <a:xfrm flipV="1">
              <a:off x="1488"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sp>
          <p:nvSpPr>
            <p:cNvPr id="94" name="Arc 57">
              <a:extLst>
                <a:ext uri="{FF2B5EF4-FFF2-40B4-BE49-F238E27FC236}">
                  <a16:creationId xmlns:a16="http://schemas.microsoft.com/office/drawing/2014/main" id="{4265490D-4FFC-B54F-8019-05FDE505EF90}"/>
                </a:ext>
              </a:extLst>
            </p:cNvPr>
            <p:cNvSpPr>
              <a:spLocks/>
            </p:cNvSpPr>
            <p:nvPr/>
          </p:nvSpPr>
          <p:spPr bwMode="auto">
            <a:xfrm rot="5400000" flipV="1">
              <a:off x="2064"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Gotham Book" pitchFamily="2" charset="0"/>
                <a:ea typeface="+mn-ea"/>
                <a:cs typeface="Gotham Book" pitchFamily="2" charset="0"/>
              </a:endParaRPr>
            </a:p>
          </p:txBody>
        </p:sp>
      </p:grpSp>
      <p:sp>
        <p:nvSpPr>
          <p:cNvPr id="63" name="Rectangle 62">
            <a:extLst>
              <a:ext uri="{FF2B5EF4-FFF2-40B4-BE49-F238E27FC236}">
                <a16:creationId xmlns:a16="http://schemas.microsoft.com/office/drawing/2014/main" id="{7C918760-B679-0441-B0C6-FAD1347E7DF7}"/>
              </a:ext>
            </a:extLst>
          </p:cNvPr>
          <p:cNvSpPr/>
          <p:nvPr/>
        </p:nvSpPr>
        <p:spPr>
          <a:xfrm>
            <a:off x="6090033" y="0"/>
            <a:ext cx="61019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sp>
        <p:nvSpPr>
          <p:cNvPr id="37" name="Slide Number Placeholder 36">
            <a:extLst>
              <a:ext uri="{FF2B5EF4-FFF2-40B4-BE49-F238E27FC236}">
                <a16:creationId xmlns:a16="http://schemas.microsoft.com/office/drawing/2014/main" id="{0039A369-96FD-E84C-B693-849CD557594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31" name="Footer Placeholder 30">
            <a:extLst>
              <a:ext uri="{FF2B5EF4-FFF2-40B4-BE49-F238E27FC236}">
                <a16:creationId xmlns:a16="http://schemas.microsoft.com/office/drawing/2014/main" id="{429E036E-3998-534C-A477-4DE14437BB9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43" name="Freeform 42">
            <a:extLst>
              <a:ext uri="{FF2B5EF4-FFF2-40B4-BE49-F238E27FC236}">
                <a16:creationId xmlns:a16="http://schemas.microsoft.com/office/drawing/2014/main" id="{C833BCA7-DBFA-0A46-A64B-58485A27A9AF}"/>
              </a:ext>
            </a:extLst>
          </p:cNvPr>
          <p:cNvSpPr/>
          <p:nvPr/>
        </p:nvSpPr>
        <p:spPr>
          <a:xfrm>
            <a:off x="8356302" y="4211494"/>
            <a:ext cx="1560701" cy="914232"/>
          </a:xfrm>
          <a:custGeom>
            <a:avLst/>
            <a:gdLst>
              <a:gd name="connsiteX0" fmla="*/ 0 w 1752600"/>
              <a:gd name="connsiteY0" fmla="*/ 1009650 h 1049925"/>
              <a:gd name="connsiteX1" fmla="*/ 238125 w 1752600"/>
              <a:gd name="connsiteY1" fmla="*/ 885825 h 1049925"/>
              <a:gd name="connsiteX2" fmla="*/ 542925 w 1752600"/>
              <a:gd name="connsiteY2" fmla="*/ 1047750 h 1049925"/>
              <a:gd name="connsiteX3" fmla="*/ 809625 w 1752600"/>
              <a:gd name="connsiteY3" fmla="*/ 742950 h 1049925"/>
              <a:gd name="connsiteX4" fmla="*/ 1171575 w 1752600"/>
              <a:gd name="connsiteY4" fmla="*/ 847725 h 1049925"/>
              <a:gd name="connsiteX5" fmla="*/ 1390650 w 1752600"/>
              <a:gd name="connsiteY5" fmla="*/ 514350 h 1049925"/>
              <a:gd name="connsiteX6" fmla="*/ 1685925 w 1752600"/>
              <a:gd name="connsiteY6" fmla="*/ 409575 h 1049925"/>
              <a:gd name="connsiteX7" fmla="*/ 1752600 w 1752600"/>
              <a:gd name="connsiteY7" fmla="*/ 0 h 1049925"/>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91210 w 1766624"/>
              <a:gd name="connsiteY4" fmla="*/ 811262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1890"/>
              <a:gd name="connsiteX1" fmla="*/ 238125 w 1766624"/>
              <a:gd name="connsiteY1" fmla="*/ 888630 h 1051890"/>
              <a:gd name="connsiteX2" fmla="*/ 542925 w 1766624"/>
              <a:gd name="connsiteY2" fmla="*/ 1050555 h 1051890"/>
              <a:gd name="connsiteX3" fmla="*/ 812430 w 1766624"/>
              <a:gd name="connsiteY3" fmla="*/ 779414 h 1051890"/>
              <a:gd name="connsiteX4" fmla="*/ 1191210 w 1766624"/>
              <a:gd name="connsiteY4" fmla="*/ 811262 h 1051890"/>
              <a:gd name="connsiteX5" fmla="*/ 1399065 w 1766624"/>
              <a:gd name="connsiteY5" fmla="*/ 525570 h 1051890"/>
              <a:gd name="connsiteX6" fmla="*/ 1660681 w 1766624"/>
              <a:gd name="connsiteY6" fmla="*/ 392745 h 1051890"/>
              <a:gd name="connsiteX7" fmla="*/ 1766624 w 1766624"/>
              <a:gd name="connsiteY7" fmla="*/ 0 h 1051890"/>
              <a:gd name="connsiteX0" fmla="*/ 0 w 1766624"/>
              <a:gd name="connsiteY0" fmla="*/ 1012455 h 1052566"/>
              <a:gd name="connsiteX1" fmla="*/ 198856 w 1766624"/>
              <a:gd name="connsiteY1" fmla="*/ 908264 h 1052566"/>
              <a:gd name="connsiteX2" fmla="*/ 542925 w 1766624"/>
              <a:gd name="connsiteY2" fmla="*/ 1050555 h 1052566"/>
              <a:gd name="connsiteX3" fmla="*/ 812430 w 1766624"/>
              <a:gd name="connsiteY3" fmla="*/ 779414 h 1052566"/>
              <a:gd name="connsiteX4" fmla="*/ 1191210 w 1766624"/>
              <a:gd name="connsiteY4" fmla="*/ 811262 h 1052566"/>
              <a:gd name="connsiteX5" fmla="*/ 1399065 w 1766624"/>
              <a:gd name="connsiteY5" fmla="*/ 525570 h 1052566"/>
              <a:gd name="connsiteX6" fmla="*/ 1660681 w 1766624"/>
              <a:gd name="connsiteY6" fmla="*/ 392745 h 1052566"/>
              <a:gd name="connsiteX7" fmla="*/ 1766624 w 1766624"/>
              <a:gd name="connsiteY7" fmla="*/ 0 h 1052566"/>
              <a:gd name="connsiteX0" fmla="*/ 0 w 1766624"/>
              <a:gd name="connsiteY0" fmla="*/ 1012455 h 1024835"/>
              <a:gd name="connsiteX1" fmla="*/ 198856 w 1766624"/>
              <a:gd name="connsiteY1" fmla="*/ 908264 h 1024835"/>
              <a:gd name="connsiteX2" fmla="*/ 542925 w 1766624"/>
              <a:gd name="connsiteY2" fmla="*/ 1022506 h 1024835"/>
              <a:gd name="connsiteX3" fmla="*/ 812430 w 1766624"/>
              <a:gd name="connsiteY3" fmla="*/ 779414 h 1024835"/>
              <a:gd name="connsiteX4" fmla="*/ 1191210 w 1766624"/>
              <a:gd name="connsiteY4" fmla="*/ 811262 h 1024835"/>
              <a:gd name="connsiteX5" fmla="*/ 1399065 w 1766624"/>
              <a:gd name="connsiteY5" fmla="*/ 525570 h 1024835"/>
              <a:gd name="connsiteX6" fmla="*/ 1660681 w 1766624"/>
              <a:gd name="connsiteY6" fmla="*/ 392745 h 1024835"/>
              <a:gd name="connsiteX7" fmla="*/ 1766624 w 1766624"/>
              <a:gd name="connsiteY7" fmla="*/ 0 h 1024835"/>
              <a:gd name="connsiteX0" fmla="*/ 0 w 1766624"/>
              <a:gd name="connsiteY0" fmla="*/ 1012455 h 1023863"/>
              <a:gd name="connsiteX1" fmla="*/ 198856 w 1766624"/>
              <a:gd name="connsiteY1" fmla="*/ 908264 h 1023863"/>
              <a:gd name="connsiteX2" fmla="*/ 542925 w 1766624"/>
              <a:gd name="connsiteY2" fmla="*/ 1022506 h 1023863"/>
              <a:gd name="connsiteX3" fmla="*/ 809625 w 1766624"/>
              <a:gd name="connsiteY3" fmla="*/ 813073 h 1023863"/>
              <a:gd name="connsiteX4" fmla="*/ 1191210 w 1766624"/>
              <a:gd name="connsiteY4" fmla="*/ 811262 h 1023863"/>
              <a:gd name="connsiteX5" fmla="*/ 1399065 w 1766624"/>
              <a:gd name="connsiteY5" fmla="*/ 525570 h 1023863"/>
              <a:gd name="connsiteX6" fmla="*/ 1660681 w 1766624"/>
              <a:gd name="connsiteY6" fmla="*/ 392745 h 1023863"/>
              <a:gd name="connsiteX7" fmla="*/ 1766624 w 1766624"/>
              <a:gd name="connsiteY7" fmla="*/ 0 h 1023863"/>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60681 w 1766624"/>
              <a:gd name="connsiteY6" fmla="*/ 392745 h 1024086"/>
              <a:gd name="connsiteX7" fmla="*/ 1766624 w 1766624"/>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60681 w 1758209"/>
              <a:gd name="connsiteY6" fmla="*/ 392745 h 1024086"/>
              <a:gd name="connsiteX7" fmla="*/ 1758209 w 1758209"/>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74705 w 1758209"/>
              <a:gd name="connsiteY6" fmla="*/ 392745 h 1024086"/>
              <a:gd name="connsiteX7" fmla="*/ 1758209 w 1758209"/>
              <a:gd name="connsiteY7" fmla="*/ 0 h 1024086"/>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74705 w 1766624"/>
              <a:gd name="connsiteY6" fmla="*/ 392745 h 1024086"/>
              <a:gd name="connsiteX7" fmla="*/ 1766624 w 1766624"/>
              <a:gd name="connsiteY7" fmla="*/ 0 h 1024086"/>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401160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86800 w 1758209"/>
              <a:gd name="connsiteY6" fmla="*/ 398741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396322 h 1032501"/>
              <a:gd name="connsiteX7" fmla="*/ 1758209 w 1758209"/>
              <a:gd name="connsiteY7" fmla="*/ 0 h 1032501"/>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58209"/>
              <a:gd name="connsiteY0" fmla="*/ 1013613 h 1025244"/>
              <a:gd name="connsiteX1" fmla="*/ 198856 w 1758209"/>
              <a:gd name="connsiteY1" fmla="*/ 909422 h 1025244"/>
              <a:gd name="connsiteX2" fmla="*/ 542925 w 1758209"/>
              <a:gd name="connsiteY2" fmla="*/ 1023664 h 1025244"/>
              <a:gd name="connsiteX3" fmla="*/ 826455 w 1758209"/>
              <a:gd name="connsiteY3" fmla="*/ 805817 h 1025244"/>
              <a:gd name="connsiteX4" fmla="*/ 1191210 w 1758209"/>
              <a:gd name="connsiteY4" fmla="*/ 812420 h 1025244"/>
              <a:gd name="connsiteX5" fmla="*/ 1399065 w 1758209"/>
              <a:gd name="connsiteY5" fmla="*/ 526728 h 1025244"/>
              <a:gd name="connsiteX6" fmla="*/ 1674705 w 1758209"/>
              <a:gd name="connsiteY6" fmla="*/ 389065 h 1025244"/>
              <a:gd name="connsiteX7" fmla="*/ 1758209 w 1758209"/>
              <a:gd name="connsiteY7" fmla="*/ 0 h 1025244"/>
              <a:gd name="connsiteX0" fmla="*/ 0 w 1765466"/>
              <a:gd name="connsiteY0" fmla="*/ 1011194 h 1022825"/>
              <a:gd name="connsiteX1" fmla="*/ 198856 w 1765466"/>
              <a:gd name="connsiteY1" fmla="*/ 907003 h 1022825"/>
              <a:gd name="connsiteX2" fmla="*/ 542925 w 1765466"/>
              <a:gd name="connsiteY2" fmla="*/ 1021245 h 1022825"/>
              <a:gd name="connsiteX3" fmla="*/ 826455 w 1765466"/>
              <a:gd name="connsiteY3" fmla="*/ 803398 h 1022825"/>
              <a:gd name="connsiteX4" fmla="*/ 1191210 w 1765466"/>
              <a:gd name="connsiteY4" fmla="*/ 810001 h 1022825"/>
              <a:gd name="connsiteX5" fmla="*/ 1399065 w 1765466"/>
              <a:gd name="connsiteY5" fmla="*/ 524309 h 1022825"/>
              <a:gd name="connsiteX6" fmla="*/ 1674705 w 1765466"/>
              <a:gd name="connsiteY6" fmla="*/ 386646 h 1022825"/>
              <a:gd name="connsiteX7" fmla="*/ 1765466 w 1765466"/>
              <a:gd name="connsiteY7" fmla="*/ 0 h 1022825"/>
              <a:gd name="connsiteX0" fmla="*/ 0 w 1758209"/>
              <a:gd name="connsiteY0" fmla="*/ 1008775 h 1020406"/>
              <a:gd name="connsiteX1" fmla="*/ 198856 w 1758209"/>
              <a:gd name="connsiteY1" fmla="*/ 904584 h 1020406"/>
              <a:gd name="connsiteX2" fmla="*/ 542925 w 1758209"/>
              <a:gd name="connsiteY2" fmla="*/ 1018826 h 1020406"/>
              <a:gd name="connsiteX3" fmla="*/ 826455 w 1758209"/>
              <a:gd name="connsiteY3" fmla="*/ 800979 h 1020406"/>
              <a:gd name="connsiteX4" fmla="*/ 1191210 w 1758209"/>
              <a:gd name="connsiteY4" fmla="*/ 807582 h 1020406"/>
              <a:gd name="connsiteX5" fmla="*/ 1399065 w 1758209"/>
              <a:gd name="connsiteY5" fmla="*/ 521890 h 1020406"/>
              <a:gd name="connsiteX6" fmla="*/ 1674705 w 1758209"/>
              <a:gd name="connsiteY6" fmla="*/ 384227 h 1020406"/>
              <a:gd name="connsiteX7" fmla="*/ 1758209 w 1758209"/>
              <a:gd name="connsiteY7" fmla="*/ 0 h 1020406"/>
              <a:gd name="connsiteX0" fmla="*/ 0 w 1765353"/>
              <a:gd name="connsiteY0" fmla="*/ 1013537 h 1025168"/>
              <a:gd name="connsiteX1" fmla="*/ 198856 w 1765353"/>
              <a:gd name="connsiteY1" fmla="*/ 909346 h 1025168"/>
              <a:gd name="connsiteX2" fmla="*/ 542925 w 1765353"/>
              <a:gd name="connsiteY2" fmla="*/ 1023588 h 1025168"/>
              <a:gd name="connsiteX3" fmla="*/ 826455 w 1765353"/>
              <a:gd name="connsiteY3" fmla="*/ 805741 h 1025168"/>
              <a:gd name="connsiteX4" fmla="*/ 1191210 w 1765353"/>
              <a:gd name="connsiteY4" fmla="*/ 812344 h 1025168"/>
              <a:gd name="connsiteX5" fmla="*/ 1399065 w 1765353"/>
              <a:gd name="connsiteY5" fmla="*/ 526652 h 1025168"/>
              <a:gd name="connsiteX6" fmla="*/ 1674705 w 1765353"/>
              <a:gd name="connsiteY6" fmla="*/ 388989 h 1025168"/>
              <a:gd name="connsiteX7" fmla="*/ 1765353 w 1765353"/>
              <a:gd name="connsiteY7" fmla="*/ 0 h 1025168"/>
              <a:gd name="connsiteX0" fmla="*/ 0 w 1681787"/>
              <a:gd name="connsiteY0" fmla="*/ 1015918 h 1027549"/>
              <a:gd name="connsiteX1" fmla="*/ 198856 w 1681787"/>
              <a:gd name="connsiteY1" fmla="*/ 911727 h 1027549"/>
              <a:gd name="connsiteX2" fmla="*/ 542925 w 1681787"/>
              <a:gd name="connsiteY2" fmla="*/ 1025969 h 1027549"/>
              <a:gd name="connsiteX3" fmla="*/ 826455 w 1681787"/>
              <a:gd name="connsiteY3" fmla="*/ 808122 h 1027549"/>
              <a:gd name="connsiteX4" fmla="*/ 1191210 w 1681787"/>
              <a:gd name="connsiteY4" fmla="*/ 814725 h 1027549"/>
              <a:gd name="connsiteX5" fmla="*/ 1399065 w 1681787"/>
              <a:gd name="connsiteY5" fmla="*/ 529033 h 1027549"/>
              <a:gd name="connsiteX6" fmla="*/ 1674705 w 1681787"/>
              <a:gd name="connsiteY6" fmla="*/ 391370 h 1027549"/>
              <a:gd name="connsiteX7" fmla="*/ 1608191 w 1681787"/>
              <a:gd name="connsiteY7" fmla="*/ 0 h 1027549"/>
              <a:gd name="connsiteX0" fmla="*/ 0 w 1758210"/>
              <a:gd name="connsiteY0" fmla="*/ 1018299 h 1029930"/>
              <a:gd name="connsiteX1" fmla="*/ 198856 w 1758210"/>
              <a:gd name="connsiteY1" fmla="*/ 914108 h 1029930"/>
              <a:gd name="connsiteX2" fmla="*/ 542925 w 1758210"/>
              <a:gd name="connsiteY2" fmla="*/ 1028350 h 1029930"/>
              <a:gd name="connsiteX3" fmla="*/ 826455 w 1758210"/>
              <a:gd name="connsiteY3" fmla="*/ 810503 h 1029930"/>
              <a:gd name="connsiteX4" fmla="*/ 1191210 w 1758210"/>
              <a:gd name="connsiteY4" fmla="*/ 817106 h 1029930"/>
              <a:gd name="connsiteX5" fmla="*/ 1399065 w 1758210"/>
              <a:gd name="connsiteY5" fmla="*/ 531414 h 1029930"/>
              <a:gd name="connsiteX6" fmla="*/ 1674705 w 1758210"/>
              <a:gd name="connsiteY6" fmla="*/ 393751 h 1029930"/>
              <a:gd name="connsiteX7" fmla="*/ 1758210 w 1758210"/>
              <a:gd name="connsiteY7" fmla="*/ 0 h 10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210" h="1029930">
                <a:moveTo>
                  <a:pt x="0" y="1018299"/>
                </a:moveTo>
                <a:cubicBezTo>
                  <a:pt x="73819" y="953211"/>
                  <a:pt x="108369" y="912433"/>
                  <a:pt x="198856" y="914108"/>
                </a:cubicBezTo>
                <a:cubicBezTo>
                  <a:pt x="289343" y="915783"/>
                  <a:pt x="438325" y="1045617"/>
                  <a:pt x="542925" y="1028350"/>
                </a:cubicBezTo>
                <a:cubicBezTo>
                  <a:pt x="647525" y="1011083"/>
                  <a:pt x="718408" y="845710"/>
                  <a:pt x="826455" y="810503"/>
                </a:cubicBezTo>
                <a:cubicBezTo>
                  <a:pt x="934502" y="775296"/>
                  <a:pt x="1095775" y="863621"/>
                  <a:pt x="1191210" y="817106"/>
                </a:cubicBezTo>
                <a:cubicBezTo>
                  <a:pt x="1286645" y="770591"/>
                  <a:pt x="1318482" y="601973"/>
                  <a:pt x="1399065" y="531414"/>
                </a:cubicBezTo>
                <a:cubicBezTo>
                  <a:pt x="1479648" y="460855"/>
                  <a:pt x="1614848" y="482320"/>
                  <a:pt x="1674705" y="393751"/>
                </a:cubicBezTo>
                <a:cubicBezTo>
                  <a:pt x="1734562" y="305182"/>
                  <a:pt x="1754247" y="193388"/>
                  <a:pt x="1758210" y="0"/>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83" tIns="34243" rIns="68483" bIns="342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4" name="Arc 53">
            <a:extLst>
              <a:ext uri="{FF2B5EF4-FFF2-40B4-BE49-F238E27FC236}">
                <a16:creationId xmlns:a16="http://schemas.microsoft.com/office/drawing/2014/main" id="{8BAF5C6C-6268-B342-ABB4-A9204626BC7E}"/>
              </a:ext>
            </a:extLst>
          </p:cNvPr>
          <p:cNvSpPr/>
          <p:nvPr/>
        </p:nvSpPr>
        <p:spPr>
          <a:xfrm rot="5400000">
            <a:off x="7356295" y="2548890"/>
            <a:ext cx="1924116" cy="3207470"/>
          </a:xfrm>
          <a:prstGeom prst="arc">
            <a:avLst>
              <a:gd name="adj1" fmla="val 16304937"/>
              <a:gd name="adj2" fmla="val 2148053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041"/>
              </a:solidFill>
              <a:effectLst/>
              <a:uLnTx/>
              <a:uFillTx/>
              <a:latin typeface="Helvetica" pitchFamily="2" charset="0"/>
              <a:ea typeface="+mn-ea"/>
              <a:cs typeface="+mn-cs"/>
            </a:endParaRPr>
          </a:p>
        </p:txBody>
      </p:sp>
      <p:sp>
        <p:nvSpPr>
          <p:cNvPr id="58" name="Oval 57">
            <a:extLst>
              <a:ext uri="{FF2B5EF4-FFF2-40B4-BE49-F238E27FC236}">
                <a16:creationId xmlns:a16="http://schemas.microsoft.com/office/drawing/2014/main" id="{CC5C6379-B3BA-5C40-A60F-A24DA59275A2}"/>
              </a:ext>
            </a:extLst>
          </p:cNvPr>
          <p:cNvSpPr/>
          <p:nvPr/>
        </p:nvSpPr>
        <p:spPr>
          <a:xfrm>
            <a:off x="2523475" y="1699815"/>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59" name="Oval 58">
            <a:extLst>
              <a:ext uri="{FF2B5EF4-FFF2-40B4-BE49-F238E27FC236}">
                <a16:creationId xmlns:a16="http://schemas.microsoft.com/office/drawing/2014/main" id="{2B977E68-F417-AC46-B632-97AAFBB2D215}"/>
              </a:ext>
            </a:extLst>
          </p:cNvPr>
          <p:cNvSpPr/>
          <p:nvPr/>
        </p:nvSpPr>
        <p:spPr>
          <a:xfrm>
            <a:off x="3325611"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60" name="Oval 59">
            <a:extLst>
              <a:ext uri="{FF2B5EF4-FFF2-40B4-BE49-F238E27FC236}">
                <a16:creationId xmlns:a16="http://schemas.microsoft.com/office/drawing/2014/main" id="{E6D8EA52-A034-BC44-86F4-EFDD5DAEA7F8}"/>
              </a:ext>
            </a:extLst>
          </p:cNvPr>
          <p:cNvSpPr/>
          <p:nvPr/>
        </p:nvSpPr>
        <p:spPr>
          <a:xfrm>
            <a:off x="1721338"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pic>
        <p:nvPicPr>
          <p:cNvPr id="61" name="Graphic 60">
            <a:extLst>
              <a:ext uri="{FF2B5EF4-FFF2-40B4-BE49-F238E27FC236}">
                <a16:creationId xmlns:a16="http://schemas.microsoft.com/office/drawing/2014/main" id="{CAD2DDBE-83D4-5846-8C6E-2073C2047B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388557">
            <a:off x="3387637" y="2212750"/>
            <a:ext cx="766711" cy="278804"/>
          </a:xfrm>
          <a:prstGeom prst="rect">
            <a:avLst/>
          </a:prstGeom>
        </p:spPr>
      </p:pic>
      <p:pic>
        <p:nvPicPr>
          <p:cNvPr id="62" name="Graphic 61">
            <a:extLst>
              <a:ext uri="{FF2B5EF4-FFF2-40B4-BE49-F238E27FC236}">
                <a16:creationId xmlns:a16="http://schemas.microsoft.com/office/drawing/2014/main" id="{BDB27CB7-5A63-2D4F-AF07-D1B08C9F37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207378">
            <a:off x="2541752" y="3654369"/>
            <a:ext cx="766711" cy="278804"/>
          </a:xfrm>
          <a:prstGeom prst="rect">
            <a:avLst/>
          </a:prstGeom>
        </p:spPr>
      </p:pic>
      <p:pic>
        <p:nvPicPr>
          <p:cNvPr id="67" name="Graphic 66">
            <a:extLst>
              <a:ext uri="{FF2B5EF4-FFF2-40B4-BE49-F238E27FC236}">
                <a16:creationId xmlns:a16="http://schemas.microsoft.com/office/drawing/2014/main" id="{7CCBA14C-2E56-654F-B7E3-F56537A3C4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270025">
            <a:off x="1670004" y="2223734"/>
            <a:ext cx="766711" cy="278804"/>
          </a:xfrm>
          <a:prstGeom prst="rect">
            <a:avLst/>
          </a:prstGeom>
        </p:spPr>
      </p:pic>
      <p:sp>
        <p:nvSpPr>
          <p:cNvPr id="72" name="Oval 71">
            <a:extLst>
              <a:ext uri="{FF2B5EF4-FFF2-40B4-BE49-F238E27FC236}">
                <a16:creationId xmlns:a16="http://schemas.microsoft.com/office/drawing/2014/main" id="{64774DBE-D984-CF42-A35C-DA34C9B8264D}"/>
              </a:ext>
            </a:extLst>
          </p:cNvPr>
          <p:cNvSpPr/>
          <p:nvPr/>
        </p:nvSpPr>
        <p:spPr>
          <a:xfrm>
            <a:off x="8747919" y="1699815"/>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73" name="Oval 72">
            <a:extLst>
              <a:ext uri="{FF2B5EF4-FFF2-40B4-BE49-F238E27FC236}">
                <a16:creationId xmlns:a16="http://schemas.microsoft.com/office/drawing/2014/main" id="{52F7647C-C323-CB4C-B23E-4E53CD0229E5}"/>
              </a:ext>
            </a:extLst>
          </p:cNvPr>
          <p:cNvSpPr/>
          <p:nvPr/>
        </p:nvSpPr>
        <p:spPr>
          <a:xfrm>
            <a:off x="9550055"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sp>
        <p:nvSpPr>
          <p:cNvPr id="74" name="Oval 73">
            <a:extLst>
              <a:ext uri="{FF2B5EF4-FFF2-40B4-BE49-F238E27FC236}">
                <a16:creationId xmlns:a16="http://schemas.microsoft.com/office/drawing/2014/main" id="{4ED32F12-04FB-F749-B50E-75AE3099BFD5}"/>
              </a:ext>
            </a:extLst>
          </p:cNvPr>
          <p:cNvSpPr/>
          <p:nvPr/>
        </p:nvSpPr>
        <p:spPr>
          <a:xfrm>
            <a:off x="7945782"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white"/>
              </a:solidFill>
              <a:effectLst/>
              <a:uLnTx/>
              <a:uFillTx/>
              <a:latin typeface="Helvetica" pitchFamily="2" charset="0"/>
              <a:ea typeface="+mn-ea"/>
              <a:cs typeface="Gotham Book" pitchFamily="2" charset="0"/>
            </a:endParaRPr>
          </a:p>
        </p:txBody>
      </p:sp>
      <p:pic>
        <p:nvPicPr>
          <p:cNvPr id="75" name="Graphic 74">
            <a:extLst>
              <a:ext uri="{FF2B5EF4-FFF2-40B4-BE49-F238E27FC236}">
                <a16:creationId xmlns:a16="http://schemas.microsoft.com/office/drawing/2014/main" id="{A0427B52-3696-884C-ABC2-1D40F94E4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388557">
            <a:off x="9612081" y="2212750"/>
            <a:ext cx="766711" cy="278804"/>
          </a:xfrm>
          <a:prstGeom prst="rect">
            <a:avLst/>
          </a:prstGeom>
        </p:spPr>
      </p:pic>
      <p:pic>
        <p:nvPicPr>
          <p:cNvPr id="76" name="Graphic 75">
            <a:extLst>
              <a:ext uri="{FF2B5EF4-FFF2-40B4-BE49-F238E27FC236}">
                <a16:creationId xmlns:a16="http://schemas.microsoft.com/office/drawing/2014/main" id="{F71F164E-DBC8-3246-8E68-B2C6FB2568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1207378">
            <a:off x="8766196" y="3654369"/>
            <a:ext cx="766711" cy="278804"/>
          </a:xfrm>
          <a:prstGeom prst="rect">
            <a:avLst/>
          </a:prstGeom>
        </p:spPr>
      </p:pic>
      <p:pic>
        <p:nvPicPr>
          <p:cNvPr id="77" name="Graphic 76">
            <a:extLst>
              <a:ext uri="{FF2B5EF4-FFF2-40B4-BE49-F238E27FC236}">
                <a16:creationId xmlns:a16="http://schemas.microsoft.com/office/drawing/2014/main" id="{F9DB3213-5DD1-2241-9552-6ADBCFBB3F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270025">
            <a:off x="7894448" y="2223734"/>
            <a:ext cx="766711" cy="278804"/>
          </a:xfrm>
          <a:prstGeom prst="rect">
            <a:avLst/>
          </a:prstGeom>
        </p:spPr>
      </p:pic>
      <p:sp>
        <p:nvSpPr>
          <p:cNvPr id="86" name="Freeform 85">
            <a:extLst>
              <a:ext uri="{FF2B5EF4-FFF2-40B4-BE49-F238E27FC236}">
                <a16:creationId xmlns:a16="http://schemas.microsoft.com/office/drawing/2014/main" id="{B293826C-C8A0-9D42-8D33-DC6EC8422B69}"/>
              </a:ext>
            </a:extLst>
          </p:cNvPr>
          <p:cNvSpPr/>
          <p:nvPr/>
        </p:nvSpPr>
        <p:spPr>
          <a:xfrm>
            <a:off x="8359545" y="4284814"/>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otham Book" pitchFamily="2" charset="0"/>
              <a:ea typeface="+mn-ea"/>
              <a:cs typeface="Gotham Book" pitchFamily="2" charset="0"/>
            </a:endParaRPr>
          </a:p>
        </p:txBody>
      </p:sp>
      <p:sp>
        <p:nvSpPr>
          <p:cNvPr id="118" name="Freeform 117">
            <a:extLst>
              <a:ext uri="{FF2B5EF4-FFF2-40B4-BE49-F238E27FC236}">
                <a16:creationId xmlns:a16="http://schemas.microsoft.com/office/drawing/2014/main" id="{DC5E8A22-97C9-2E44-8386-4B79337CAB05}"/>
              </a:ext>
            </a:extLst>
          </p:cNvPr>
          <p:cNvSpPr/>
          <p:nvPr/>
        </p:nvSpPr>
        <p:spPr>
          <a:xfrm>
            <a:off x="2058136" y="4280683"/>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otham Book" pitchFamily="2" charset="0"/>
              <a:ea typeface="+mn-ea"/>
              <a:cs typeface="Gotham Book" pitchFamily="2" charset="0"/>
            </a:endParaRPr>
          </a:p>
        </p:txBody>
      </p:sp>
      <p:sp>
        <p:nvSpPr>
          <p:cNvPr id="55" name="Title 1">
            <a:extLst>
              <a:ext uri="{FF2B5EF4-FFF2-40B4-BE49-F238E27FC236}">
                <a16:creationId xmlns:a16="http://schemas.microsoft.com/office/drawing/2014/main" id="{D41B60F3-2AF8-7F4D-97EA-5775D15E4CCD}"/>
              </a:ext>
            </a:extLst>
          </p:cNvPr>
          <p:cNvSpPr>
            <a:spLocks noGrp="1"/>
          </p:cNvSpPr>
          <p:nvPr>
            <p:ph type="title"/>
          </p:nvPr>
        </p:nvSpPr>
        <p:spPr>
          <a:xfrm>
            <a:off x="392328" y="208062"/>
            <a:ext cx="11407344" cy="533400"/>
          </a:xfrm>
        </p:spPr>
        <p:txBody>
          <a:bodyPr/>
          <a:lstStyle/>
          <a:p>
            <a:r>
              <a:rPr lang="ja-JP" altLang="en-US">
                <a:latin typeface="DengXian" panose="02010600030101010101" pitchFamily="2" charset="-122"/>
                <a:ea typeface="DengXian" panose="02010600030101010101" pitchFamily="2" charset="-122"/>
                <a:cs typeface="Arial" charset="0"/>
              </a:rPr>
              <a:t>两种心智结构</a:t>
            </a:r>
            <a:endParaRPr lang="en-US" dirty="0"/>
          </a:p>
        </p:txBody>
      </p:sp>
      <p:sp>
        <p:nvSpPr>
          <p:cNvPr id="56" name="TextBox 55">
            <a:extLst>
              <a:ext uri="{FF2B5EF4-FFF2-40B4-BE49-F238E27FC236}">
                <a16:creationId xmlns:a16="http://schemas.microsoft.com/office/drawing/2014/main" id="{FF94F397-52F6-8747-A839-65345A6CE863}"/>
              </a:ext>
            </a:extLst>
          </p:cNvPr>
          <p:cNvSpPr txBox="1"/>
          <p:nvPr/>
        </p:nvSpPr>
        <p:spPr>
          <a:xfrm>
            <a:off x="2061799" y="1097352"/>
            <a:ext cx="1690726" cy="437241"/>
          </a:xfrm>
          <a:prstGeom prst="rect">
            <a:avLst/>
          </a:prstGeom>
          <a:noFill/>
        </p:spPr>
        <p:txBody>
          <a:bodyPr wrap="none" lIns="67250" tIns="33626" rIns="67250" bIns="33626" rtlCol="0">
            <a:spAutoFit/>
          </a:bodyPr>
          <a:lstStyle/>
          <a:p>
            <a:pPr lvl="0">
              <a:defRPr/>
            </a:pPr>
            <a:r>
              <a:rPr lang="ja-JP" altLang="en-US" sz="2400" dirty="0">
                <a:solidFill>
                  <a:schemeClr val="accent3"/>
                </a:solidFill>
                <a:latin typeface="DengXian" panose="02010600030101010101" pitchFamily="2" charset="-122"/>
                <a:ea typeface="DengXian" panose="02010600030101010101" pitchFamily="2" charset="-122"/>
                <a:cs typeface="Arial" pitchFamily="34" charset="0"/>
              </a:rPr>
              <a:t>问题</a:t>
            </a:r>
            <a:r>
              <a:rPr lang="zh-CN" altLang="en-US" sz="2400" dirty="0">
                <a:solidFill>
                  <a:schemeClr val="accent3"/>
                </a:solidFill>
                <a:latin typeface="DengXian" panose="02010600030101010101" pitchFamily="2" charset="-122"/>
                <a:ea typeface="DengXian" panose="02010600030101010101" pitchFamily="2" charset="-122"/>
                <a:cs typeface="Arial" pitchFamily="34" charset="0"/>
              </a:rPr>
              <a:t> </a:t>
            </a:r>
            <a:r>
              <a:rPr lang="en-US" altLang="zh-CN" sz="2400" dirty="0">
                <a:solidFill>
                  <a:schemeClr val="accent3"/>
                </a:solidFill>
                <a:latin typeface="DengXian" panose="02010600030101010101" pitchFamily="2" charset="-122"/>
                <a:ea typeface="DengXian" panose="02010600030101010101" pitchFamily="2" charset="-122"/>
                <a:cs typeface="Arial" pitchFamily="34" charset="0"/>
              </a:rPr>
              <a:t>–</a:t>
            </a:r>
            <a:r>
              <a:rPr lang="zh-CN" altLang="en-US" sz="2400" dirty="0">
                <a:solidFill>
                  <a:schemeClr val="accent3"/>
                </a:solidFill>
                <a:latin typeface="DengXian" panose="02010600030101010101" pitchFamily="2" charset="-122"/>
                <a:ea typeface="DengXian" panose="02010600030101010101" pitchFamily="2" charset="-122"/>
                <a:cs typeface="Arial" pitchFamily="34" charset="0"/>
              </a:rPr>
              <a:t> </a:t>
            </a:r>
            <a:r>
              <a:rPr lang="ja-JP" altLang="en-US" sz="2400" dirty="0">
                <a:solidFill>
                  <a:schemeClr val="accent3"/>
                </a:solidFill>
                <a:latin typeface="DengXian" panose="02010600030101010101" pitchFamily="2" charset="-122"/>
                <a:ea typeface="DengXian" panose="02010600030101010101" pitchFamily="2" charset="-122"/>
                <a:cs typeface="Arial" pitchFamily="34" charset="0"/>
              </a:rPr>
              <a:t>反应</a:t>
            </a:r>
            <a:endParaRPr lang="en-US" sz="2400" b="1" dirty="0">
              <a:solidFill>
                <a:schemeClr val="accent3"/>
              </a:solidFill>
              <a:latin typeface="DengXian" panose="02010600030101010101" pitchFamily="2" charset="-122"/>
              <a:ea typeface="DengXian" panose="02010600030101010101" pitchFamily="2" charset="-122"/>
              <a:cs typeface="Arial" pitchFamily="34" charset="0"/>
            </a:endParaRPr>
          </a:p>
        </p:txBody>
      </p:sp>
      <p:sp>
        <p:nvSpPr>
          <p:cNvPr id="64" name="TextBox 63">
            <a:extLst>
              <a:ext uri="{FF2B5EF4-FFF2-40B4-BE49-F238E27FC236}">
                <a16:creationId xmlns:a16="http://schemas.microsoft.com/office/drawing/2014/main" id="{30A98F0E-2B1A-9A45-BE50-63311A6B7513}"/>
              </a:ext>
            </a:extLst>
          </p:cNvPr>
          <p:cNvSpPr txBox="1"/>
          <p:nvPr/>
        </p:nvSpPr>
        <p:spPr>
          <a:xfrm>
            <a:off x="8287535" y="1066800"/>
            <a:ext cx="1690726" cy="437241"/>
          </a:xfrm>
          <a:prstGeom prst="rect">
            <a:avLst/>
          </a:prstGeom>
          <a:noFill/>
        </p:spPr>
        <p:txBody>
          <a:bodyPr wrap="none" lIns="67250" tIns="33626" rIns="67250" bIns="33626" rtlCol="0">
            <a:spAutoFit/>
          </a:bodyPr>
          <a:lstStyle/>
          <a:p>
            <a:pPr lvl="0" algn="ctr">
              <a:defRPr/>
            </a:pPr>
            <a:r>
              <a:rPr lang="ja-JP" altLang="en-US" sz="2400">
                <a:solidFill>
                  <a:srgbClr val="002B49"/>
                </a:solidFill>
                <a:latin typeface="DengXian" panose="02010600030101010101" pitchFamily="2" charset="-122"/>
                <a:ea typeface="DengXian" panose="02010600030101010101" pitchFamily="2" charset="-122"/>
                <a:cs typeface="Arial" pitchFamily="34" charset="0"/>
              </a:rPr>
              <a:t>成果</a:t>
            </a:r>
            <a:r>
              <a:rPr lang="zh-CN" altLang="en-US" sz="2400" dirty="0">
                <a:solidFill>
                  <a:srgbClr val="002B49"/>
                </a:solidFill>
                <a:latin typeface="DengXian" panose="02010600030101010101" pitchFamily="2" charset="-122"/>
                <a:ea typeface="DengXian" panose="02010600030101010101" pitchFamily="2" charset="-122"/>
                <a:cs typeface="Arial" pitchFamily="34" charset="0"/>
              </a:rPr>
              <a:t> </a:t>
            </a:r>
            <a:r>
              <a:rPr lang="en-US" altLang="zh-CN" sz="2400" dirty="0">
                <a:solidFill>
                  <a:srgbClr val="002B49"/>
                </a:solidFill>
                <a:latin typeface="DengXian" panose="02010600030101010101" pitchFamily="2" charset="-122"/>
                <a:ea typeface="DengXian" panose="02010600030101010101" pitchFamily="2" charset="-122"/>
                <a:cs typeface="Arial" pitchFamily="34" charset="0"/>
              </a:rPr>
              <a:t>–</a:t>
            </a:r>
            <a:r>
              <a:rPr lang="zh-CN" altLang="en-US" sz="2400" dirty="0">
                <a:solidFill>
                  <a:srgbClr val="002B49"/>
                </a:solidFill>
                <a:latin typeface="DengXian" panose="02010600030101010101" pitchFamily="2" charset="-122"/>
                <a:ea typeface="DengXian" panose="02010600030101010101" pitchFamily="2" charset="-122"/>
                <a:cs typeface="Arial" pitchFamily="34" charset="0"/>
              </a:rPr>
              <a:t> </a:t>
            </a:r>
            <a:r>
              <a:rPr lang="ja-JP" altLang="en-US" sz="2400">
                <a:solidFill>
                  <a:srgbClr val="002B49"/>
                </a:solidFill>
                <a:latin typeface="DengXian" panose="02010600030101010101" pitchFamily="2" charset="-122"/>
                <a:ea typeface="DengXian" panose="02010600030101010101" pitchFamily="2" charset="-122"/>
                <a:cs typeface="Arial" pitchFamily="34" charset="0"/>
              </a:rPr>
              <a:t>创造</a:t>
            </a:r>
            <a:endParaRPr lang="en-US" sz="2400" dirty="0">
              <a:solidFill>
                <a:srgbClr val="002B49"/>
              </a:solidFill>
              <a:latin typeface="DengXian" panose="02010600030101010101" pitchFamily="2" charset="-122"/>
              <a:ea typeface="DengXian" panose="02010600030101010101" pitchFamily="2" charset="-122"/>
              <a:cs typeface="Arial" pitchFamily="34" charset="0"/>
            </a:endParaRPr>
          </a:p>
        </p:txBody>
      </p:sp>
      <p:sp>
        <p:nvSpPr>
          <p:cNvPr id="65" name="TextBox 64">
            <a:extLst>
              <a:ext uri="{FF2B5EF4-FFF2-40B4-BE49-F238E27FC236}">
                <a16:creationId xmlns:a16="http://schemas.microsoft.com/office/drawing/2014/main" id="{73B2E079-1DD2-564E-B882-9DEA5384D67F}"/>
              </a:ext>
            </a:extLst>
          </p:cNvPr>
          <p:cNvSpPr txBox="1"/>
          <p:nvPr/>
        </p:nvSpPr>
        <p:spPr>
          <a:xfrm>
            <a:off x="549646" y="5494251"/>
            <a:ext cx="4764392" cy="437241"/>
          </a:xfrm>
          <a:prstGeom prst="rect">
            <a:avLst/>
          </a:prstGeom>
          <a:noFill/>
        </p:spPr>
        <p:txBody>
          <a:bodyPr wrap="square" lIns="67250" tIns="33626" rIns="67250" bIns="33626" rtlCol="0">
            <a:spAutoFit/>
          </a:bodyPr>
          <a:lstStyle/>
          <a:p>
            <a:pPr lvl="0" algn="ctr">
              <a:defRPr/>
            </a:pPr>
            <a:r>
              <a:rPr lang="ja-JP" altLang="en-US" sz="2400">
                <a:solidFill>
                  <a:schemeClr val="accent3"/>
                </a:solidFill>
                <a:latin typeface="DengXian" panose="02010600030101010101" pitchFamily="2" charset="-122"/>
                <a:ea typeface="DengXian" panose="02010600030101010101" pitchFamily="2" charset="-122"/>
                <a:cs typeface="Arial" pitchFamily="34" charset="0"/>
              </a:rPr>
              <a:t>平衡</a:t>
            </a:r>
            <a:r>
              <a:rPr lang="en-US" altLang="zh-CN" sz="2400" dirty="0">
                <a:solidFill>
                  <a:schemeClr val="accent3"/>
                </a:solidFill>
                <a:latin typeface="DengXian" panose="02010600030101010101" pitchFamily="2" charset="-122"/>
                <a:ea typeface="DengXian" panose="02010600030101010101" pitchFamily="2" charset="-122"/>
                <a:cs typeface="Arial" pitchFamily="34" charset="0"/>
              </a:rPr>
              <a:t>/</a:t>
            </a:r>
            <a:r>
              <a:rPr lang="ja-JP" altLang="en-US" sz="2400">
                <a:solidFill>
                  <a:schemeClr val="accent3"/>
                </a:solidFill>
                <a:latin typeface="DengXian" panose="02010600030101010101" pitchFamily="2" charset="-122"/>
                <a:ea typeface="DengXian" panose="02010600030101010101" pitchFamily="2" charset="-122"/>
                <a:cs typeface="Arial" pitchFamily="34" charset="0"/>
              </a:rPr>
              <a:t>振荡回路</a:t>
            </a:r>
            <a:endParaRPr lang="en-US" sz="2400" dirty="0">
              <a:solidFill>
                <a:schemeClr val="accent3"/>
              </a:solidFill>
              <a:latin typeface="DengXian" panose="02010600030101010101" pitchFamily="2" charset="-122"/>
              <a:ea typeface="DengXian" panose="02010600030101010101" pitchFamily="2" charset="-122"/>
              <a:cs typeface="Arial" pitchFamily="34" charset="0"/>
            </a:endParaRPr>
          </a:p>
        </p:txBody>
      </p:sp>
      <p:sp>
        <p:nvSpPr>
          <p:cNvPr id="66" name="TextBox 65">
            <a:extLst>
              <a:ext uri="{FF2B5EF4-FFF2-40B4-BE49-F238E27FC236}">
                <a16:creationId xmlns:a16="http://schemas.microsoft.com/office/drawing/2014/main" id="{2FB67C1F-EBAD-9B46-9BCB-C87F5D03FA82}"/>
              </a:ext>
            </a:extLst>
          </p:cNvPr>
          <p:cNvSpPr txBox="1"/>
          <p:nvPr/>
        </p:nvSpPr>
        <p:spPr>
          <a:xfrm>
            <a:off x="7057410" y="5494250"/>
            <a:ext cx="4150976" cy="437241"/>
          </a:xfrm>
          <a:prstGeom prst="rect">
            <a:avLst/>
          </a:prstGeom>
          <a:noFill/>
        </p:spPr>
        <p:txBody>
          <a:bodyPr wrap="square" lIns="67250" tIns="33626" rIns="67250" bIns="33626" rtlCol="0">
            <a:spAutoFit/>
          </a:bodyPr>
          <a:lstStyle/>
          <a:p>
            <a:pPr lvl="0" algn="ctr">
              <a:defRPr/>
            </a:pPr>
            <a:r>
              <a:rPr lang="ja-JP" altLang="en-US" sz="2400">
                <a:solidFill>
                  <a:srgbClr val="002B49"/>
                </a:solidFill>
                <a:latin typeface="DengXian" panose="02010600030101010101" pitchFamily="2" charset="-122"/>
                <a:ea typeface="DengXian" panose="02010600030101010101" pitchFamily="2" charset="-122"/>
                <a:cs typeface="Arial" pitchFamily="34" charset="0"/>
              </a:rPr>
              <a:t>成长</a:t>
            </a:r>
            <a:r>
              <a:rPr lang="en-US" altLang="zh-CN" sz="2400" dirty="0">
                <a:solidFill>
                  <a:srgbClr val="002B49"/>
                </a:solidFill>
                <a:latin typeface="DengXian" panose="02010600030101010101" pitchFamily="2" charset="-122"/>
                <a:ea typeface="DengXian" panose="02010600030101010101" pitchFamily="2" charset="-122"/>
                <a:cs typeface="Arial" pitchFamily="34" charset="0"/>
              </a:rPr>
              <a:t>/</a:t>
            </a:r>
            <a:r>
              <a:rPr lang="ja-JP" altLang="en-US" sz="2400">
                <a:solidFill>
                  <a:srgbClr val="002B49"/>
                </a:solidFill>
                <a:latin typeface="DengXian" panose="02010600030101010101" pitchFamily="2" charset="-122"/>
                <a:ea typeface="DengXian" panose="02010600030101010101" pitchFamily="2" charset="-122"/>
                <a:cs typeface="Arial" pitchFamily="34" charset="0"/>
              </a:rPr>
              <a:t>生发回路</a:t>
            </a:r>
            <a:endParaRPr lang="en-US" sz="2400" dirty="0">
              <a:solidFill>
                <a:srgbClr val="002B49"/>
              </a:solidFill>
              <a:latin typeface="DengXian" panose="02010600030101010101" pitchFamily="2" charset="-122"/>
              <a:ea typeface="DengXian" panose="02010600030101010101" pitchFamily="2" charset="-122"/>
              <a:cs typeface="Arial" pitchFamily="34" charset="0"/>
            </a:endParaRPr>
          </a:p>
        </p:txBody>
      </p:sp>
      <p:sp>
        <p:nvSpPr>
          <p:cNvPr id="71" name="TextBox 70">
            <a:extLst>
              <a:ext uri="{FF2B5EF4-FFF2-40B4-BE49-F238E27FC236}">
                <a16:creationId xmlns:a16="http://schemas.microsoft.com/office/drawing/2014/main" id="{BA3B8DA6-042C-0A41-8B26-322D2AA54A84}"/>
              </a:ext>
            </a:extLst>
          </p:cNvPr>
          <p:cNvSpPr txBox="1"/>
          <p:nvPr/>
        </p:nvSpPr>
        <p:spPr>
          <a:xfrm rot="16200000">
            <a:off x="-1325462" y="2876143"/>
            <a:ext cx="4764392" cy="437241"/>
          </a:xfrm>
          <a:prstGeom prst="rect">
            <a:avLst/>
          </a:prstGeom>
          <a:noFill/>
        </p:spPr>
        <p:txBody>
          <a:bodyPr wrap="square" lIns="67250" tIns="33626" rIns="67250" bIns="33626" rtlCol="0">
            <a:spAutoFit/>
          </a:bodyPr>
          <a:lstStyle/>
          <a:p>
            <a:pPr lvl="0" algn="ctr">
              <a:defRPr/>
            </a:pPr>
            <a:r>
              <a:rPr lang="zh-CN" altLang="en-US" sz="2400" dirty="0">
                <a:solidFill>
                  <a:schemeClr val="accent3"/>
                </a:solidFill>
                <a:latin typeface="DengXian" panose="02010600030101010101" pitchFamily="2" charset="-122"/>
                <a:ea typeface="DengXian" panose="02010600030101010101" pitchFamily="2" charset="-122"/>
                <a:cs typeface="Arial" pitchFamily="34" charset="0"/>
              </a:rPr>
              <a:t>浸染</a:t>
            </a:r>
            <a:r>
              <a:rPr lang="ja-JP" altLang="en-US" sz="2400">
                <a:solidFill>
                  <a:schemeClr val="accent3"/>
                </a:solidFill>
                <a:latin typeface="DengXian" panose="02010600030101010101" pitchFamily="2" charset="-122"/>
                <a:ea typeface="DengXian" panose="02010600030101010101" pitchFamily="2" charset="-122"/>
                <a:cs typeface="Arial" pitchFamily="34" charset="0"/>
              </a:rPr>
              <a:t>焦虑</a:t>
            </a:r>
            <a:endParaRPr lang="en-US" sz="2400" dirty="0">
              <a:solidFill>
                <a:schemeClr val="accent3"/>
              </a:solidFill>
              <a:latin typeface="DengXian" panose="02010600030101010101" pitchFamily="2" charset="-122"/>
              <a:ea typeface="DengXian" panose="02010600030101010101" pitchFamily="2" charset="-122"/>
              <a:cs typeface="Arial" pitchFamily="34" charset="0"/>
            </a:endParaRPr>
          </a:p>
        </p:txBody>
      </p:sp>
      <p:sp>
        <p:nvSpPr>
          <p:cNvPr id="81" name="TextBox 80">
            <a:extLst>
              <a:ext uri="{FF2B5EF4-FFF2-40B4-BE49-F238E27FC236}">
                <a16:creationId xmlns:a16="http://schemas.microsoft.com/office/drawing/2014/main" id="{834FE7FC-F9DE-6243-8492-89C524A51FA0}"/>
              </a:ext>
            </a:extLst>
          </p:cNvPr>
          <p:cNvSpPr txBox="1"/>
          <p:nvPr/>
        </p:nvSpPr>
        <p:spPr>
          <a:xfrm rot="16200000">
            <a:off x="5117245" y="2876143"/>
            <a:ext cx="4150976" cy="437241"/>
          </a:xfrm>
          <a:prstGeom prst="rect">
            <a:avLst/>
          </a:prstGeom>
          <a:noFill/>
        </p:spPr>
        <p:txBody>
          <a:bodyPr wrap="square" lIns="67250" tIns="33626" rIns="67250" bIns="33626" rtlCol="0">
            <a:spAutoFit/>
          </a:bodyPr>
          <a:lstStyle/>
          <a:p>
            <a:pPr lvl="0" algn="ctr">
              <a:defRPr/>
            </a:pPr>
            <a:r>
              <a:rPr lang="ja-JP" altLang="en-US" sz="2400">
                <a:solidFill>
                  <a:srgbClr val="002B49"/>
                </a:solidFill>
                <a:latin typeface="DengXian" panose="02010600030101010101" pitchFamily="2" charset="-122"/>
                <a:ea typeface="DengXian" panose="02010600030101010101" pitchFamily="2" charset="-122"/>
                <a:cs typeface="Arial" pitchFamily="34" charset="0"/>
              </a:rPr>
              <a:t>释放潜能</a:t>
            </a:r>
            <a:endParaRPr lang="en-US" sz="2400" dirty="0">
              <a:solidFill>
                <a:srgbClr val="002B49"/>
              </a:solidFill>
              <a:latin typeface="DengXian" panose="02010600030101010101" pitchFamily="2" charset="-122"/>
              <a:ea typeface="DengXian" panose="02010600030101010101" pitchFamily="2" charset="-122"/>
              <a:cs typeface="Arial" pitchFamily="34" charset="0"/>
            </a:endParaRPr>
          </a:p>
        </p:txBody>
      </p:sp>
      <p:sp>
        <p:nvSpPr>
          <p:cNvPr id="82" name="TextBox 81">
            <a:extLst>
              <a:ext uri="{FF2B5EF4-FFF2-40B4-BE49-F238E27FC236}">
                <a16:creationId xmlns:a16="http://schemas.microsoft.com/office/drawing/2014/main" id="{05876D2B-58FB-CE41-91A4-6824E30E7FEF}"/>
              </a:ext>
            </a:extLst>
          </p:cNvPr>
          <p:cNvSpPr txBox="1"/>
          <p:nvPr/>
        </p:nvSpPr>
        <p:spPr>
          <a:xfrm rot="5400000">
            <a:off x="2420489" y="2876144"/>
            <a:ext cx="4764392" cy="437241"/>
          </a:xfrm>
          <a:prstGeom prst="rect">
            <a:avLst/>
          </a:prstGeom>
          <a:noFill/>
        </p:spPr>
        <p:txBody>
          <a:bodyPr wrap="square" lIns="67250" tIns="33626" rIns="67250" bIns="33626" rtlCol="0">
            <a:spAutoFit/>
          </a:bodyPr>
          <a:lstStyle/>
          <a:p>
            <a:pPr lvl="0" algn="ctr">
              <a:defRPr/>
            </a:pPr>
            <a:r>
              <a:rPr lang="ja-JP" altLang="en-US" sz="2400">
                <a:solidFill>
                  <a:schemeClr val="accent3"/>
                </a:solidFill>
                <a:latin typeface="DengXian" panose="02010600030101010101" pitchFamily="2" charset="-122"/>
                <a:ea typeface="DengXian" panose="02010600030101010101" pitchFamily="2" charset="-122"/>
                <a:cs typeface="Arial" pitchFamily="34" charset="0"/>
              </a:rPr>
              <a:t>维持身份</a:t>
            </a:r>
            <a:endParaRPr lang="en-US" sz="2400" dirty="0">
              <a:solidFill>
                <a:schemeClr val="accent3"/>
              </a:solidFill>
              <a:latin typeface="DengXian" panose="02010600030101010101" pitchFamily="2" charset="-122"/>
              <a:ea typeface="DengXian" panose="02010600030101010101" pitchFamily="2" charset="-122"/>
              <a:cs typeface="Arial" pitchFamily="34" charset="0"/>
            </a:endParaRPr>
          </a:p>
        </p:txBody>
      </p:sp>
      <p:sp>
        <p:nvSpPr>
          <p:cNvPr id="83" name="TextBox 82">
            <a:extLst>
              <a:ext uri="{FF2B5EF4-FFF2-40B4-BE49-F238E27FC236}">
                <a16:creationId xmlns:a16="http://schemas.microsoft.com/office/drawing/2014/main" id="{50977B83-903B-4546-8671-5AD397F2B007}"/>
              </a:ext>
            </a:extLst>
          </p:cNvPr>
          <p:cNvSpPr txBox="1"/>
          <p:nvPr/>
        </p:nvSpPr>
        <p:spPr>
          <a:xfrm rot="5400000">
            <a:off x="8868926" y="2876144"/>
            <a:ext cx="4150976" cy="437241"/>
          </a:xfrm>
          <a:prstGeom prst="rect">
            <a:avLst/>
          </a:prstGeom>
          <a:noFill/>
        </p:spPr>
        <p:txBody>
          <a:bodyPr wrap="square" lIns="67250" tIns="33626" rIns="67250" bIns="33626" rtlCol="0">
            <a:spAutoFit/>
          </a:bodyPr>
          <a:lstStyle/>
          <a:p>
            <a:pPr lvl="0" algn="ctr">
              <a:defRPr/>
            </a:pPr>
            <a:r>
              <a:rPr lang="ja-JP" altLang="en-US" sz="2400">
                <a:solidFill>
                  <a:srgbClr val="002B49"/>
                </a:solidFill>
                <a:latin typeface="DengXian" panose="02010600030101010101" pitchFamily="2" charset="-122"/>
                <a:ea typeface="DengXian" panose="02010600030101010101" pitchFamily="2" charset="-122"/>
                <a:cs typeface="Arial" pitchFamily="34" charset="0"/>
              </a:rPr>
              <a:t>进化身份</a:t>
            </a:r>
            <a:endParaRPr lang="en-US" sz="2400" dirty="0">
              <a:solidFill>
                <a:srgbClr val="002B49"/>
              </a:solidFill>
              <a:latin typeface="DengXian" panose="02010600030101010101" pitchFamily="2" charset="-122"/>
              <a:ea typeface="DengXian" panose="02010600030101010101" pitchFamily="2" charset="-122"/>
              <a:cs typeface="Arial" pitchFamily="34" charset="0"/>
            </a:endParaRPr>
          </a:p>
        </p:txBody>
      </p:sp>
      <p:sp>
        <p:nvSpPr>
          <p:cNvPr id="84" name="Title 2">
            <a:extLst>
              <a:ext uri="{FF2B5EF4-FFF2-40B4-BE49-F238E27FC236}">
                <a16:creationId xmlns:a16="http://schemas.microsoft.com/office/drawing/2014/main" id="{CBDCBD7C-D5F0-8047-A3FB-7236D07EED81}"/>
              </a:ext>
            </a:extLst>
          </p:cNvPr>
          <p:cNvSpPr txBox="1">
            <a:spLocks/>
          </p:cNvSpPr>
          <p:nvPr/>
        </p:nvSpPr>
        <p:spPr>
          <a:xfrm>
            <a:off x="2392052" y="5199403"/>
            <a:ext cx="1082034"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a:defRPr/>
            </a:pPr>
            <a:r>
              <a:rPr lang="ja-JP" altLang="en-AU" sz="1600">
                <a:latin typeface="DengXian" panose="02010600030101010101" pitchFamily="2" charset="-122"/>
                <a:ea typeface="DengXian" panose="02010600030101010101" pitchFamily="2" charset="-122"/>
                <a:cs typeface="Arial" pitchFamily="34" charset="0"/>
              </a:rPr>
              <a:t>时间</a:t>
            </a:r>
            <a:endParaRPr lang="en-AU" sz="1600" dirty="0">
              <a:latin typeface="DengXian" panose="02010600030101010101" pitchFamily="2" charset="-122"/>
              <a:ea typeface="DengXian" panose="02010600030101010101" pitchFamily="2" charset="-122"/>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AU" sz="1600" b="0" i="0" u="none" strike="noStrike" kern="1200" cap="none" spc="0" normalizeH="0" baseline="0" noProof="0" dirty="0">
              <a:ln>
                <a:noFill/>
              </a:ln>
              <a:solidFill>
                <a:srgbClr val="5F6062"/>
              </a:solidFill>
              <a:effectLst/>
              <a:uLnTx/>
              <a:uFillTx/>
              <a:latin typeface="Helvetica" pitchFamily="2" charset="0"/>
              <a:ea typeface="+mj-ea"/>
              <a:cs typeface="Arial" pitchFamily="34" charset="0"/>
            </a:endParaRPr>
          </a:p>
        </p:txBody>
      </p:sp>
      <p:sp>
        <p:nvSpPr>
          <p:cNvPr id="85" name="Title 2">
            <a:extLst>
              <a:ext uri="{FF2B5EF4-FFF2-40B4-BE49-F238E27FC236}">
                <a16:creationId xmlns:a16="http://schemas.microsoft.com/office/drawing/2014/main" id="{9E7C0911-287A-C548-9EA2-974F12693ABD}"/>
              </a:ext>
            </a:extLst>
          </p:cNvPr>
          <p:cNvSpPr txBox="1">
            <a:spLocks/>
          </p:cNvSpPr>
          <p:nvPr/>
        </p:nvSpPr>
        <p:spPr>
          <a:xfrm rot="16200000">
            <a:off x="1350175" y="4592906"/>
            <a:ext cx="1082037"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lvl="0">
              <a:defRPr/>
            </a:pPr>
            <a:r>
              <a:rPr lang="ja-JP" altLang="en-AU" sz="1600">
                <a:latin typeface="DengXian" panose="02010600030101010101" pitchFamily="2" charset="-122"/>
                <a:ea typeface="DengXian" panose="02010600030101010101" pitchFamily="2" charset="-122"/>
                <a:cs typeface="Arial" pitchFamily="34" charset="0"/>
              </a:rPr>
              <a:t>结果</a:t>
            </a:r>
            <a:endParaRPr lang="en-AU" sz="1600" dirty="0">
              <a:latin typeface="DengXian" panose="02010600030101010101" pitchFamily="2" charset="-122"/>
              <a:ea typeface="DengXian" panose="02010600030101010101" pitchFamily="2" charset="-122"/>
              <a:cs typeface="Arial" pitchFamily="34" charset="0"/>
            </a:endParaRPr>
          </a:p>
        </p:txBody>
      </p:sp>
      <p:sp>
        <p:nvSpPr>
          <p:cNvPr id="106" name="Title 2">
            <a:extLst>
              <a:ext uri="{FF2B5EF4-FFF2-40B4-BE49-F238E27FC236}">
                <a16:creationId xmlns:a16="http://schemas.microsoft.com/office/drawing/2014/main" id="{1F7168E8-B633-A749-B945-18648CCEA93B}"/>
              </a:ext>
            </a:extLst>
          </p:cNvPr>
          <p:cNvSpPr txBox="1">
            <a:spLocks/>
          </p:cNvSpPr>
          <p:nvPr/>
        </p:nvSpPr>
        <p:spPr>
          <a:xfrm>
            <a:off x="8766447" y="5214410"/>
            <a:ext cx="1027296" cy="315088"/>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a:defRPr/>
            </a:pPr>
            <a:r>
              <a:rPr lang="ja-JP" altLang="en-AU" sz="1600">
                <a:solidFill>
                  <a:schemeClr val="bg1"/>
                </a:solidFill>
                <a:latin typeface="DengXian" panose="02010600030101010101" pitchFamily="2" charset="-122"/>
                <a:ea typeface="DengXian" panose="02010600030101010101" pitchFamily="2" charset="-122"/>
                <a:cs typeface="Arial" pitchFamily="34" charset="0"/>
              </a:rPr>
              <a:t>时间</a:t>
            </a:r>
            <a:endParaRPr lang="en-AU" sz="1600" dirty="0">
              <a:solidFill>
                <a:schemeClr val="bg1"/>
              </a:solidFill>
              <a:latin typeface="DengXian" panose="02010600030101010101" pitchFamily="2" charset="-122"/>
              <a:ea typeface="DengXian" panose="02010600030101010101" pitchFamily="2" charset="-122"/>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AU" sz="1600" b="0" i="0" u="none" strike="noStrike" kern="1200" cap="none" spc="0" normalizeH="0" baseline="0" noProof="0" dirty="0">
              <a:ln>
                <a:noFill/>
              </a:ln>
              <a:solidFill>
                <a:schemeClr val="bg1"/>
              </a:solidFill>
              <a:effectLst/>
              <a:uLnTx/>
              <a:uFillTx/>
              <a:latin typeface="Helvetica" pitchFamily="2" charset="0"/>
              <a:ea typeface="+mj-ea"/>
              <a:cs typeface="Arial" pitchFamily="34" charset="0"/>
            </a:endParaRPr>
          </a:p>
        </p:txBody>
      </p:sp>
      <p:sp>
        <p:nvSpPr>
          <p:cNvPr id="108" name="Title 2">
            <a:extLst>
              <a:ext uri="{FF2B5EF4-FFF2-40B4-BE49-F238E27FC236}">
                <a16:creationId xmlns:a16="http://schemas.microsoft.com/office/drawing/2014/main" id="{89F42B38-97EB-E648-9866-2FC046F7B376}"/>
              </a:ext>
            </a:extLst>
          </p:cNvPr>
          <p:cNvSpPr txBox="1">
            <a:spLocks/>
          </p:cNvSpPr>
          <p:nvPr/>
        </p:nvSpPr>
        <p:spPr>
          <a:xfrm rot="16200000">
            <a:off x="7645146" y="4581541"/>
            <a:ext cx="1027299" cy="31508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lvl="0">
              <a:defRPr/>
            </a:pPr>
            <a:r>
              <a:rPr lang="ja-JP" altLang="en-AU" sz="1600">
                <a:solidFill>
                  <a:schemeClr val="bg1"/>
                </a:solidFill>
                <a:latin typeface="DengXian" panose="02010600030101010101" pitchFamily="2" charset="-122"/>
                <a:ea typeface="DengXian" panose="02010600030101010101" pitchFamily="2" charset="-122"/>
                <a:cs typeface="Arial" pitchFamily="34" charset="0"/>
              </a:rPr>
              <a:t>结果</a:t>
            </a:r>
            <a:endParaRPr lang="en-AU" sz="1600" dirty="0">
              <a:solidFill>
                <a:schemeClr val="bg1"/>
              </a:solidFill>
              <a:latin typeface="DengXian" panose="02010600030101010101" pitchFamily="2" charset="-122"/>
              <a:ea typeface="DengXian" panose="02010600030101010101" pitchFamily="2" charset="-122"/>
              <a:cs typeface="Arial" pitchFamily="34" charset="0"/>
            </a:endParaRPr>
          </a:p>
        </p:txBody>
      </p:sp>
      <p:sp>
        <p:nvSpPr>
          <p:cNvPr id="52" name="TextBox 43">
            <a:extLst>
              <a:ext uri="{FF2B5EF4-FFF2-40B4-BE49-F238E27FC236}">
                <a16:creationId xmlns:a16="http://schemas.microsoft.com/office/drawing/2014/main" id="{338E2CCF-33D1-B218-EC32-ED126BD98B01}"/>
              </a:ext>
            </a:extLst>
          </p:cNvPr>
          <p:cNvSpPr txBox="1"/>
          <p:nvPr/>
        </p:nvSpPr>
        <p:spPr>
          <a:xfrm>
            <a:off x="2108822" y="1892899"/>
            <a:ext cx="1581505" cy="420291"/>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Corbel" charset="0"/>
              </a:rPr>
              <a:t>问题</a:t>
            </a:r>
            <a:endParaRPr kumimoji="0" lang="en-US" altLang="ja-JP" sz="14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Corbel"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Corbel" charset="0"/>
              </a:rPr>
              <a:t>威胁</a:t>
            </a:r>
            <a:endParaRPr kumimoji="0" lang="en-US" sz="14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Corbel" charset="0"/>
            </a:endParaRPr>
          </a:p>
        </p:txBody>
      </p:sp>
      <p:sp>
        <p:nvSpPr>
          <p:cNvPr id="53" name="TextBox 44">
            <a:extLst>
              <a:ext uri="{FF2B5EF4-FFF2-40B4-BE49-F238E27FC236}">
                <a16:creationId xmlns:a16="http://schemas.microsoft.com/office/drawing/2014/main" id="{17509712-D061-E32A-8EC8-38A3C4840143}"/>
              </a:ext>
            </a:extLst>
          </p:cNvPr>
          <p:cNvSpPr txBox="1"/>
          <p:nvPr/>
        </p:nvSpPr>
        <p:spPr>
          <a:xfrm>
            <a:off x="3214078" y="3109452"/>
            <a:ext cx="1030859" cy="246397"/>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Corbel" charset="0"/>
              </a:rPr>
              <a:t>恐惧</a:t>
            </a:r>
            <a:endParaRPr kumimoji="0" 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Corbel" charset="0"/>
            </a:endParaRPr>
          </a:p>
        </p:txBody>
      </p:sp>
      <p:sp>
        <p:nvSpPr>
          <p:cNvPr id="57" name="TextBox 45">
            <a:extLst>
              <a:ext uri="{FF2B5EF4-FFF2-40B4-BE49-F238E27FC236}">
                <a16:creationId xmlns:a16="http://schemas.microsoft.com/office/drawing/2014/main" id="{35CDA584-587C-9A09-9A36-FD61CF8EED45}"/>
              </a:ext>
            </a:extLst>
          </p:cNvPr>
          <p:cNvSpPr txBox="1"/>
          <p:nvPr/>
        </p:nvSpPr>
        <p:spPr>
          <a:xfrm>
            <a:off x="1546997" y="3126169"/>
            <a:ext cx="1145682" cy="246397"/>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Corbel" charset="0"/>
              </a:rPr>
              <a:t>反应</a:t>
            </a:r>
            <a:endParaRPr kumimoji="0" 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Corbel" charset="0"/>
            </a:endParaRPr>
          </a:p>
        </p:txBody>
      </p:sp>
      <p:sp>
        <p:nvSpPr>
          <p:cNvPr id="68" name="TextBox 46">
            <a:extLst>
              <a:ext uri="{FF2B5EF4-FFF2-40B4-BE49-F238E27FC236}">
                <a16:creationId xmlns:a16="http://schemas.microsoft.com/office/drawing/2014/main" id="{0AE67CE6-CEEE-8F49-328E-7A7A66E43C11}"/>
              </a:ext>
            </a:extLst>
          </p:cNvPr>
          <p:cNvSpPr txBox="1"/>
          <p:nvPr/>
        </p:nvSpPr>
        <p:spPr>
          <a:xfrm>
            <a:off x="8361647" y="1901511"/>
            <a:ext cx="1581505" cy="420291"/>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DengXian" panose="02010600030101010101" pitchFamily="2" charset="-122"/>
                <a:ea typeface="DengXian" panose="02010600030101010101" pitchFamily="2" charset="-122"/>
                <a:cs typeface="+mn-cs"/>
              </a:rPr>
              <a:t>使命</a:t>
            </a:r>
            <a:endParaRPr kumimoji="0" lang="en-US" altLang="ja-JP" sz="1400" b="0" i="0" u="none" strike="noStrike" kern="1200" cap="none" spc="0" normalizeH="0" baseline="0" noProof="0" dirty="0">
              <a:ln>
                <a:noFill/>
              </a:ln>
              <a:solidFill>
                <a:schemeClr val="accent1"/>
              </a:solidFill>
              <a:effectLst/>
              <a:uLnTx/>
              <a:uFillTx/>
              <a:latin typeface="DengXian" panose="02010600030101010101" pitchFamily="2" charset="-122"/>
              <a:ea typeface="DengXian" panose="02010600030101010101" pitchFamily="2" charset="-122"/>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accent1"/>
                </a:solidFill>
                <a:effectLst/>
                <a:uLnTx/>
                <a:uFillTx/>
                <a:latin typeface="DengXian" panose="02010600030101010101" pitchFamily="2" charset="-122"/>
                <a:ea typeface="DengXian" panose="02010600030101010101" pitchFamily="2" charset="-122"/>
                <a:cs typeface="Corbel" charset="0"/>
              </a:rPr>
              <a:t>愿景</a:t>
            </a:r>
            <a:endParaRPr kumimoji="0" lang="en-US" sz="1400" b="0" i="0" u="none" strike="noStrike" kern="1200" cap="none" spc="0" normalizeH="0" baseline="0" noProof="0" dirty="0">
              <a:ln>
                <a:noFill/>
              </a:ln>
              <a:solidFill>
                <a:schemeClr val="accent1"/>
              </a:solidFill>
              <a:effectLst/>
              <a:uLnTx/>
              <a:uFillTx/>
              <a:latin typeface="DengXian" panose="02010600030101010101" pitchFamily="2" charset="-122"/>
              <a:ea typeface="DengXian" panose="02010600030101010101" pitchFamily="2" charset="-122"/>
              <a:cs typeface="Corbel" charset="0"/>
            </a:endParaRPr>
          </a:p>
        </p:txBody>
      </p:sp>
      <p:sp>
        <p:nvSpPr>
          <p:cNvPr id="69" name="TextBox 47">
            <a:extLst>
              <a:ext uri="{FF2B5EF4-FFF2-40B4-BE49-F238E27FC236}">
                <a16:creationId xmlns:a16="http://schemas.microsoft.com/office/drawing/2014/main" id="{99B99053-9571-BCCB-AF8E-7D1425EB6E6A}"/>
              </a:ext>
            </a:extLst>
          </p:cNvPr>
          <p:cNvSpPr txBox="1"/>
          <p:nvPr/>
        </p:nvSpPr>
        <p:spPr>
          <a:xfrm>
            <a:off x="9421634" y="3113965"/>
            <a:ext cx="1082743" cy="246397"/>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chemeClr val="accent1"/>
                </a:solidFill>
                <a:effectLst/>
                <a:uLnTx/>
                <a:uFillTx/>
                <a:latin typeface="DengXian" panose="02010600030101010101" pitchFamily="2" charset="-122"/>
                <a:ea typeface="DengXian" panose="02010600030101010101" pitchFamily="2" charset="-122"/>
                <a:cs typeface="Corbel" charset="0"/>
              </a:rPr>
              <a:t>激情</a:t>
            </a:r>
            <a:endParaRPr kumimoji="0" lang="en-US" sz="1400" b="0" i="0" u="none" strike="noStrike" kern="1200" cap="none" spc="0" normalizeH="0" baseline="0" noProof="0" dirty="0">
              <a:ln>
                <a:noFill/>
              </a:ln>
              <a:solidFill>
                <a:schemeClr val="accent1"/>
              </a:solidFill>
              <a:effectLst/>
              <a:uLnTx/>
              <a:uFillTx/>
              <a:latin typeface="DengXian" panose="02010600030101010101" pitchFamily="2" charset="-122"/>
              <a:ea typeface="DengXian" panose="02010600030101010101" pitchFamily="2" charset="-122"/>
              <a:cs typeface="Corbel" charset="0"/>
            </a:endParaRPr>
          </a:p>
        </p:txBody>
      </p:sp>
      <p:sp>
        <p:nvSpPr>
          <p:cNvPr id="70" name="TextBox 48">
            <a:extLst>
              <a:ext uri="{FF2B5EF4-FFF2-40B4-BE49-F238E27FC236}">
                <a16:creationId xmlns:a16="http://schemas.microsoft.com/office/drawing/2014/main" id="{4AD86AF9-5E91-4CF3-CCB2-A07A8DE1D32F}"/>
              </a:ext>
            </a:extLst>
          </p:cNvPr>
          <p:cNvSpPr txBox="1"/>
          <p:nvPr/>
        </p:nvSpPr>
        <p:spPr>
          <a:xfrm>
            <a:off x="7744325" y="3119107"/>
            <a:ext cx="1112709" cy="246397"/>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chemeClr val="accent1"/>
                </a:solidFill>
                <a:effectLst/>
                <a:uLnTx/>
                <a:uFillTx/>
                <a:latin typeface="DengXian" panose="02010600030101010101" pitchFamily="2" charset="-122"/>
                <a:ea typeface="DengXian" panose="02010600030101010101" pitchFamily="2" charset="-122"/>
                <a:cs typeface="Corbel" charset="0"/>
              </a:rPr>
              <a:t>行动</a:t>
            </a:r>
            <a:endParaRPr kumimoji="0" lang="en-US" sz="1400" b="0" i="0" u="none" strike="noStrike" kern="1200" cap="none" spc="0" normalizeH="0" baseline="0" noProof="0" dirty="0">
              <a:ln>
                <a:noFill/>
              </a:ln>
              <a:solidFill>
                <a:schemeClr val="accent1"/>
              </a:solidFill>
              <a:effectLst/>
              <a:uLnTx/>
              <a:uFillTx/>
              <a:latin typeface="DengXian" panose="02010600030101010101" pitchFamily="2" charset="-122"/>
              <a:ea typeface="DengXian" panose="02010600030101010101" pitchFamily="2" charset="-122"/>
              <a:cs typeface="Corbel" charset="0"/>
            </a:endParaRPr>
          </a:p>
        </p:txBody>
      </p:sp>
    </p:spTree>
    <p:extLst>
      <p:ext uri="{BB962C8B-B14F-4D97-AF65-F5344CB8AC3E}">
        <p14:creationId xmlns:p14="http://schemas.microsoft.com/office/powerpoint/2010/main" val="196455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9716-5DC4-4648-B216-9D6629019E11}"/>
              </a:ext>
            </a:extLst>
          </p:cNvPr>
          <p:cNvSpPr>
            <a:spLocks noGrp="1"/>
          </p:cNvSpPr>
          <p:nvPr>
            <p:ph type="title"/>
          </p:nvPr>
        </p:nvSpPr>
        <p:spPr/>
        <p:txBody>
          <a:bodyPr/>
          <a:lstStyle/>
          <a:p>
            <a:pPr algn="l"/>
            <a:r>
              <a:rPr lang="ja-JP" altLang="en-US" dirty="0">
                <a:latin typeface="DengXian" panose="02010600030101010101" pitchFamily="2" charset="-122"/>
                <a:ea typeface="DengXian" panose="02010600030101010101" pitchFamily="2" charset="-122"/>
              </a:rPr>
              <a:t>身份</a:t>
            </a:r>
            <a:r>
              <a:rPr lang="zh-CN" altLang="en-US" dirty="0">
                <a:latin typeface="DengXian" panose="02010600030101010101" pitchFamily="2" charset="-122"/>
                <a:ea typeface="DengXian" panose="02010600030101010101" pitchFamily="2" charset="-122"/>
              </a:rPr>
              <a:t>挂钩</a:t>
            </a:r>
            <a:endParaRPr lang="en-US" dirty="0">
              <a:latin typeface="DengXian" panose="02010600030101010101" pitchFamily="2" charset="-122"/>
              <a:ea typeface="DengXian" panose="02010600030101010101" pitchFamily="2" charset="-122"/>
            </a:endParaRPr>
          </a:p>
        </p:txBody>
      </p:sp>
      <p:sp>
        <p:nvSpPr>
          <p:cNvPr id="5" name="TextBox 4">
            <a:extLst>
              <a:ext uri="{FF2B5EF4-FFF2-40B4-BE49-F238E27FC236}">
                <a16:creationId xmlns:a16="http://schemas.microsoft.com/office/drawing/2014/main" id="{5909D4B7-6F87-435F-8A02-8F2C59EED993}"/>
              </a:ext>
            </a:extLst>
          </p:cNvPr>
          <p:cNvSpPr txBox="1"/>
          <p:nvPr/>
        </p:nvSpPr>
        <p:spPr>
          <a:xfrm>
            <a:off x="3581631" y="893271"/>
            <a:ext cx="5001865" cy="376954"/>
          </a:xfrm>
          <a:prstGeom prst="rect">
            <a:avLst/>
          </a:prstGeom>
          <a:noFill/>
        </p:spPr>
        <p:txBody>
          <a:bodyPr wrap="none" lIns="68508" tIns="34254" rIns="68508" bIns="3425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如果我不是</a:t>
            </a:r>
            <a:r>
              <a:rPr kumimoji="0" lang="en-US" sz="2000" b="1" i="0" u="none" strike="noStrike" kern="1200" cap="none" spc="0" normalizeH="0" baseline="0" noProof="0" dirty="0">
                <a:ln>
                  <a:noFill/>
                </a:ln>
                <a:solidFill>
                  <a:srgbClr val="B50938"/>
                </a:solidFill>
                <a:effectLst/>
                <a:uLnTx/>
                <a:uFillTx/>
                <a:latin typeface="DengXian" panose="02010600030101010101" pitchFamily="2" charset="-122"/>
                <a:ea typeface="DengXian" panose="02010600030101010101" pitchFamily="2" charset="-122"/>
                <a:cs typeface="+mn-cs"/>
              </a:rPr>
              <a:t> </a:t>
            </a:r>
            <a:r>
              <a:rPr kumimoji="0" lang="en-US" sz="2000" b="1" i="0" u="none" strike="noStrike" kern="1200" cap="none" spc="0" normalizeH="0" baseline="0" noProof="0" dirty="0">
                <a:ln>
                  <a:noFill/>
                </a:ln>
                <a:solidFill>
                  <a:srgbClr val="92C0E9"/>
                </a:solidFill>
                <a:effectLst/>
                <a:uLnTx/>
                <a:uFillTx/>
                <a:latin typeface="DengXian" panose="02010600030101010101" pitchFamily="2" charset="-122"/>
                <a:ea typeface="DengXian" panose="02010600030101010101" pitchFamily="2" charset="-122"/>
                <a:cs typeface="+mn-cs"/>
              </a:rPr>
              <a:t>_____________</a:t>
            </a:r>
            <a:r>
              <a:rPr kumimoji="0" lang="zh-CN" altLang="en-US" sz="2000" b="1" i="0" u="none" strike="noStrike" kern="1200" cap="none" spc="0" normalizeH="0" baseline="0" noProof="0" dirty="0">
                <a:ln>
                  <a:noFill/>
                </a:ln>
                <a:solidFill>
                  <a:srgbClr val="B50938"/>
                </a:solidFill>
                <a:effectLst/>
                <a:uLnTx/>
                <a:uFillTx/>
                <a:latin typeface="DengXian" panose="02010600030101010101" pitchFamily="2" charset="-122"/>
                <a:ea typeface="DengXian" panose="02010600030101010101" pitchFamily="2" charset="-122"/>
                <a:cs typeface="+mn-cs"/>
              </a:rPr>
              <a:t> </a:t>
            </a:r>
            <a:r>
              <a:rPr kumimoji="0" lang="ja-JP" alt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那么</a:t>
            </a:r>
            <a:r>
              <a:rPr kumimoji="0" lang="en-US" sz="2000" b="1" i="0" u="none" strike="noStrike" kern="1200" cap="none" spc="0" normalizeH="0" baseline="0" noProof="0" dirty="0">
                <a:ln>
                  <a:noFill/>
                </a:ln>
                <a:solidFill>
                  <a:srgbClr val="B50938"/>
                </a:solidFill>
                <a:effectLst/>
                <a:uLnTx/>
                <a:uFillTx/>
                <a:latin typeface="DengXian" panose="02010600030101010101" pitchFamily="2" charset="-122"/>
                <a:ea typeface="DengXian" panose="02010600030101010101" pitchFamily="2" charset="-122"/>
                <a:cs typeface="+mn-cs"/>
              </a:rPr>
              <a:t> </a:t>
            </a:r>
            <a:r>
              <a:rPr kumimoji="0" lang="en-US" sz="2000" b="1" i="0" u="none" strike="noStrike" kern="1200" cap="none" spc="0" normalizeH="0" baseline="0" noProof="0" dirty="0">
                <a:ln>
                  <a:noFill/>
                </a:ln>
                <a:solidFill>
                  <a:srgbClr val="92C0E9"/>
                </a:solidFill>
                <a:effectLst/>
                <a:uLnTx/>
                <a:uFillTx/>
                <a:latin typeface="DengXian" panose="02010600030101010101" pitchFamily="2" charset="-122"/>
                <a:ea typeface="DengXian" panose="02010600030101010101" pitchFamily="2" charset="-122"/>
                <a:cs typeface="+mn-cs"/>
              </a:rPr>
              <a:t>______________</a:t>
            </a:r>
          </a:p>
        </p:txBody>
      </p:sp>
      <p:sp>
        <p:nvSpPr>
          <p:cNvPr id="6" name="TextBox 5">
            <a:extLst>
              <a:ext uri="{FF2B5EF4-FFF2-40B4-BE49-F238E27FC236}">
                <a16:creationId xmlns:a16="http://schemas.microsoft.com/office/drawing/2014/main" id="{74B732C6-5C6C-DB44-81DA-6B93E20A655E}"/>
              </a:ext>
            </a:extLst>
          </p:cNvPr>
          <p:cNvSpPr txBox="1"/>
          <p:nvPr/>
        </p:nvSpPr>
        <p:spPr>
          <a:xfrm>
            <a:off x="45612" y="5343836"/>
            <a:ext cx="5228330" cy="684730"/>
          </a:xfrm>
          <a:prstGeom prst="rect">
            <a:avLst/>
          </a:prstGeom>
          <a:noFill/>
        </p:spPr>
        <p:txBody>
          <a:bodyPr wrap="square" lIns="68508" tIns="34254" rIns="68508" bIns="342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活着就是成为</a:t>
            </a:r>
            <a:r>
              <a:rPr kumimoji="0" lang="en-US" sz="2000" b="1" i="0" u="none" strike="noStrike" kern="1200" cap="none" spc="0" normalizeH="0" baseline="0" noProof="0" dirty="0">
                <a:ln>
                  <a:noFill/>
                </a:ln>
                <a:solidFill>
                  <a:srgbClr val="92C0E9"/>
                </a:solidFill>
                <a:effectLst/>
                <a:uLnTx/>
                <a:uFillTx/>
                <a:latin typeface="DengXian" panose="02010600030101010101" pitchFamily="2" charset="-122"/>
                <a:ea typeface="DengXian" panose="02010600030101010101" pitchFamily="2" charset="-122"/>
                <a:cs typeface="+mn-cs"/>
              </a:rPr>
              <a:t>_____________</a:t>
            </a:r>
            <a:r>
              <a:rPr kumimoji="0" 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zh-CN"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不能成为</a:t>
            </a:r>
            <a:r>
              <a:rPr kumimoji="0" lang="en-US" sz="2000" b="1" i="0" u="none" strike="noStrike" kern="1200" cap="none" spc="0" normalizeH="0" baseline="0" noProof="0" dirty="0">
                <a:ln>
                  <a:noFill/>
                </a:ln>
                <a:solidFill>
                  <a:srgbClr val="92C0E9"/>
                </a:solidFill>
                <a:effectLst/>
                <a:uLnTx/>
                <a:uFillTx/>
                <a:latin typeface="DengXian" panose="02010600030101010101" pitchFamily="2" charset="-122"/>
                <a:ea typeface="DengXian" panose="02010600030101010101" pitchFamily="2" charset="-122"/>
                <a:cs typeface="+mn-cs"/>
              </a:rPr>
              <a:t>_____________</a:t>
            </a:r>
            <a:r>
              <a:rPr kumimoji="0" 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 </a:t>
            </a:r>
            <a:r>
              <a:rPr kumimoji="0" lang="zh-CN" altLang="zh-CN"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就意味着毁灭。</a:t>
            </a:r>
            <a:endParaRPr kumimoji="0" 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endParaRPr>
          </a:p>
        </p:txBody>
      </p:sp>
      <p:sp>
        <p:nvSpPr>
          <p:cNvPr id="7" name="TextBox 6">
            <a:extLst>
              <a:ext uri="{FF2B5EF4-FFF2-40B4-BE49-F238E27FC236}">
                <a16:creationId xmlns:a16="http://schemas.microsoft.com/office/drawing/2014/main" id="{01092343-4F73-B548-A366-35071B0767DC}"/>
              </a:ext>
            </a:extLst>
          </p:cNvPr>
          <p:cNvSpPr txBox="1"/>
          <p:nvPr/>
        </p:nvSpPr>
        <p:spPr>
          <a:xfrm>
            <a:off x="8500845" y="5410793"/>
            <a:ext cx="2866665" cy="684730"/>
          </a:xfrm>
          <a:prstGeom prst="rect">
            <a:avLst/>
          </a:prstGeom>
          <a:noFill/>
        </p:spPr>
        <p:txBody>
          <a:bodyPr wrap="none" lIns="68508" tIns="34254" rIns="68508" bIns="3425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我必须得是</a:t>
            </a:r>
            <a:r>
              <a:rPr kumimoji="0" lang="en-US" sz="2000" b="1" i="0" u="none" strike="noStrike" kern="1200" cap="none" spc="0" normalizeH="0" baseline="0" noProof="0" dirty="0">
                <a:ln>
                  <a:noFill/>
                </a:ln>
                <a:solidFill>
                  <a:srgbClr val="92C0E9"/>
                </a:solidFill>
                <a:effectLst/>
                <a:uLnTx/>
                <a:uFillTx/>
                <a:latin typeface="DengXian" panose="02010600030101010101" pitchFamily="2" charset="-122"/>
                <a:ea typeface="DengXian" panose="02010600030101010101" pitchFamily="2" charset="-122"/>
                <a:cs typeface="+mn-cs"/>
              </a:rPr>
              <a:t>_____________</a:t>
            </a:r>
            <a:r>
              <a:rPr kumimoji="0" 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否则</a:t>
            </a:r>
            <a:r>
              <a:rPr kumimoji="0" lang="en-US" sz="2000" b="1" i="0" u="none" strike="noStrike" kern="1200" cap="none" spc="0" normalizeH="0" baseline="0" noProof="0" dirty="0">
                <a:ln>
                  <a:noFill/>
                </a:ln>
                <a:solidFill>
                  <a:schemeClr val="tx2"/>
                </a:solidFill>
                <a:effectLst/>
                <a:uLnTx/>
                <a:uFillTx/>
                <a:latin typeface="DengXian" panose="02010600030101010101" pitchFamily="2" charset="-122"/>
                <a:ea typeface="DengXian" panose="02010600030101010101" pitchFamily="2" charset="-122"/>
                <a:cs typeface="+mn-cs"/>
              </a:rPr>
              <a:t> </a:t>
            </a:r>
            <a:r>
              <a:rPr kumimoji="0" lang="en-US" sz="2000" b="1" i="0" u="none" strike="noStrike" kern="1200" cap="none" spc="0" normalizeH="0" baseline="0" noProof="0" dirty="0">
                <a:ln>
                  <a:noFill/>
                </a:ln>
                <a:solidFill>
                  <a:srgbClr val="92C0E9"/>
                </a:solidFill>
                <a:effectLst/>
                <a:uLnTx/>
                <a:uFillTx/>
                <a:latin typeface="DengXian" panose="02010600030101010101" pitchFamily="2" charset="-122"/>
                <a:ea typeface="DengXian" panose="02010600030101010101" pitchFamily="2" charset="-122"/>
                <a:cs typeface="+mn-cs"/>
              </a:rPr>
              <a:t>______________</a:t>
            </a:r>
          </a:p>
        </p:txBody>
      </p:sp>
      <p:grpSp>
        <p:nvGrpSpPr>
          <p:cNvPr id="3" name="Group 2">
            <a:extLst>
              <a:ext uri="{FF2B5EF4-FFF2-40B4-BE49-F238E27FC236}">
                <a16:creationId xmlns:a16="http://schemas.microsoft.com/office/drawing/2014/main" id="{22852E2C-DCA2-4939-B4D1-981067AA67F9}"/>
              </a:ext>
            </a:extLst>
          </p:cNvPr>
          <p:cNvGrpSpPr/>
          <p:nvPr/>
        </p:nvGrpSpPr>
        <p:grpSpPr>
          <a:xfrm>
            <a:off x="1113561" y="1104842"/>
            <a:ext cx="9687786" cy="5370238"/>
            <a:chOff x="999908" y="909594"/>
            <a:chExt cx="9687786" cy="5370238"/>
          </a:xfrm>
        </p:grpSpPr>
        <p:pic>
          <p:nvPicPr>
            <p:cNvPr id="9" name="Picture 8">
              <a:extLst>
                <a:ext uri="{FF2B5EF4-FFF2-40B4-BE49-F238E27FC236}">
                  <a16:creationId xmlns:a16="http://schemas.microsoft.com/office/drawing/2014/main" id="{BFAB7FF8-C6D7-AC4B-AD45-84AA7ACB0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08" y="909594"/>
              <a:ext cx="9687786" cy="5370238"/>
            </a:xfrm>
            <a:prstGeom prst="rect">
              <a:avLst/>
            </a:prstGeom>
          </p:spPr>
        </p:pic>
        <p:sp>
          <p:nvSpPr>
            <p:cNvPr id="10" name="TextBox 9">
              <a:extLst>
                <a:ext uri="{FF2B5EF4-FFF2-40B4-BE49-F238E27FC236}">
                  <a16:creationId xmlns:a16="http://schemas.microsoft.com/office/drawing/2014/main" id="{7FC2124A-D0C3-F14A-A2F5-AB50E2622A29}"/>
                </a:ext>
              </a:extLst>
            </p:cNvPr>
            <p:cNvSpPr txBox="1"/>
            <p:nvPr/>
          </p:nvSpPr>
          <p:spPr>
            <a:xfrm>
              <a:off x="5551524" y="5778960"/>
              <a:ext cx="8803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反应性</a:t>
              </a:r>
              <a:endParaRPr kumimoji="0" lang="en-US" sz="1800" b="1"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1" name="TextBox 10">
              <a:extLst>
                <a:ext uri="{FF2B5EF4-FFF2-40B4-BE49-F238E27FC236}">
                  <a16:creationId xmlns:a16="http://schemas.microsoft.com/office/drawing/2014/main" id="{7607A8C3-764C-5644-A7FC-F5574C37483F}"/>
                </a:ext>
              </a:extLst>
            </p:cNvPr>
            <p:cNvSpPr txBox="1"/>
            <p:nvPr/>
          </p:nvSpPr>
          <p:spPr>
            <a:xfrm rot="4923987">
              <a:off x="985380" y="1662502"/>
              <a:ext cx="111782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保守</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2" name="TextBox 11">
              <a:extLst>
                <a:ext uri="{FF2B5EF4-FFF2-40B4-BE49-F238E27FC236}">
                  <a16:creationId xmlns:a16="http://schemas.microsoft.com/office/drawing/2014/main" id="{406FFD2A-FD8D-904E-89E2-ED1A59CF18EB}"/>
                </a:ext>
              </a:extLst>
            </p:cNvPr>
            <p:cNvSpPr txBox="1"/>
            <p:nvPr/>
          </p:nvSpPr>
          <p:spPr>
            <a:xfrm rot="4050863">
              <a:off x="1272581" y="2715494"/>
              <a:ext cx="113428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取悦</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3" name="TextBox 12">
              <a:extLst>
                <a:ext uri="{FF2B5EF4-FFF2-40B4-BE49-F238E27FC236}">
                  <a16:creationId xmlns:a16="http://schemas.microsoft.com/office/drawing/2014/main" id="{35410734-CABC-DD43-9589-389AAA7285C0}"/>
                </a:ext>
              </a:extLst>
            </p:cNvPr>
            <p:cNvSpPr txBox="1"/>
            <p:nvPr/>
          </p:nvSpPr>
          <p:spPr>
            <a:xfrm rot="3160096">
              <a:off x="1816678" y="3698004"/>
              <a:ext cx="1115086" cy="266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归属</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4" name="TextBox 13">
              <a:extLst>
                <a:ext uri="{FF2B5EF4-FFF2-40B4-BE49-F238E27FC236}">
                  <a16:creationId xmlns:a16="http://schemas.microsoft.com/office/drawing/2014/main" id="{E980C19E-0291-3749-8585-6FC53C7ED3B7}"/>
                </a:ext>
              </a:extLst>
            </p:cNvPr>
            <p:cNvSpPr txBox="1"/>
            <p:nvPr/>
          </p:nvSpPr>
          <p:spPr>
            <a:xfrm rot="2169805">
              <a:off x="2671757" y="4545304"/>
              <a:ext cx="113428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被动</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5" name="TextBox 14">
              <a:extLst>
                <a:ext uri="{FF2B5EF4-FFF2-40B4-BE49-F238E27FC236}">
                  <a16:creationId xmlns:a16="http://schemas.microsoft.com/office/drawing/2014/main" id="{11130490-C6CA-374D-888D-4B8F3B525E0C}"/>
                </a:ext>
              </a:extLst>
            </p:cNvPr>
            <p:cNvSpPr txBox="1"/>
            <p:nvPr/>
          </p:nvSpPr>
          <p:spPr>
            <a:xfrm rot="1250182">
              <a:off x="3697055" y="5176667"/>
              <a:ext cx="144891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距离感</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6" name="TextBox 15">
              <a:extLst>
                <a:ext uri="{FF2B5EF4-FFF2-40B4-BE49-F238E27FC236}">
                  <a16:creationId xmlns:a16="http://schemas.microsoft.com/office/drawing/2014/main" id="{8B1AC346-4657-5645-9FF9-AF3D1719B3F6}"/>
                </a:ext>
              </a:extLst>
            </p:cNvPr>
            <p:cNvSpPr txBox="1"/>
            <p:nvPr/>
          </p:nvSpPr>
          <p:spPr>
            <a:xfrm>
              <a:off x="5160876" y="5409269"/>
              <a:ext cx="144721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挑剔</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7" name="TextBox 16">
              <a:extLst>
                <a:ext uri="{FF2B5EF4-FFF2-40B4-BE49-F238E27FC236}">
                  <a16:creationId xmlns:a16="http://schemas.microsoft.com/office/drawing/2014/main" id="{449FD71F-A8AC-5E41-A57E-9294FEE3EB05}"/>
                </a:ext>
              </a:extLst>
            </p:cNvPr>
            <p:cNvSpPr txBox="1"/>
            <p:nvPr/>
          </p:nvSpPr>
          <p:spPr>
            <a:xfrm rot="20426073">
              <a:off x="6639548" y="5154923"/>
              <a:ext cx="144891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傲慢</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8" name="TextBox 17">
              <a:extLst>
                <a:ext uri="{FF2B5EF4-FFF2-40B4-BE49-F238E27FC236}">
                  <a16:creationId xmlns:a16="http://schemas.microsoft.com/office/drawing/2014/main" id="{B8D43FBD-1BA5-1C4D-843B-0F565F7D7ADD}"/>
                </a:ext>
              </a:extLst>
            </p:cNvPr>
            <p:cNvSpPr txBox="1"/>
            <p:nvPr/>
          </p:nvSpPr>
          <p:spPr>
            <a:xfrm rot="19408986">
              <a:off x="7987099" y="4492616"/>
              <a:ext cx="110463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专制</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19" name="TextBox 18">
              <a:extLst>
                <a:ext uri="{FF2B5EF4-FFF2-40B4-BE49-F238E27FC236}">
                  <a16:creationId xmlns:a16="http://schemas.microsoft.com/office/drawing/2014/main" id="{A75451B6-9995-774F-881B-BB889A2A48BC}"/>
                </a:ext>
              </a:extLst>
            </p:cNvPr>
            <p:cNvSpPr txBox="1"/>
            <p:nvPr/>
          </p:nvSpPr>
          <p:spPr>
            <a:xfrm rot="18485611">
              <a:off x="8822310" y="3668487"/>
              <a:ext cx="110463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野心</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0" name="TextBox 19">
              <a:extLst>
                <a:ext uri="{FF2B5EF4-FFF2-40B4-BE49-F238E27FC236}">
                  <a16:creationId xmlns:a16="http://schemas.microsoft.com/office/drawing/2014/main" id="{E438D453-93A0-2148-B639-A415834E4236}"/>
                </a:ext>
              </a:extLst>
            </p:cNvPr>
            <p:cNvSpPr txBox="1"/>
            <p:nvPr/>
          </p:nvSpPr>
          <p:spPr>
            <a:xfrm rot="17507255">
              <a:off x="9350974" y="2726200"/>
              <a:ext cx="110463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工作狂</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1" name="TextBox 20">
              <a:extLst>
                <a:ext uri="{FF2B5EF4-FFF2-40B4-BE49-F238E27FC236}">
                  <a16:creationId xmlns:a16="http://schemas.microsoft.com/office/drawing/2014/main" id="{678E98AC-1BD3-0F49-BDFC-E5A0E14B3167}"/>
                </a:ext>
              </a:extLst>
            </p:cNvPr>
            <p:cNvSpPr txBox="1"/>
            <p:nvPr/>
          </p:nvSpPr>
          <p:spPr>
            <a:xfrm rot="16549563">
              <a:off x="9667033" y="1644559"/>
              <a:ext cx="110463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完美</a:t>
              </a:r>
              <a:endParaRPr kumimoji="0" lang="en-US" sz="11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2" name="TextBox 21">
              <a:extLst>
                <a:ext uri="{FF2B5EF4-FFF2-40B4-BE49-F238E27FC236}">
                  <a16:creationId xmlns:a16="http://schemas.microsoft.com/office/drawing/2014/main" id="{481979A4-C4B4-534B-9607-A4CC897B947F}"/>
                </a:ext>
              </a:extLst>
            </p:cNvPr>
            <p:cNvSpPr txBox="1"/>
            <p:nvPr/>
          </p:nvSpPr>
          <p:spPr>
            <a:xfrm rot="3522051">
              <a:off x="3256435" y="2071501"/>
              <a:ext cx="15445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顺从</a:t>
              </a:r>
              <a:endParaRPr kumimoji="0" 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3" name="TextBox 22">
              <a:extLst>
                <a:ext uri="{FF2B5EF4-FFF2-40B4-BE49-F238E27FC236}">
                  <a16:creationId xmlns:a16="http://schemas.microsoft.com/office/drawing/2014/main" id="{D73AD183-387A-2B4D-AAD9-218AD009B3AD}"/>
                </a:ext>
              </a:extLst>
            </p:cNvPr>
            <p:cNvSpPr txBox="1"/>
            <p:nvPr/>
          </p:nvSpPr>
          <p:spPr>
            <a:xfrm>
              <a:off x="5214338" y="3110638"/>
              <a:ext cx="15445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防卫</a:t>
              </a:r>
              <a:endParaRPr kumimoji="0" 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4" name="TextBox 23">
              <a:extLst>
                <a:ext uri="{FF2B5EF4-FFF2-40B4-BE49-F238E27FC236}">
                  <a16:creationId xmlns:a16="http://schemas.microsoft.com/office/drawing/2014/main" id="{CC93D7B0-7A56-C44D-9D6E-F961270CFAAB}"/>
                </a:ext>
              </a:extLst>
            </p:cNvPr>
            <p:cNvSpPr txBox="1"/>
            <p:nvPr/>
          </p:nvSpPr>
          <p:spPr>
            <a:xfrm rot="17852866">
              <a:off x="6913271" y="2036206"/>
              <a:ext cx="15655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控制</a:t>
              </a:r>
              <a:endParaRPr kumimoji="0" 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5" name="Rectangle 24">
              <a:extLst>
                <a:ext uri="{FF2B5EF4-FFF2-40B4-BE49-F238E27FC236}">
                  <a16:creationId xmlns:a16="http://schemas.microsoft.com/office/drawing/2014/main" id="{E2872782-44A7-6D46-B928-C616C3E747F6}"/>
                </a:ext>
              </a:extLst>
            </p:cNvPr>
            <p:cNvSpPr/>
            <p:nvPr/>
          </p:nvSpPr>
          <p:spPr>
            <a:xfrm rot="21064358">
              <a:off x="1830763" y="1342265"/>
              <a:ext cx="16485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遵守程序和规则</a:t>
              </a: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a:t>
              </a:r>
              <a:r>
                <a:rPr kumimoji="0" lang="ja-JP"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竭力主张循规蹈矩</a:t>
              </a:r>
              <a:endParaRPr kumimoji="0" 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6" name="Rectangle 25">
              <a:extLst>
                <a:ext uri="{FF2B5EF4-FFF2-40B4-BE49-F238E27FC236}">
                  <a16:creationId xmlns:a16="http://schemas.microsoft.com/office/drawing/2014/main" id="{FDE527AE-2AE2-1848-9888-49B0947151A4}"/>
                </a:ext>
              </a:extLst>
            </p:cNvPr>
            <p:cNvSpPr/>
            <p:nvPr/>
          </p:nvSpPr>
          <p:spPr>
            <a:xfrm rot="20242131">
              <a:off x="1900588" y="2140973"/>
              <a:ext cx="19940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寻求支持与认可</a:t>
              </a: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，避免遭人拒绝和拒绝别人</a:t>
              </a:r>
              <a:endParaRPr kumimoji="0" 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7" name="Rectangle 26">
              <a:extLst>
                <a:ext uri="{FF2B5EF4-FFF2-40B4-BE49-F238E27FC236}">
                  <a16:creationId xmlns:a16="http://schemas.microsoft.com/office/drawing/2014/main" id="{55BF2135-2498-314F-A584-1CE57116F0A9}"/>
                </a:ext>
              </a:extLst>
            </p:cNvPr>
            <p:cNvSpPr/>
            <p:nvPr/>
          </p:nvSpPr>
          <p:spPr>
            <a:xfrm rot="19293764">
              <a:off x="2445395" y="2847306"/>
              <a:ext cx="186861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服从他人</a:t>
              </a: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a:t>
              </a: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明哲保身</a:t>
              </a:r>
              <a:endParaRPr kumimoji="0" 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满足他人的期待</a:t>
              </a:r>
              <a:endParaRPr kumimoji="0" 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8" name="Rectangle 27">
              <a:extLst>
                <a:ext uri="{FF2B5EF4-FFF2-40B4-BE49-F238E27FC236}">
                  <a16:creationId xmlns:a16="http://schemas.microsoft.com/office/drawing/2014/main" id="{DFF5EC9D-82C8-7243-A76B-78ACBC5FB37F}"/>
                </a:ext>
              </a:extLst>
            </p:cNvPr>
            <p:cNvSpPr/>
            <p:nvPr/>
          </p:nvSpPr>
          <p:spPr>
            <a:xfrm rot="18505718">
              <a:off x="2869509" y="3426608"/>
              <a:ext cx="21371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让渡自己的权力</a:t>
              </a: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a:t>
              </a: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恭顺</a:t>
              </a: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a:t>
              </a:r>
              <a:endParaRPr kumimoji="0" 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自我怀疑</a:t>
              </a: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a:t>
              </a: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小心谨慎</a:t>
              </a:r>
              <a:endParaRPr kumimoji="0" 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29" name="Rectangle 28">
              <a:extLst>
                <a:ext uri="{FF2B5EF4-FFF2-40B4-BE49-F238E27FC236}">
                  <a16:creationId xmlns:a16="http://schemas.microsoft.com/office/drawing/2014/main" id="{2091BD96-386D-1446-9944-CF17C107103D}"/>
                </a:ext>
              </a:extLst>
            </p:cNvPr>
            <p:cNvSpPr/>
            <p:nvPr/>
          </p:nvSpPr>
          <p:spPr>
            <a:xfrm rot="17503912">
              <a:off x="3800739" y="3837146"/>
              <a:ext cx="201062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退缩</a:t>
              </a: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a:t>
              </a: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远离他人</a:t>
              </a: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a:t>
              </a:r>
              <a:endParaRPr kumimoji="0" lang="en-US" altLang="zh-CN"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5F6062"/>
                  </a:solidFill>
                  <a:effectLst/>
                  <a:uLnTx/>
                  <a:uFillTx/>
                  <a:latin typeface="DengXian" panose="02010600030101010101" pitchFamily="2" charset="-122"/>
                  <a:ea typeface="DengXian" panose="02010600030101010101" pitchFamily="2" charset="-122"/>
                  <a:cs typeface="+mn-cs"/>
                </a:rPr>
                <a:t>不投入情感</a:t>
              </a:r>
              <a:endParaRPr kumimoji="0" lang="en-US" altLang="ja-JP"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p:txBody>
        </p:sp>
        <p:sp>
          <p:nvSpPr>
            <p:cNvPr id="30" name="Rectangle 29">
              <a:extLst>
                <a:ext uri="{FF2B5EF4-FFF2-40B4-BE49-F238E27FC236}">
                  <a16:creationId xmlns:a16="http://schemas.microsoft.com/office/drawing/2014/main" id="{A43EB8B8-372B-5A4C-BBD9-06FFACAD52E6}"/>
                </a:ext>
              </a:extLst>
            </p:cNvPr>
            <p:cNvSpPr/>
            <p:nvPr/>
          </p:nvSpPr>
          <p:spPr>
            <a:xfrm rot="16200000">
              <a:off x="4932290" y="4131735"/>
              <a:ext cx="192376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挑剔，冷嘲热讽，</a:t>
              </a:r>
              <a:endParaRPr kumimoji="0" lang="en-US" altLang="zh-CN"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贬低他人</a:t>
              </a:r>
            </a:p>
          </p:txBody>
        </p:sp>
        <p:sp>
          <p:nvSpPr>
            <p:cNvPr id="31" name="Rectangle 30">
              <a:extLst>
                <a:ext uri="{FF2B5EF4-FFF2-40B4-BE49-F238E27FC236}">
                  <a16:creationId xmlns:a16="http://schemas.microsoft.com/office/drawing/2014/main" id="{7D82E13C-242A-944F-8609-B329132066EC}"/>
                </a:ext>
              </a:extLst>
            </p:cNvPr>
            <p:cNvSpPr/>
            <p:nvPr/>
          </p:nvSpPr>
          <p:spPr>
            <a:xfrm rot="4243869">
              <a:off x="6060841" y="4073295"/>
              <a:ext cx="18895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高人一等，任性自负，自我中心</a:t>
              </a:r>
            </a:p>
          </p:txBody>
        </p:sp>
        <p:sp>
          <p:nvSpPr>
            <p:cNvPr id="32" name="Rectangle 31">
              <a:extLst>
                <a:ext uri="{FF2B5EF4-FFF2-40B4-BE49-F238E27FC236}">
                  <a16:creationId xmlns:a16="http://schemas.microsoft.com/office/drawing/2014/main" id="{CBE1252B-326A-0445-ADC4-69A2D677ED27}"/>
                </a:ext>
              </a:extLst>
            </p:cNvPr>
            <p:cNvSpPr/>
            <p:nvPr/>
          </p:nvSpPr>
          <p:spPr>
            <a:xfrm rot="3107999">
              <a:off x="6843195" y="3552541"/>
              <a:ext cx="198157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强硬，咄咄逼人，控制他人，强大</a:t>
              </a:r>
            </a:p>
          </p:txBody>
        </p:sp>
        <p:sp>
          <p:nvSpPr>
            <p:cNvPr id="33" name="Rectangle 32">
              <a:extLst>
                <a:ext uri="{FF2B5EF4-FFF2-40B4-BE49-F238E27FC236}">
                  <a16:creationId xmlns:a16="http://schemas.microsoft.com/office/drawing/2014/main" id="{C2B00837-0539-6944-8EF4-EC35485E11D1}"/>
                </a:ext>
              </a:extLst>
            </p:cNvPr>
            <p:cNvSpPr/>
            <p:nvPr/>
          </p:nvSpPr>
          <p:spPr>
            <a:xfrm rot="2200882">
              <a:off x="7554009" y="2949429"/>
              <a:ext cx="19140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先人一步，力争上游，超越其他人</a:t>
              </a:r>
            </a:p>
          </p:txBody>
        </p:sp>
        <p:sp>
          <p:nvSpPr>
            <p:cNvPr id="34" name="Rectangle 33">
              <a:extLst>
                <a:ext uri="{FF2B5EF4-FFF2-40B4-BE49-F238E27FC236}">
                  <a16:creationId xmlns:a16="http://schemas.microsoft.com/office/drawing/2014/main" id="{69BD0114-DBBD-E849-AE54-B923516DF49B}"/>
                </a:ext>
              </a:extLst>
            </p:cNvPr>
            <p:cNvSpPr/>
            <p:nvPr/>
          </p:nvSpPr>
          <p:spPr>
            <a:xfrm rot="1321476">
              <a:off x="8033779" y="2208111"/>
              <a:ext cx="19771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用力过猛，强力推动，为成功而卖力</a:t>
              </a:r>
            </a:p>
          </p:txBody>
        </p:sp>
        <p:sp>
          <p:nvSpPr>
            <p:cNvPr id="35" name="Rectangle 34">
              <a:extLst>
                <a:ext uri="{FF2B5EF4-FFF2-40B4-BE49-F238E27FC236}">
                  <a16:creationId xmlns:a16="http://schemas.microsoft.com/office/drawing/2014/main" id="{65739498-53EC-4241-8F92-D61265FBB9C9}"/>
                </a:ext>
              </a:extLst>
            </p:cNvPr>
            <p:cNvSpPr/>
            <p:nvPr/>
          </p:nvSpPr>
          <p:spPr>
            <a:xfrm rot="435618">
              <a:off x="8245164" y="1330073"/>
              <a:ext cx="19065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5F6062"/>
                  </a:solidFill>
                  <a:effectLst/>
                  <a:uLnTx/>
                  <a:uFillTx/>
                  <a:latin typeface="DengXian" panose="02010600030101010101" pitchFamily="2" charset="-122"/>
                  <a:ea typeface="DengXian" panose="02010600030101010101" pitchFamily="2" charset="-122"/>
                  <a:cs typeface="+mn-cs"/>
                </a:rPr>
                <a:t>要求完美无瑕的成果，极高的标准</a:t>
              </a:r>
            </a:p>
          </p:txBody>
        </p:sp>
      </p:grpSp>
      <p:sp>
        <p:nvSpPr>
          <p:cNvPr id="96" name="Slide Number Placeholder 3">
            <a:extLst>
              <a:ext uri="{FF2B5EF4-FFF2-40B4-BE49-F238E27FC236}">
                <a16:creationId xmlns:a16="http://schemas.microsoft.com/office/drawing/2014/main" id="{CB7FFD4B-DA8E-43BB-AD2B-B76E97C8267A}"/>
              </a:ext>
            </a:extLst>
          </p:cNvPr>
          <p:cNvSpPr>
            <a:spLocks noGrp="1"/>
          </p:cNvSpPr>
          <p:nvPr>
            <p:ph type="sldNum" sz="quarter" idx="11"/>
          </p:nvPr>
        </p:nvSpPr>
        <p:spPr>
          <a:xfrm>
            <a:off x="5638800" y="6315077"/>
            <a:ext cx="914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97" name="Footer Placeholder 2">
            <a:extLst>
              <a:ext uri="{FF2B5EF4-FFF2-40B4-BE49-F238E27FC236}">
                <a16:creationId xmlns:a16="http://schemas.microsoft.com/office/drawing/2014/main" id="{8710B36F-67BE-4200-AC8A-8A30F194A4A3}"/>
              </a:ext>
            </a:extLst>
          </p:cNvPr>
          <p:cNvSpPr>
            <a:spLocks noGrp="1"/>
          </p:cNvSpPr>
          <p:nvPr>
            <p:ph type="ftr" sz="quarter" idx="10"/>
          </p:nvPr>
        </p:nvSpPr>
        <p:spPr>
          <a:xfrm>
            <a:off x="4871720" y="6739035"/>
            <a:ext cx="2448560" cy="11896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14835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9506B91-474E-AD7C-DA63-43FFC6760451}"/>
              </a:ext>
            </a:extLst>
          </p:cNvPr>
          <p:cNvPicPr>
            <a:picLocks noChangeAspect="1"/>
          </p:cNvPicPr>
          <p:nvPr/>
        </p:nvPicPr>
        <p:blipFill>
          <a:blip r:embed="rId2"/>
          <a:stretch>
            <a:fillRect/>
          </a:stretch>
        </p:blipFill>
        <p:spPr>
          <a:xfrm>
            <a:off x="4844010" y="99427"/>
            <a:ext cx="6198406" cy="6580775"/>
          </a:xfrm>
          <a:prstGeom prst="rect">
            <a:avLst/>
          </a:prstGeom>
        </p:spPr>
      </p:pic>
      <p:sp>
        <p:nvSpPr>
          <p:cNvPr id="2" name="Title 1">
            <a:extLst>
              <a:ext uri="{FF2B5EF4-FFF2-40B4-BE49-F238E27FC236}">
                <a16:creationId xmlns:a16="http://schemas.microsoft.com/office/drawing/2014/main" id="{A8DD020C-93B3-9C66-A329-DDB2B9904184}"/>
              </a:ext>
            </a:extLst>
          </p:cNvPr>
          <p:cNvSpPr>
            <a:spLocks noGrp="1"/>
          </p:cNvSpPr>
          <p:nvPr>
            <p:ph type="title"/>
          </p:nvPr>
        </p:nvSpPr>
        <p:spPr>
          <a:xfrm>
            <a:off x="609600" y="3088322"/>
            <a:ext cx="3823504" cy="681355"/>
          </a:xfrm>
        </p:spPr>
        <p:txBody>
          <a:bodyPr/>
          <a:lstStyle/>
          <a:p>
            <a:r>
              <a:rPr lang="en-US" altLang="zh-CN" dirty="0" err="1">
                <a:latin typeface="等线" panose="02010600030101010101" pitchFamily="2" charset="-122"/>
                <a:ea typeface="等线" panose="02010600030101010101" pitchFamily="2" charset="-122"/>
              </a:rPr>
              <a:t>领导力的四项承诺</a:t>
            </a:r>
            <a:endParaRPr lang="zh-CN" altLang="zh-CN" dirty="0">
              <a:latin typeface="等线" panose="02010600030101010101" pitchFamily="2" charset="-122"/>
              <a:ea typeface="等线" panose="02010600030101010101" pitchFamily="2" charset="-122"/>
            </a:endParaRPr>
          </a:p>
        </p:txBody>
      </p:sp>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51</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65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F143BDE-FE2D-2E36-5F20-A9A731253857}"/>
              </a:ext>
            </a:extLst>
          </p:cNvPr>
          <p:cNvPicPr>
            <a:picLocks noChangeAspect="1"/>
          </p:cNvPicPr>
          <p:nvPr/>
        </p:nvPicPr>
        <p:blipFill>
          <a:blip r:embed="rId2"/>
          <a:stretch>
            <a:fillRect/>
          </a:stretch>
        </p:blipFill>
        <p:spPr>
          <a:xfrm>
            <a:off x="578429" y="1118132"/>
            <a:ext cx="4714007" cy="5004806"/>
          </a:xfrm>
          <a:prstGeom prst="rect">
            <a:avLst/>
          </a:prstGeom>
        </p:spPr>
      </p:pic>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52</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sp>
        <p:nvSpPr>
          <p:cNvPr id="9" name="Content Placeholder 8">
            <a:extLst>
              <a:ext uri="{FF2B5EF4-FFF2-40B4-BE49-F238E27FC236}">
                <a16:creationId xmlns:a16="http://schemas.microsoft.com/office/drawing/2014/main" id="{EC6D8EF2-ECE2-9711-2C17-7AAD9D8E23FD}"/>
              </a:ext>
            </a:extLst>
          </p:cNvPr>
          <p:cNvSpPr>
            <a:spLocks noGrp="1"/>
          </p:cNvSpPr>
          <p:nvPr>
            <p:ph sz="quarter" idx="12"/>
          </p:nvPr>
        </p:nvSpPr>
        <p:spPr>
          <a:xfrm>
            <a:off x="5752618" y="1493838"/>
            <a:ext cx="5829782" cy="4541837"/>
          </a:xfrm>
        </p:spPr>
        <p:txBody>
          <a:bodyPr/>
          <a:lstStyle/>
          <a:p>
            <a:pPr lvl="0"/>
            <a:r>
              <a:rPr lang="zh-CN" altLang="zh-CN" dirty="0">
                <a:latin typeface="等线" panose="02010600030101010101" pitchFamily="2" charset="-122"/>
                <a:ea typeface="等线" panose="02010600030101010101" pitchFamily="2" charset="-122"/>
              </a:rPr>
              <a:t>提升领导效能，有</a:t>
            </a:r>
            <a:r>
              <a:rPr lang="en-US" altLang="zh-CN" dirty="0">
                <a:latin typeface="等线" panose="02010600030101010101" pitchFamily="2" charset="-122"/>
                <a:ea typeface="等线" panose="02010600030101010101" pitchFamily="2" charset="-122"/>
              </a:rPr>
              <a:t>38%</a:t>
            </a:r>
            <a:r>
              <a:rPr lang="zh-CN" altLang="zh-CN" dirty="0">
                <a:latin typeface="等线" panose="02010600030101010101" pitchFamily="2" charset="-122"/>
                <a:ea typeface="等线" panose="02010600030101010101" pitchFamily="2" charset="-122"/>
              </a:rPr>
              <a:t>的几率会带来业绩增长</a:t>
            </a:r>
          </a:p>
          <a:p>
            <a:pPr lvl="0"/>
            <a:r>
              <a:rPr lang="en-US" altLang="zh-CN" dirty="0" err="1">
                <a:latin typeface="等线" panose="02010600030101010101" pitchFamily="2" charset="-122"/>
                <a:ea typeface="等线" panose="02010600030101010101" pitchFamily="2" charset="-122"/>
              </a:rPr>
              <a:t>领导效能是推动业绩表现的</a:t>
            </a:r>
            <a:r>
              <a:rPr lang="zh-CN" altLang="zh-CN" dirty="0">
                <a:latin typeface="等线" panose="02010600030101010101" pitchFamily="2" charset="-122"/>
                <a:ea typeface="等线" panose="02010600030101010101" pitchFamily="2" charset="-122"/>
              </a:rPr>
              <a:t>关键力量</a:t>
            </a:r>
          </a:p>
        </p:txBody>
      </p:sp>
      <p:sp>
        <p:nvSpPr>
          <p:cNvPr id="10" name="Rectangle 9">
            <a:extLst>
              <a:ext uri="{FF2B5EF4-FFF2-40B4-BE49-F238E27FC236}">
                <a16:creationId xmlns:a16="http://schemas.microsoft.com/office/drawing/2014/main" id="{1A66310E-F296-7C94-FDF7-76AE078DA544}"/>
              </a:ext>
            </a:extLst>
          </p:cNvPr>
          <p:cNvSpPr/>
          <p:nvPr/>
        </p:nvSpPr>
        <p:spPr>
          <a:xfrm>
            <a:off x="6005564" y="4048120"/>
            <a:ext cx="5691136" cy="1107996"/>
          </a:xfrm>
          <a:prstGeom prst="rect">
            <a:avLst/>
          </a:prstGeom>
        </p:spPr>
        <p:txBody>
          <a:bodyPr wrap="square">
            <a:spAutoFit/>
          </a:bodyPr>
          <a:lstStyle/>
          <a:p>
            <a:pPr>
              <a:spcBef>
                <a:spcPts val="1200"/>
              </a:spcBef>
            </a:pPr>
            <a:r>
              <a:rPr lang="zh-CN" altLang="en-US" sz="2800" i="1" dirty="0">
                <a:solidFill>
                  <a:schemeClr val="tx2"/>
                </a:solidFill>
                <a:latin typeface="等线" panose="02010600030101010101" pitchFamily="2" charset="-122"/>
                <a:ea typeface="等线" panose="02010600030101010101" pitchFamily="2" charset="-122"/>
              </a:rPr>
              <a:t>一个组织的业绩上限，</a:t>
            </a:r>
            <a:endParaRPr lang="en-US" altLang="zh-CN" sz="2800" i="1" dirty="0">
              <a:solidFill>
                <a:schemeClr val="tx2"/>
              </a:solidFill>
              <a:latin typeface="等线" panose="02010600030101010101" pitchFamily="2" charset="-122"/>
              <a:ea typeface="等线" panose="02010600030101010101" pitchFamily="2" charset="-122"/>
            </a:endParaRPr>
          </a:p>
          <a:p>
            <a:pPr>
              <a:spcBef>
                <a:spcPts val="1200"/>
              </a:spcBef>
            </a:pPr>
            <a:r>
              <a:rPr lang="zh-CN" altLang="en-US" sz="2800" i="1" dirty="0">
                <a:solidFill>
                  <a:schemeClr val="tx2"/>
                </a:solidFill>
                <a:latin typeface="等线" panose="02010600030101010101" pitchFamily="2" charset="-122"/>
                <a:ea typeface="等线" panose="02010600030101010101" pitchFamily="2" charset="-122"/>
              </a:rPr>
              <a:t>取决于其领导团队的整体领导效能</a:t>
            </a:r>
            <a:r>
              <a:rPr lang="en-US" altLang="zh-CN" sz="2800" i="1" dirty="0">
                <a:solidFill>
                  <a:schemeClr val="tx2"/>
                </a:solidFill>
                <a:latin typeface="等线" panose="02010600030101010101" pitchFamily="2" charset="-122"/>
                <a:ea typeface="等线" panose="02010600030101010101" pitchFamily="2" charset="-122"/>
              </a:rPr>
              <a:t> </a:t>
            </a:r>
            <a:r>
              <a:rPr lang="zh-CN" altLang="en-US" sz="2800" i="1" dirty="0">
                <a:solidFill>
                  <a:schemeClr val="tx2"/>
                </a:solidFill>
                <a:latin typeface="等线" panose="02010600030101010101" pitchFamily="2" charset="-122"/>
                <a:ea typeface="等线" panose="02010600030101010101" pitchFamily="2" charset="-122"/>
              </a:rPr>
              <a:t>！</a:t>
            </a:r>
            <a:endParaRPr lang="en-US" sz="2800" i="1" dirty="0">
              <a:solidFill>
                <a:schemeClr val="tx2"/>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4145761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F7B39-E3E2-3818-A665-5BF54851EB99}"/>
              </a:ext>
            </a:extLst>
          </p:cNvPr>
          <p:cNvSpPr>
            <a:spLocks noGrp="1"/>
          </p:cNvSpPr>
          <p:nvPr>
            <p:ph type="sldNum" sz="quarter" idx="11"/>
          </p:nvPr>
        </p:nvSpPr>
        <p:spPr/>
        <p:txBody>
          <a:bodyPr/>
          <a:lstStyle/>
          <a:p>
            <a:fld id="{4E547FC5-224D-4B2B-AB96-D4331BB3CBEC}" type="slidenum">
              <a:rPr lang="en-US" smtClean="0"/>
              <a:pPr/>
              <a:t>53</a:t>
            </a:fld>
            <a:endParaRPr lang="en-US" dirty="0"/>
          </a:p>
        </p:txBody>
      </p:sp>
      <p:sp>
        <p:nvSpPr>
          <p:cNvPr id="3" name="Footer Placeholder 2">
            <a:extLst>
              <a:ext uri="{FF2B5EF4-FFF2-40B4-BE49-F238E27FC236}">
                <a16:creationId xmlns:a16="http://schemas.microsoft.com/office/drawing/2014/main" id="{96EBD7E1-81BC-DD40-A5A5-077AAA5C984B}"/>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C43EE557-1519-F0DA-73DD-A612DE64A268}"/>
              </a:ext>
            </a:extLst>
          </p:cNvPr>
          <p:cNvSpPr>
            <a:spLocks noGrp="1"/>
          </p:cNvSpPr>
          <p:nvPr>
            <p:ph type="title"/>
          </p:nvPr>
        </p:nvSpPr>
        <p:spPr/>
        <p:txBody>
          <a:bodyPr/>
          <a:lstStyle/>
          <a:p>
            <a:r>
              <a:rPr lang="zh-CN" altLang="en-US" sz="2400" dirty="0">
                <a:latin typeface="等线" panose="02010600030101010101" pitchFamily="2" charset="-122"/>
                <a:ea typeface="等线" panose="02010600030101010101" pitchFamily="2" charset="-122"/>
              </a:rPr>
              <a:t>一套完整的发展体系</a:t>
            </a:r>
            <a:endParaRPr lang="en-US" sz="2400" dirty="0">
              <a:latin typeface="等线" panose="02010600030101010101" pitchFamily="2" charset="-122"/>
              <a:ea typeface="等线" panose="02010600030101010101" pitchFamily="2" charset="-122"/>
            </a:endParaRPr>
          </a:p>
        </p:txBody>
      </p:sp>
      <p:sp>
        <p:nvSpPr>
          <p:cNvPr id="5" name="Content Placeholder 4">
            <a:extLst>
              <a:ext uri="{FF2B5EF4-FFF2-40B4-BE49-F238E27FC236}">
                <a16:creationId xmlns:a16="http://schemas.microsoft.com/office/drawing/2014/main" id="{8011DF46-C16A-E1DB-586D-5B4F45FDC030}"/>
              </a:ext>
            </a:extLst>
          </p:cNvPr>
          <p:cNvSpPr>
            <a:spLocks noGrp="1"/>
          </p:cNvSpPr>
          <p:nvPr>
            <p:ph sz="quarter" idx="12"/>
          </p:nvPr>
        </p:nvSpPr>
        <p:spPr/>
        <p:txBody>
          <a:bodyPr/>
          <a:lstStyle/>
          <a:p>
            <a:pPr lvl="0"/>
            <a:r>
              <a:rPr lang="en-US" altLang="zh-CN" i="1" dirty="0" err="1">
                <a:latin typeface="等线" panose="02010600030101010101" pitchFamily="2" charset="-122"/>
                <a:ea typeface="等线" panose="02010600030101010101" pitchFamily="2" charset="-122"/>
              </a:rPr>
              <a:t>领导力通用模型</a:t>
            </a:r>
            <a:endParaRPr lang="zh-CN" altLang="zh-CN" i="1" dirty="0">
              <a:latin typeface="等线" panose="02010600030101010101" pitchFamily="2" charset="-122"/>
              <a:ea typeface="等线" panose="02010600030101010101" pitchFamily="2" charset="-122"/>
            </a:endParaRPr>
          </a:p>
          <a:p>
            <a:pPr lvl="0"/>
            <a:r>
              <a:rPr lang="en-US" altLang="zh-CN" i="1" dirty="0" err="1">
                <a:latin typeface="等线" panose="02010600030101010101" pitchFamily="2" charset="-122"/>
                <a:ea typeface="等线" panose="02010600030101010101" pitchFamily="2" charset="-122"/>
              </a:rPr>
              <a:t>共通</a:t>
            </a:r>
            <a:r>
              <a:rPr lang="zh-CN" altLang="zh-CN" i="1" dirty="0">
                <a:latin typeface="等线" panose="02010600030101010101" pitchFamily="2" charset="-122"/>
                <a:ea typeface="等线" panose="02010600030101010101" pitchFamily="2" charset="-122"/>
              </a:rPr>
              <a:t>的领导力</a:t>
            </a:r>
            <a:r>
              <a:rPr lang="en-US" altLang="zh-CN" i="1" dirty="0" err="1">
                <a:latin typeface="等线" panose="02010600030101010101" pitchFamily="2" charset="-122"/>
                <a:ea typeface="等线" panose="02010600030101010101" pitchFamily="2" charset="-122"/>
              </a:rPr>
              <a:t>语言</a:t>
            </a:r>
            <a:endParaRPr lang="zh-CN" altLang="zh-CN" i="1" dirty="0">
              <a:latin typeface="等线" panose="02010600030101010101" pitchFamily="2" charset="-122"/>
              <a:ea typeface="等线" panose="02010600030101010101" pitchFamily="2" charset="-122"/>
            </a:endParaRPr>
          </a:p>
          <a:p>
            <a:pPr lvl="0"/>
            <a:r>
              <a:rPr lang="zh-CN" altLang="zh-CN" i="1" dirty="0">
                <a:latin typeface="等线" panose="02010600030101010101" pitchFamily="2" charset="-122"/>
                <a:ea typeface="等线" panose="02010600030101010101" pitchFamily="2" charset="-122"/>
              </a:rPr>
              <a:t>奠定</a:t>
            </a:r>
            <a:r>
              <a:rPr lang="en-US" altLang="zh-CN" i="1" dirty="0" err="1">
                <a:latin typeface="等线" panose="02010600030101010101" pitchFamily="2" charset="-122"/>
                <a:ea typeface="等线" panose="02010600030101010101" pitchFamily="2" charset="-122"/>
              </a:rPr>
              <a:t>教练与持续反馈的基础</a:t>
            </a:r>
            <a:endParaRPr lang="zh-CN" altLang="zh-CN" i="1" dirty="0">
              <a:latin typeface="等线" panose="02010600030101010101" pitchFamily="2" charset="-122"/>
              <a:ea typeface="等线" panose="02010600030101010101" pitchFamily="2" charset="-122"/>
            </a:endParaRPr>
          </a:p>
          <a:p>
            <a:pPr lvl="0"/>
            <a:r>
              <a:rPr lang="en-US" altLang="zh-CN" i="1" dirty="0" err="1">
                <a:latin typeface="等线" panose="02010600030101010101" pitchFamily="2" charset="-122"/>
                <a:ea typeface="等线" panose="02010600030101010101" pitchFamily="2" charset="-122"/>
              </a:rPr>
              <a:t>领导力发展计划</a:t>
            </a:r>
            <a:endParaRPr lang="zh-CN" altLang="zh-CN" i="1" dirty="0">
              <a:latin typeface="等线" panose="02010600030101010101" pitchFamily="2" charset="-122"/>
              <a:ea typeface="等线" panose="02010600030101010101" pitchFamily="2" charset="-122"/>
            </a:endParaRPr>
          </a:p>
          <a:p>
            <a:pPr lvl="0"/>
            <a:r>
              <a:rPr lang="en-US" altLang="zh-CN" i="1" dirty="0">
                <a:latin typeface="等线" panose="02010600030101010101" pitchFamily="2" charset="-122"/>
                <a:ea typeface="等线" panose="02010600030101010101" pitchFamily="2" charset="-122"/>
              </a:rPr>
              <a:t>“</a:t>
            </a:r>
            <a:r>
              <a:rPr lang="en-US" altLang="zh-CN" i="1" dirty="0" err="1">
                <a:latin typeface="等线" panose="02010600030101010101" pitchFamily="2" charset="-122"/>
                <a:ea typeface="等线" panose="02010600030101010101" pitchFamily="2" charset="-122"/>
              </a:rPr>
              <a:t>领导力承诺”项目</a:t>
            </a:r>
            <a:endParaRPr lang="zh-CN" altLang="zh-CN" i="1" dirty="0">
              <a:latin typeface="等线" panose="02010600030101010101" pitchFamily="2" charset="-122"/>
              <a:ea typeface="等线" panose="02010600030101010101" pitchFamily="2" charset="-122"/>
            </a:endParaRPr>
          </a:p>
          <a:p>
            <a:pPr lvl="0"/>
            <a:r>
              <a:rPr lang="zh-CN" altLang="zh-CN" i="1" dirty="0">
                <a:latin typeface="等线" panose="02010600030101010101" pitchFamily="2" charset="-122"/>
                <a:ea typeface="等线" panose="02010600030101010101" pitchFamily="2" charset="-122"/>
              </a:rPr>
              <a:t>参考著作：《孕育青色领导力</a:t>
            </a:r>
            <a:r>
              <a:rPr lang="en-US" altLang="zh-CN" i="1" dirty="0">
                <a:latin typeface="等线" panose="02010600030101010101" pitchFamily="2" charset="-122"/>
                <a:ea typeface="等线" panose="02010600030101010101" pitchFamily="2" charset="-122"/>
              </a:rPr>
              <a:t>》</a:t>
            </a:r>
            <a:endParaRPr lang="zh-CN" altLang="zh-CN" i="1" dirty="0">
              <a:latin typeface="等线" panose="02010600030101010101" pitchFamily="2" charset="-122"/>
              <a:ea typeface="等线" panose="02010600030101010101" pitchFamily="2" charset="-122"/>
            </a:endParaRPr>
          </a:p>
          <a:p>
            <a:r>
              <a:rPr lang="zh-CN" altLang="zh-CN" i="1" dirty="0">
                <a:latin typeface="等线" panose="02010600030101010101" pitchFamily="2" charset="-122"/>
                <a:ea typeface="等线" panose="02010600030101010101" pitchFamily="2" charset="-122"/>
              </a:rPr>
              <a:t>同侪教练与行动学习</a:t>
            </a:r>
            <a:endParaRPr lang="en-US" i="1"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69645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a:stretch/>
        </p:blipFill>
        <p:spPr>
          <a:xfrm>
            <a:off x="2834759" y="48333"/>
            <a:ext cx="6737866" cy="6551894"/>
          </a:xfrm>
          <a:prstGeom prst="rect">
            <a:avLst/>
          </a:prstGeom>
        </p:spPr>
      </p:pic>
      <p:sp>
        <p:nvSpPr>
          <p:cNvPr id="5" name="Rectangle 4"/>
          <p:cNvSpPr/>
          <p:nvPr/>
        </p:nvSpPr>
        <p:spPr>
          <a:xfrm>
            <a:off x="1631692" y="1752599"/>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200" dirty="0">
                <a:solidFill>
                  <a:schemeClr val="tx1"/>
                </a:solidFill>
                <a:latin typeface="等线" panose="02010600030101010101" pitchFamily="2" charset="-122"/>
                <a:ea typeface="等线" panose="02010600030101010101" pitchFamily="2" charset="-122"/>
                <a:cs typeface="Gotham Book" pitchFamily="50" charset="0"/>
              </a:rPr>
              <a:t>实际测量内容符合其设计目标</a:t>
            </a:r>
            <a:endParaRPr lang="en-US" sz="3200" dirty="0">
              <a:solidFill>
                <a:schemeClr val="tx1"/>
              </a:solidFill>
              <a:highlight>
                <a:srgbClr val="FFFF00"/>
              </a:highlight>
              <a:latin typeface="等线" panose="02010600030101010101" pitchFamily="2" charset="-122"/>
              <a:ea typeface="等线" panose="02010600030101010101" pitchFamily="2" charset="-122"/>
              <a:cs typeface="Gotham Book" pitchFamily="50" charset="0"/>
            </a:endParaRPr>
          </a:p>
        </p:txBody>
      </p:sp>
      <p:sp>
        <p:nvSpPr>
          <p:cNvPr id="7" name="Rectangle 6"/>
          <p:cNvSpPr/>
          <p:nvPr/>
        </p:nvSpPr>
        <p:spPr>
          <a:xfrm>
            <a:off x="1631692" y="3817718"/>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200" dirty="0">
                <a:solidFill>
                  <a:schemeClr val="tx1"/>
                </a:solidFill>
                <a:latin typeface="等线" panose="02010600030101010101" pitchFamily="2" charset="-122"/>
                <a:ea typeface="等线" panose="02010600030101010101" pitchFamily="2" charset="-122"/>
                <a:cs typeface="Gotham Book" pitchFamily="50" charset="0"/>
              </a:rPr>
              <a:t>拥有数十万名评估者的评分数据支持</a:t>
            </a:r>
            <a:endParaRPr lang="en-US" sz="3200" dirty="0">
              <a:solidFill>
                <a:schemeClr val="tx1"/>
              </a:solidFill>
              <a:highlight>
                <a:srgbClr val="FFFF00"/>
              </a:highlight>
              <a:latin typeface="等线" panose="02010600030101010101" pitchFamily="2" charset="-122"/>
              <a:ea typeface="等线" panose="02010600030101010101" pitchFamily="2" charset="-122"/>
              <a:cs typeface="Gotham Book" pitchFamily="50" charset="0"/>
            </a:endParaRPr>
          </a:p>
        </p:txBody>
      </p:sp>
    </p:spTree>
    <p:extLst>
      <p:ext uri="{BB962C8B-B14F-4D97-AF65-F5344CB8AC3E}">
        <p14:creationId xmlns:p14="http://schemas.microsoft.com/office/powerpoint/2010/main" val="22423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marL="0" indent="0" algn="ctr">
              <a:buNone/>
            </a:pPr>
            <a:r>
              <a:rPr lang="zh-CN" altLang="en-US" sz="3600" dirty="0">
                <a:latin typeface="等线" panose="02010600030101010101" pitchFamily="2" charset="-122"/>
                <a:ea typeface="等线" panose="02010600030101010101" pitchFamily="2" charset="-122"/>
              </a:rPr>
              <a:t>更深入</a:t>
            </a:r>
            <a:endParaRPr lang="en-US" sz="3600" dirty="0">
              <a:latin typeface="等线" panose="02010600030101010101" pitchFamily="2" charset="-122"/>
              <a:ea typeface="等线" panose="02010600030101010101" pitchFamily="2" charset="-122"/>
            </a:endParaRPr>
          </a:p>
          <a:p>
            <a:pPr algn="ctr">
              <a:buNone/>
            </a:pPr>
            <a:endParaRPr lang="en-US" sz="2400" dirty="0">
              <a:latin typeface="等线" panose="02010600030101010101" pitchFamily="2" charset="-122"/>
              <a:ea typeface="等线" panose="02010600030101010101" pitchFamily="2" charset="-122"/>
            </a:endParaRPr>
          </a:p>
          <a:p>
            <a:pPr marL="0" indent="0" algn="ctr">
              <a:buNone/>
            </a:pPr>
            <a:r>
              <a:rPr lang="zh-CN" altLang="en-US" sz="2400" dirty="0">
                <a:latin typeface="等线" panose="02010600030101010101" pitchFamily="2" charset="-122"/>
                <a:ea typeface="等线" panose="02010600030101010101" pitchFamily="2" charset="-122"/>
              </a:rPr>
              <a:t>揭示能力与核心信念间的</a:t>
            </a:r>
            <a:endParaRPr lang="en-US" altLang="zh-CN" sz="2400" dirty="0">
              <a:latin typeface="等线" panose="02010600030101010101" pitchFamily="2" charset="-122"/>
              <a:ea typeface="等线" panose="02010600030101010101" pitchFamily="2" charset="-122"/>
            </a:endParaRPr>
          </a:p>
          <a:p>
            <a:pPr marL="0" indent="0" algn="ctr">
              <a:buNone/>
            </a:pPr>
            <a:r>
              <a:rPr lang="zh-CN" altLang="en-US" sz="2400" dirty="0">
                <a:latin typeface="等线" panose="02010600030101010101" pitchFamily="2" charset="-122"/>
                <a:ea typeface="等线" panose="02010600030101010101" pitchFamily="2" charset="-122"/>
              </a:rPr>
              <a:t>联系</a:t>
            </a:r>
            <a:endParaRPr lang="en-US" sz="2400" dirty="0">
              <a:latin typeface="等线" panose="02010600030101010101" pitchFamily="2" charset="-122"/>
              <a:ea typeface="等线" panose="02010600030101010101" pitchFamily="2" charset="-122"/>
            </a:endParaRP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srcRect/>
          <a:stretch/>
        </p:blipFill>
        <p:spPr>
          <a:xfrm>
            <a:off x="-938588" y="128588"/>
            <a:ext cx="6655333" cy="6471639"/>
          </a:xfrm>
          <a:prstGeom prst="rect">
            <a:avLst/>
          </a:prstGeom>
        </p:spPr>
      </p:pic>
    </p:spTree>
    <p:extLst>
      <p:ext uri="{BB962C8B-B14F-4D97-AF65-F5344CB8AC3E}">
        <p14:creationId xmlns:p14="http://schemas.microsoft.com/office/powerpoint/2010/main" val="413861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384995"/>
          </a:xfrm>
          <a:prstGeom prst="rect">
            <a:avLst/>
          </a:prstGeom>
          <a:noFill/>
        </p:spPr>
        <p:txBody>
          <a:bodyPr wrap="square">
            <a:spAutoFit/>
          </a:bodyPr>
          <a:lstStyle/>
          <a:p>
            <a:pPr marL="0" indent="0" algn="ctr">
              <a:buNone/>
            </a:pPr>
            <a:r>
              <a:rPr lang="zh-CN" altLang="en-US" sz="3600" dirty="0">
                <a:latin typeface="等线" panose="02010600030101010101" pitchFamily="2" charset="-122"/>
                <a:ea typeface="等线" panose="02010600030101010101" pitchFamily="2" charset="-122"/>
              </a:rPr>
              <a:t>更先进</a:t>
            </a:r>
            <a:endParaRPr lang="en-US" sz="3600" dirty="0">
              <a:latin typeface="等线" panose="02010600030101010101" pitchFamily="2" charset="-122"/>
              <a:ea typeface="等线" panose="02010600030101010101" pitchFamily="2" charset="-122"/>
            </a:endParaRPr>
          </a:p>
          <a:p>
            <a:pPr algn="ctr">
              <a:buNone/>
            </a:pPr>
            <a:endParaRPr lang="en-US" sz="2400" dirty="0">
              <a:latin typeface="等线" panose="02010600030101010101" pitchFamily="2" charset="-122"/>
              <a:ea typeface="等线" panose="02010600030101010101" pitchFamily="2" charset="-122"/>
            </a:endParaRPr>
          </a:p>
          <a:p>
            <a:pPr algn="ctr"/>
            <a:r>
              <a:rPr lang="zh-CN" altLang="en-US" sz="2400" dirty="0">
                <a:latin typeface="等线" panose="02010600030101010101" pitchFamily="2" charset="-122"/>
                <a:ea typeface="等线" panose="02010600030101010101" pitchFamily="2" charset="-122"/>
              </a:rPr>
              <a:t>从突破点开始教练</a:t>
            </a:r>
            <a:r>
              <a:rPr lang="en-US" sz="2400" dirty="0">
                <a:latin typeface="等线" panose="02010600030101010101" pitchFamily="2" charset="-122"/>
                <a:ea typeface="等线" panose="02010600030101010101" pitchFamily="2" charset="-122"/>
              </a:rPr>
              <a:t> </a:t>
            </a:r>
          </a:p>
        </p:txBody>
      </p:sp>
      <p:pic>
        <p:nvPicPr>
          <p:cNvPr id="2" name="Picture 9">
            <a:extLst>
              <a:ext uri="{FF2B5EF4-FFF2-40B4-BE49-F238E27FC236}">
                <a16:creationId xmlns:a16="http://schemas.microsoft.com/office/drawing/2014/main" id="{5B1C3C18-36DC-32BB-AF8E-F185018176E6}"/>
              </a:ext>
            </a:extLst>
          </p:cNvPr>
          <p:cNvPicPr>
            <a:picLocks noChangeAspect="1"/>
          </p:cNvPicPr>
          <p:nvPr/>
        </p:nvPicPr>
        <p:blipFill>
          <a:blip r:embed="rId2"/>
          <a:srcRect/>
          <a:stretch/>
        </p:blipFill>
        <p:spPr>
          <a:xfrm>
            <a:off x="-938588" y="128588"/>
            <a:ext cx="6655333" cy="6471639"/>
          </a:xfrm>
          <a:prstGeom prst="rect">
            <a:avLst/>
          </a:prstGeom>
        </p:spPr>
      </p:pic>
    </p:spTree>
    <p:extLst>
      <p:ext uri="{BB962C8B-B14F-4D97-AF65-F5344CB8AC3E}">
        <p14:creationId xmlns:p14="http://schemas.microsoft.com/office/powerpoint/2010/main" val="2950667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algn="ctr"/>
            <a:r>
              <a:rPr lang="zh-CN" altLang="en-US" sz="3600" dirty="0">
                <a:latin typeface="等线" panose="02010600030101010101" pitchFamily="2" charset="-122"/>
                <a:ea typeface="等线" panose="02010600030101010101" pitchFamily="2" charset="-122"/>
              </a:rPr>
              <a:t>不止于测评</a:t>
            </a:r>
            <a:endParaRPr lang="en-US" sz="3600" dirty="0">
              <a:latin typeface="等线" panose="02010600030101010101" pitchFamily="2" charset="-122"/>
              <a:ea typeface="等线" panose="02010600030101010101" pitchFamily="2" charset="-122"/>
            </a:endParaRPr>
          </a:p>
          <a:p>
            <a:pPr algn="ctr">
              <a:buNone/>
            </a:pPr>
            <a:endParaRPr lang="en-US" sz="2400" dirty="0">
              <a:latin typeface="等线" panose="02010600030101010101" pitchFamily="2" charset="-122"/>
              <a:ea typeface="等线" panose="02010600030101010101" pitchFamily="2" charset="-122"/>
            </a:endParaRPr>
          </a:p>
          <a:p>
            <a:pPr algn="ctr"/>
            <a:r>
              <a:rPr lang="zh-CN" altLang="en-US" sz="2400" dirty="0">
                <a:latin typeface="等线" panose="02010600030101010101" pitchFamily="2" charset="-122"/>
                <a:ea typeface="等线" panose="02010600030101010101" pitchFamily="2" charset="-122"/>
              </a:rPr>
              <a:t>全方位框架，</a:t>
            </a:r>
            <a:endParaRPr lang="en-US" altLang="zh-CN" sz="2400" dirty="0">
              <a:latin typeface="等线" panose="02010600030101010101" pitchFamily="2" charset="-122"/>
              <a:ea typeface="等线" panose="02010600030101010101" pitchFamily="2" charset="-122"/>
            </a:endParaRPr>
          </a:p>
          <a:p>
            <a:pPr algn="ctr"/>
            <a:r>
              <a:rPr lang="zh-CN" altLang="en-US" sz="2400" dirty="0">
                <a:latin typeface="等线" panose="02010600030101010101" pitchFamily="2" charset="-122"/>
                <a:ea typeface="等线" panose="02010600030101010101" pitchFamily="2" charset="-122"/>
              </a:rPr>
              <a:t>提供转型路径</a:t>
            </a:r>
            <a:endParaRPr lang="en-US" sz="2400" dirty="0">
              <a:latin typeface="等线" panose="02010600030101010101" pitchFamily="2" charset="-122"/>
              <a:ea typeface="等线" panose="02010600030101010101" pitchFamily="2" charset="-122"/>
            </a:endParaRPr>
          </a:p>
        </p:txBody>
      </p:sp>
      <p:pic>
        <p:nvPicPr>
          <p:cNvPr id="2" name="Picture 9">
            <a:extLst>
              <a:ext uri="{FF2B5EF4-FFF2-40B4-BE49-F238E27FC236}">
                <a16:creationId xmlns:a16="http://schemas.microsoft.com/office/drawing/2014/main" id="{1DE48FE6-A5B6-8391-5291-C0B4BD5DF4F9}"/>
              </a:ext>
            </a:extLst>
          </p:cNvPr>
          <p:cNvPicPr>
            <a:picLocks noChangeAspect="1"/>
          </p:cNvPicPr>
          <p:nvPr/>
        </p:nvPicPr>
        <p:blipFill>
          <a:blip r:embed="rId2"/>
          <a:srcRect/>
          <a:stretch/>
        </p:blipFill>
        <p:spPr>
          <a:xfrm>
            <a:off x="-938588" y="128588"/>
            <a:ext cx="6655333" cy="6471639"/>
          </a:xfrm>
          <a:prstGeom prst="rect">
            <a:avLst/>
          </a:prstGeom>
        </p:spPr>
      </p:pic>
    </p:spTree>
    <p:extLst>
      <p:ext uri="{BB962C8B-B14F-4D97-AF65-F5344CB8AC3E}">
        <p14:creationId xmlns:p14="http://schemas.microsoft.com/office/powerpoint/2010/main" val="2893569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algn="ctr"/>
            <a:r>
              <a:rPr lang="zh-CN" altLang="en-US" sz="3600" dirty="0">
                <a:latin typeface="等线" panose="02010600030101010101" pitchFamily="2" charset="-122"/>
                <a:ea typeface="等线" panose="02010600030101010101" pitchFamily="2" charset="-122"/>
              </a:rPr>
              <a:t>更高效</a:t>
            </a:r>
            <a:endParaRPr lang="en-US" sz="3600" dirty="0">
              <a:latin typeface="等线" panose="02010600030101010101" pitchFamily="2" charset="-122"/>
              <a:ea typeface="等线" panose="02010600030101010101" pitchFamily="2" charset="-122"/>
            </a:endParaRPr>
          </a:p>
          <a:p>
            <a:pPr algn="ctr">
              <a:buNone/>
            </a:pPr>
            <a:endParaRPr lang="en-US" sz="2400" dirty="0">
              <a:latin typeface="等线" panose="02010600030101010101" pitchFamily="2" charset="-122"/>
              <a:ea typeface="等线" panose="02010600030101010101" pitchFamily="2" charset="-122"/>
            </a:endParaRPr>
          </a:p>
          <a:p>
            <a:pPr algn="ctr"/>
            <a:r>
              <a:rPr lang="zh-CN" altLang="en-US" sz="2400" dirty="0">
                <a:latin typeface="等线" panose="02010600030101010101" pitchFamily="2" charset="-122"/>
                <a:ea typeface="等线" panose="02010600030101010101" pitchFamily="2" charset="-122"/>
              </a:rPr>
              <a:t>用户友好型报告，使教练工作更加便捷高效</a:t>
            </a:r>
            <a:endParaRPr lang="en-US" sz="2400" dirty="0">
              <a:latin typeface="等线" panose="02010600030101010101" pitchFamily="2" charset="-122"/>
              <a:ea typeface="等线" panose="02010600030101010101" pitchFamily="2" charset="-122"/>
            </a:endParaRPr>
          </a:p>
        </p:txBody>
      </p:sp>
      <p:pic>
        <p:nvPicPr>
          <p:cNvPr id="2" name="Picture 9">
            <a:extLst>
              <a:ext uri="{FF2B5EF4-FFF2-40B4-BE49-F238E27FC236}">
                <a16:creationId xmlns:a16="http://schemas.microsoft.com/office/drawing/2014/main" id="{3BA553F2-15F1-52A1-41B5-B49E82A8D9B0}"/>
              </a:ext>
            </a:extLst>
          </p:cNvPr>
          <p:cNvPicPr>
            <a:picLocks noChangeAspect="1"/>
          </p:cNvPicPr>
          <p:nvPr/>
        </p:nvPicPr>
        <p:blipFill>
          <a:blip r:embed="rId2"/>
          <a:srcRect/>
          <a:stretch/>
        </p:blipFill>
        <p:spPr>
          <a:xfrm>
            <a:off x="-938588" y="128588"/>
            <a:ext cx="6655333" cy="6471639"/>
          </a:xfrm>
          <a:prstGeom prst="rect">
            <a:avLst/>
          </a:prstGeom>
        </p:spPr>
      </p:pic>
    </p:spTree>
    <p:extLst>
      <p:ext uri="{BB962C8B-B14F-4D97-AF65-F5344CB8AC3E}">
        <p14:creationId xmlns:p14="http://schemas.microsoft.com/office/powerpoint/2010/main" val="396668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algn="ctr"/>
            <a:r>
              <a:rPr lang="zh-CN" altLang="en-US" sz="3600" dirty="0">
                <a:latin typeface="等线" panose="02010600030101010101" pitchFamily="2" charset="-122"/>
                <a:ea typeface="等线" panose="02010600030101010101" pitchFamily="2" charset="-122"/>
              </a:rPr>
              <a:t>广受认可</a:t>
            </a:r>
            <a:endParaRPr lang="en-US" sz="3600" dirty="0">
              <a:latin typeface="等线" panose="02010600030101010101" pitchFamily="2" charset="-122"/>
              <a:ea typeface="等线" panose="02010600030101010101" pitchFamily="2" charset="-122"/>
            </a:endParaRPr>
          </a:p>
          <a:p>
            <a:pPr algn="ctr">
              <a:buNone/>
            </a:pPr>
            <a:endParaRPr lang="en-US" sz="2400" dirty="0">
              <a:latin typeface="等线" panose="02010600030101010101" pitchFamily="2" charset="-122"/>
              <a:ea typeface="等线" panose="02010600030101010101" pitchFamily="2" charset="-122"/>
            </a:endParaRPr>
          </a:p>
          <a:p>
            <a:pPr algn="ctr"/>
            <a:r>
              <a:rPr lang="zh-CN" altLang="en-US" sz="2400" dirty="0">
                <a:latin typeface="等线" panose="02010600030101010101" pitchFamily="2" charset="-122"/>
                <a:ea typeface="等线" panose="02010600030101010101" pitchFamily="2" charset="-122"/>
              </a:rPr>
              <a:t>受到领先企业、顶尖大学和政府机构的青睐</a:t>
            </a:r>
            <a:endParaRPr lang="en-US" sz="2400" dirty="0">
              <a:latin typeface="等线" panose="02010600030101010101" pitchFamily="2" charset="-122"/>
              <a:ea typeface="等线" panose="02010600030101010101" pitchFamily="2" charset="-122"/>
            </a:endParaRPr>
          </a:p>
        </p:txBody>
      </p:sp>
      <p:pic>
        <p:nvPicPr>
          <p:cNvPr id="5" name="Picture 9">
            <a:extLst>
              <a:ext uri="{FF2B5EF4-FFF2-40B4-BE49-F238E27FC236}">
                <a16:creationId xmlns:a16="http://schemas.microsoft.com/office/drawing/2014/main" id="{6AF0387D-A583-ABF2-9E2C-97F4EAE2CA06}"/>
              </a:ext>
            </a:extLst>
          </p:cNvPr>
          <p:cNvPicPr>
            <a:picLocks noChangeAspect="1"/>
          </p:cNvPicPr>
          <p:nvPr/>
        </p:nvPicPr>
        <p:blipFill>
          <a:blip r:embed="rId2"/>
          <a:srcRect/>
          <a:stretch/>
        </p:blipFill>
        <p:spPr>
          <a:xfrm>
            <a:off x="-938588" y="128588"/>
            <a:ext cx="6655333" cy="6471639"/>
          </a:xfrm>
          <a:prstGeom prst="rect">
            <a:avLst/>
          </a:prstGeom>
        </p:spPr>
      </p:pic>
    </p:spTree>
    <p:extLst>
      <p:ext uri="{BB962C8B-B14F-4D97-AF65-F5344CB8AC3E}">
        <p14:creationId xmlns:p14="http://schemas.microsoft.com/office/powerpoint/2010/main" val="717203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24000" y="1524000"/>
            <a:ext cx="8258622" cy="1270334"/>
            <a:chOff x="76200" y="1385954"/>
            <a:chExt cx="8258622" cy="1270334"/>
          </a:xfrm>
        </p:grpSpPr>
        <p:sp>
          <p:nvSpPr>
            <p:cNvPr id="17" name="Rounded Rectangle 16"/>
            <p:cNvSpPr/>
            <p:nvPr/>
          </p:nvSpPr>
          <p:spPr>
            <a:xfrm>
              <a:off x="76200" y="1385954"/>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18" name="Rectangle 17"/>
            <p:cNvSpPr/>
            <p:nvPr/>
          </p:nvSpPr>
          <p:spPr>
            <a:xfrm>
              <a:off x="4129311"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tx1">
                      <a:lumMod val="50000"/>
                    </a:schemeClr>
                  </a:solidFill>
                  <a:latin typeface="Helvetica" pitchFamily="2" charset="0"/>
                  <a:cs typeface="Gotham Book" pitchFamily="50" charset="0"/>
                </a:rPr>
                <a:t>Competencies</a:t>
              </a:r>
            </a:p>
          </p:txBody>
        </p:sp>
      </p:grpSp>
      <p:grpSp>
        <p:nvGrpSpPr>
          <p:cNvPr id="19" name="Group 18"/>
          <p:cNvGrpSpPr/>
          <p:nvPr/>
        </p:nvGrpSpPr>
        <p:grpSpPr>
          <a:xfrm>
            <a:off x="1524000" y="3021126"/>
            <a:ext cx="8258622" cy="1238250"/>
            <a:chOff x="0" y="3021126"/>
            <a:chExt cx="8258622" cy="1238250"/>
          </a:xfrm>
          <a:solidFill>
            <a:schemeClr val="bg2"/>
          </a:solidFill>
        </p:grpSpPr>
        <p:sp>
          <p:nvSpPr>
            <p:cNvPr id="20" name="Rounded Rectangle 19"/>
            <p:cNvSpPr/>
            <p:nvPr/>
          </p:nvSpPr>
          <p:spPr>
            <a:xfrm>
              <a:off x="0" y="3021777"/>
              <a:ext cx="8258622" cy="1237599"/>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21" name="Rectangle 20"/>
            <p:cNvSpPr/>
            <p:nvPr/>
          </p:nvSpPr>
          <p:spPr>
            <a:xfrm>
              <a:off x="4001533" y="3021126"/>
              <a:ext cx="4066489" cy="1238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a:solidFill>
                    <a:schemeClr val="tx1">
                      <a:lumMod val="50000"/>
                    </a:schemeClr>
                  </a:solidFill>
                  <a:latin typeface="Helvetica" pitchFamily="2" charset="0"/>
                  <a:cs typeface="Gotham Book" pitchFamily="50" charset="0"/>
                </a:rPr>
                <a:t>Assumptions</a:t>
              </a:r>
            </a:p>
          </p:txBody>
        </p:sp>
      </p:grpSp>
      <p:grpSp>
        <p:nvGrpSpPr>
          <p:cNvPr id="22" name="Group 21"/>
          <p:cNvGrpSpPr/>
          <p:nvPr/>
        </p:nvGrpSpPr>
        <p:grpSpPr>
          <a:xfrm>
            <a:off x="1524000" y="4495800"/>
            <a:ext cx="8258622" cy="1238250"/>
            <a:chOff x="0" y="4495800"/>
            <a:chExt cx="8258622" cy="1238250"/>
          </a:xfrm>
        </p:grpSpPr>
        <p:sp>
          <p:nvSpPr>
            <p:cNvPr id="23" name="Rounded Rectangle 22"/>
            <p:cNvSpPr/>
            <p:nvPr/>
          </p:nvSpPr>
          <p:spPr>
            <a:xfrm>
              <a:off x="0" y="4495800"/>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Helvetica" pitchFamily="2" charset="0"/>
                <a:cs typeface="Gotham Book" pitchFamily="50" charset="0"/>
              </a:endParaRPr>
            </a:p>
          </p:txBody>
        </p:sp>
        <p:sp>
          <p:nvSpPr>
            <p:cNvPr id="24" name="Rectangle 23"/>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tx1">
                      <a:lumMod val="50000"/>
                    </a:schemeClr>
                  </a:solidFill>
                  <a:latin typeface="Helvetica" pitchFamily="2" charset="0"/>
                  <a:cs typeface="Gotham Book" pitchFamily="50" charset="0"/>
                </a:rPr>
                <a:t>Style-Type-Personality</a:t>
              </a:r>
            </a:p>
          </p:txBody>
        </p:sp>
      </p:grpSp>
      <p:grpSp>
        <p:nvGrpSpPr>
          <p:cNvPr id="2" name="Group 1"/>
          <p:cNvGrpSpPr/>
          <p:nvPr/>
        </p:nvGrpSpPr>
        <p:grpSpPr>
          <a:xfrm>
            <a:off x="1524000" y="1515019"/>
            <a:ext cx="8258622" cy="1279315"/>
            <a:chOff x="-246652" y="1376973"/>
            <a:chExt cx="8258622" cy="1279315"/>
          </a:xfrm>
        </p:grpSpPr>
        <p:sp>
          <p:nvSpPr>
            <p:cNvPr id="10" name="Rounded Rectangle 9"/>
            <p:cNvSpPr/>
            <p:nvPr/>
          </p:nvSpPr>
          <p:spPr>
            <a:xfrm>
              <a:off x="-246652" y="1376973"/>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等线" panose="02010600030101010101" pitchFamily="2" charset="-122"/>
                <a:ea typeface="等线" panose="02010600030101010101" pitchFamily="2" charset="-122"/>
              </a:endParaRPr>
            </a:p>
          </p:txBody>
        </p:sp>
        <p:sp>
          <p:nvSpPr>
            <p:cNvPr id="4" name="Rectangle 3"/>
            <p:cNvSpPr/>
            <p:nvPr/>
          </p:nvSpPr>
          <p:spPr>
            <a:xfrm>
              <a:off x="3805298"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altLang="zh-CN" sz="3600" dirty="0" err="1">
                  <a:latin typeface="等线" panose="02010600030101010101" pitchFamily="2" charset="-122"/>
                  <a:ea typeface="等线" panose="02010600030101010101" pitchFamily="2" charset="-122"/>
                </a:rPr>
                <a:t>能力</a:t>
              </a:r>
              <a:endParaRPr lang="zh-CN" altLang="zh-CN" sz="3600" dirty="0">
                <a:latin typeface="等线" panose="02010600030101010101" pitchFamily="2" charset="-122"/>
                <a:ea typeface="等线" panose="02010600030101010101" pitchFamily="2" charset="-122"/>
              </a:endParaRPr>
            </a:p>
          </p:txBody>
        </p:sp>
      </p:grpSp>
      <p:grpSp>
        <p:nvGrpSpPr>
          <p:cNvPr id="3" name="Group 2"/>
          <p:cNvGrpSpPr/>
          <p:nvPr/>
        </p:nvGrpSpPr>
        <p:grpSpPr>
          <a:xfrm>
            <a:off x="1524000" y="3008727"/>
            <a:ext cx="8258622" cy="1247969"/>
            <a:chOff x="-190600" y="2975992"/>
            <a:chExt cx="8258622" cy="1247969"/>
          </a:xfrm>
          <a:gradFill flip="none" rotWithShape="1">
            <a:gsLst>
              <a:gs pos="0">
                <a:schemeClr val="accent1">
                  <a:lumMod val="50000"/>
                </a:schemeClr>
              </a:gs>
              <a:gs pos="50000">
                <a:schemeClr val="accent1">
                  <a:shade val="67500"/>
                  <a:satMod val="115000"/>
                </a:schemeClr>
              </a:gs>
              <a:gs pos="100000">
                <a:schemeClr val="accent1">
                  <a:shade val="100000"/>
                  <a:satMod val="115000"/>
                </a:schemeClr>
              </a:gs>
            </a:gsLst>
            <a:lin ang="0" scaled="1"/>
            <a:tileRect/>
          </a:gradFill>
        </p:grpSpPr>
        <p:sp>
          <p:nvSpPr>
            <p:cNvPr id="11" name="Rounded Rectangle 10"/>
            <p:cNvSpPr/>
            <p:nvPr/>
          </p:nvSpPr>
          <p:spPr>
            <a:xfrm>
              <a:off x="-190600" y="2975992"/>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等线" panose="02010600030101010101" pitchFamily="2" charset="-122"/>
                <a:ea typeface="等线" panose="02010600030101010101" pitchFamily="2" charset="-122"/>
              </a:endParaRPr>
            </a:p>
          </p:txBody>
        </p:sp>
        <p:sp>
          <p:nvSpPr>
            <p:cNvPr id="5" name="Rectangle 4"/>
            <p:cNvSpPr/>
            <p:nvPr/>
          </p:nvSpPr>
          <p:spPr>
            <a:xfrm>
              <a:off x="3810933" y="2985711"/>
              <a:ext cx="4066489"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altLang="zh-CN" sz="3600" dirty="0" err="1">
                  <a:latin typeface="等线" panose="02010600030101010101" pitchFamily="2" charset="-122"/>
                  <a:ea typeface="等线" panose="02010600030101010101" pitchFamily="2" charset="-122"/>
                </a:rPr>
                <a:t>假设</a:t>
              </a:r>
              <a:endParaRPr lang="en-US" sz="3600" dirty="0">
                <a:solidFill>
                  <a:schemeClr val="bg1"/>
                </a:solidFill>
                <a:latin typeface="等线" panose="02010600030101010101" pitchFamily="2" charset="-122"/>
                <a:ea typeface="等线" panose="02010600030101010101" pitchFamily="2" charset="-122"/>
                <a:cs typeface="Gotham Book" pitchFamily="50" charset="0"/>
              </a:endParaRPr>
            </a:p>
          </p:txBody>
        </p:sp>
      </p:grpSp>
      <p:grpSp>
        <p:nvGrpSpPr>
          <p:cNvPr id="8" name="Group 7"/>
          <p:cNvGrpSpPr/>
          <p:nvPr/>
        </p:nvGrpSpPr>
        <p:grpSpPr>
          <a:xfrm>
            <a:off x="1524000" y="4495799"/>
            <a:ext cx="8258622" cy="1238251"/>
            <a:chOff x="0" y="4495799"/>
            <a:chExt cx="8258622" cy="1238251"/>
          </a:xfrm>
        </p:grpSpPr>
        <p:sp>
          <p:nvSpPr>
            <p:cNvPr id="12" name="Rounded Rectangle 11"/>
            <p:cNvSpPr/>
            <p:nvPr/>
          </p:nvSpPr>
          <p:spPr>
            <a:xfrm>
              <a:off x="0" y="4495799"/>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等线" panose="02010600030101010101" pitchFamily="2" charset="-122"/>
                <a:ea typeface="等线" panose="02010600030101010101" pitchFamily="2" charset="-122"/>
                <a:cs typeface="Gotham Book" pitchFamily="50" charset="0"/>
              </a:endParaRPr>
            </a:p>
          </p:txBody>
        </p:sp>
        <p:sp>
          <p:nvSpPr>
            <p:cNvPr id="6" name="Rectangle 5"/>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zh-CN" altLang="en-US" sz="3600" dirty="0">
                  <a:solidFill>
                    <a:schemeClr val="bg1"/>
                  </a:solidFill>
                  <a:latin typeface="等线" panose="02010600030101010101" pitchFamily="2" charset="-122"/>
                  <a:ea typeface="等线" panose="02010600030101010101" pitchFamily="2" charset="-122"/>
                  <a:cs typeface="Gotham Book" pitchFamily="50" charset="0"/>
                </a:rPr>
                <a:t>风格</a:t>
              </a:r>
              <a:r>
                <a:rPr lang="en-US" altLang="zh-CN" sz="3600" dirty="0">
                  <a:solidFill>
                    <a:schemeClr val="bg1"/>
                  </a:solidFill>
                  <a:latin typeface="等线" panose="02010600030101010101" pitchFamily="2" charset="-122"/>
                  <a:ea typeface="等线" panose="02010600030101010101" pitchFamily="2" charset="-122"/>
                  <a:cs typeface="Gotham Book" pitchFamily="50" charset="0"/>
                </a:rPr>
                <a:t>-</a:t>
              </a:r>
              <a:r>
                <a:rPr lang="zh-CN" altLang="en-US" sz="3600" dirty="0">
                  <a:solidFill>
                    <a:schemeClr val="bg1"/>
                  </a:solidFill>
                  <a:latin typeface="等线" panose="02010600030101010101" pitchFamily="2" charset="-122"/>
                  <a:ea typeface="等线" panose="02010600030101010101" pitchFamily="2" charset="-122"/>
                  <a:cs typeface="Gotham Book" pitchFamily="50" charset="0"/>
                </a:rPr>
                <a:t>类型</a:t>
              </a:r>
              <a:r>
                <a:rPr lang="en-US" altLang="zh-CN" sz="3600" dirty="0">
                  <a:solidFill>
                    <a:schemeClr val="bg1"/>
                  </a:solidFill>
                  <a:latin typeface="等线" panose="02010600030101010101" pitchFamily="2" charset="-122"/>
                  <a:ea typeface="等线" panose="02010600030101010101" pitchFamily="2" charset="-122"/>
                  <a:cs typeface="Gotham Book" pitchFamily="50" charset="0"/>
                </a:rPr>
                <a:t>-</a:t>
              </a:r>
              <a:r>
                <a:rPr lang="zh-CN" altLang="en-US" sz="3600" dirty="0">
                  <a:solidFill>
                    <a:schemeClr val="bg1"/>
                  </a:solidFill>
                  <a:latin typeface="等线" panose="02010600030101010101" pitchFamily="2" charset="-122"/>
                  <a:ea typeface="等线" panose="02010600030101010101" pitchFamily="2" charset="-122"/>
                  <a:cs typeface="Gotham Book" pitchFamily="50" charset="0"/>
                </a:rPr>
                <a:t>个性</a:t>
              </a:r>
              <a:endParaRPr lang="en-US" sz="3600" dirty="0">
                <a:solidFill>
                  <a:schemeClr val="bg1"/>
                </a:solidFill>
                <a:latin typeface="等线" panose="02010600030101010101" pitchFamily="2" charset="-122"/>
                <a:ea typeface="等线" panose="02010600030101010101" pitchFamily="2" charset="-122"/>
                <a:cs typeface="Gotham Book" pitchFamily="50" charset="0"/>
              </a:endParaRPr>
            </a:p>
          </p:txBody>
        </p:sp>
      </p:grpSp>
      <p:sp>
        <p:nvSpPr>
          <p:cNvPr id="14" name="Title 1"/>
          <p:cNvSpPr>
            <a:spLocks noGrp="1"/>
          </p:cNvSpPr>
          <p:nvPr>
            <p:ph type="title"/>
          </p:nvPr>
        </p:nvSpPr>
        <p:spPr/>
        <p:txBody>
          <a:bodyPr>
            <a:normAutofit/>
          </a:bodyPr>
          <a:lstStyle/>
          <a:p>
            <a:r>
              <a:rPr lang="en-US" altLang="zh-CN" dirty="0"/>
              <a:t>领导力测评的3个维度</a:t>
            </a:r>
            <a:endParaRPr lang="zh-CN" altLang="zh-CN" dirty="0"/>
          </a:p>
        </p:txBody>
      </p:sp>
      <p:sp>
        <p:nvSpPr>
          <p:cNvPr id="7" name="Footer Placeholder 6">
            <a:extLst>
              <a:ext uri="{FF2B5EF4-FFF2-40B4-BE49-F238E27FC236}">
                <a16:creationId xmlns:a16="http://schemas.microsoft.com/office/drawing/2014/main" id="{F3E61708-EA0A-27C0-4026-6A894F32467A}"/>
              </a:ext>
            </a:extLst>
          </p:cNvPr>
          <p:cNvSpPr>
            <a:spLocks noGrp="1"/>
          </p:cNvSpPr>
          <p:nvPr>
            <p:ph type="ftr" sz="quarter" idx="10"/>
          </p:nvPr>
        </p:nvSpPr>
        <p:spPr/>
        <p:txBody>
          <a:bodyPr/>
          <a:lstStyle/>
          <a:p>
            <a:r>
              <a:rPr lang="en-US"/>
              <a:t>© Leadership Circle | All Rights Reserved</a:t>
            </a:r>
            <a:endParaRPr lang="en-US" dirty="0"/>
          </a:p>
        </p:txBody>
      </p:sp>
      <p:sp>
        <p:nvSpPr>
          <p:cNvPr id="9" name="Slide Number Placeholder 8">
            <a:extLst>
              <a:ext uri="{FF2B5EF4-FFF2-40B4-BE49-F238E27FC236}">
                <a16:creationId xmlns:a16="http://schemas.microsoft.com/office/drawing/2014/main" id="{CA6C5532-D623-2608-718E-4D845E682DE2}"/>
              </a:ext>
            </a:extLst>
          </p:cNvPr>
          <p:cNvSpPr>
            <a:spLocks noGrp="1"/>
          </p:cNvSpPr>
          <p:nvPr>
            <p:ph type="sldNum" sz="quarter" idx="11"/>
          </p:nvPr>
        </p:nvSpPr>
        <p:spPr/>
        <p:txBody>
          <a:bodyPr/>
          <a:lstStyle/>
          <a:p>
            <a:fld id="{4E547FC5-224D-4B2B-AB96-D4331BB3CBEC}" type="slidenum">
              <a:rPr lang="en-US" smtClean="0"/>
              <a:pPr/>
              <a:t>6</a:t>
            </a:fld>
            <a:endParaRPr lang="en-US" dirty="0"/>
          </a:p>
        </p:txBody>
      </p:sp>
      <p:pic>
        <p:nvPicPr>
          <p:cNvPr id="16" name="Imagen 15">
            <a:extLst>
              <a:ext uri="{FF2B5EF4-FFF2-40B4-BE49-F238E27FC236}">
                <a16:creationId xmlns:a16="http://schemas.microsoft.com/office/drawing/2014/main" id="{38C23114-EA30-B8C3-4AC4-C3C2182A9B46}"/>
              </a:ext>
            </a:extLst>
          </p:cNvPr>
          <p:cNvPicPr>
            <a:picLocks noChangeAspect="1"/>
          </p:cNvPicPr>
          <p:nvPr/>
        </p:nvPicPr>
        <p:blipFill>
          <a:blip r:embed="rId3"/>
          <a:srcRect l="22283" t="9778" r="24914" b="9555"/>
          <a:stretch>
            <a:fillRect/>
          </a:stretch>
        </p:blipFill>
        <p:spPr>
          <a:xfrm>
            <a:off x="-1402826" y="1203210"/>
            <a:ext cx="7358274" cy="7273587"/>
          </a:xfrm>
          <a:prstGeom prst="rect">
            <a:avLst/>
          </a:prstGeom>
        </p:spPr>
      </p:pic>
    </p:spTree>
    <p:extLst>
      <p:ext uri="{BB962C8B-B14F-4D97-AF65-F5344CB8AC3E}">
        <p14:creationId xmlns:p14="http://schemas.microsoft.com/office/powerpoint/2010/main" val="14621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1813173"/>
            <a:ext cx="3883306" cy="2862322"/>
          </a:xfrm>
          <a:prstGeom prst="rect">
            <a:avLst/>
          </a:prstGeom>
          <a:noFill/>
        </p:spPr>
        <p:txBody>
          <a:bodyPr wrap="square">
            <a:spAutoFit/>
          </a:bodyPr>
          <a:lstStyle/>
          <a:p>
            <a:pPr algn="ctr"/>
            <a:r>
              <a:rPr lang="zh-CN" altLang="en-US" sz="3600" dirty="0">
                <a:latin typeface="等线" panose="02010600030101010101" pitchFamily="2" charset="-122"/>
                <a:ea typeface="等线" panose="02010600030101010101" pitchFamily="2" charset="-122"/>
              </a:rPr>
              <a:t>独特优势</a:t>
            </a:r>
            <a:endParaRPr lang="en-US" sz="3600" dirty="0">
              <a:latin typeface="等线" panose="02010600030101010101" pitchFamily="2" charset="-122"/>
              <a:ea typeface="等线" panose="02010600030101010101" pitchFamily="2" charset="-122"/>
            </a:endParaRPr>
          </a:p>
          <a:p>
            <a:pPr algn="ctr"/>
            <a:endParaRPr lang="en-US" sz="2400" dirty="0">
              <a:latin typeface="等线" panose="02010600030101010101" pitchFamily="2" charset="-122"/>
              <a:ea typeface="等线" panose="02010600030101010101" pitchFamily="2" charset="-122"/>
            </a:endParaRPr>
          </a:p>
          <a:p>
            <a:pPr marL="342900" indent="-342900">
              <a:buFont typeface="Arial" panose="020B0604020202020204" pitchFamily="34" charset="0"/>
              <a:buChar char="•"/>
            </a:pPr>
            <a:r>
              <a:rPr lang="zh-CN" altLang="en-US" sz="2400" dirty="0">
                <a:latin typeface="等线" panose="02010600030101010101" pitchFamily="2" charset="-122"/>
                <a:ea typeface="等线" panose="02010600030101010101" pitchFamily="2" charset="-122"/>
              </a:rPr>
              <a:t>创造性与反应性并重</a:t>
            </a:r>
          </a:p>
          <a:p>
            <a:pPr marL="342900" indent="-342900">
              <a:buFont typeface="Arial" panose="020B0604020202020204" pitchFamily="34" charset="0"/>
              <a:buChar char="•"/>
            </a:pPr>
            <a:r>
              <a:rPr lang="zh-CN" altLang="en-US" sz="2400" dirty="0">
                <a:latin typeface="等线" panose="02010600030101010101" pitchFamily="2" charset="-122"/>
                <a:ea typeface="等线" panose="02010600030101010101" pitchFamily="2" charset="-122"/>
              </a:rPr>
              <a:t>使用圆形图表直观呈现</a:t>
            </a:r>
          </a:p>
          <a:p>
            <a:pPr marL="342900" indent="-342900">
              <a:buFont typeface="Arial" panose="020B0604020202020204" pitchFamily="34" charset="0"/>
              <a:buChar char="•"/>
            </a:pPr>
            <a:r>
              <a:rPr lang="zh-CN" altLang="en-US" sz="2400" dirty="0">
                <a:latin typeface="等线" panose="02010600030101010101" pitchFamily="2" charset="-122"/>
                <a:ea typeface="等线" panose="02010600030101010101" pitchFamily="2" charset="-122"/>
              </a:rPr>
              <a:t>科学研究与验证支撑</a:t>
            </a:r>
          </a:p>
          <a:p>
            <a:pPr marL="342900" indent="-342900">
              <a:buFont typeface="Arial" panose="020B0604020202020204" pitchFamily="34" charset="0"/>
              <a:buChar char="•"/>
            </a:pPr>
            <a:r>
              <a:rPr lang="zh-CN" altLang="en-US" sz="2400" dirty="0">
                <a:latin typeface="等线" panose="02010600030101010101" pitchFamily="2" charset="-122"/>
                <a:ea typeface="等线" panose="02010600030101010101" pitchFamily="2" charset="-122"/>
              </a:rPr>
              <a:t>与成人发展阶段理论一致</a:t>
            </a:r>
          </a:p>
          <a:p>
            <a:pPr marL="342900" indent="-342900">
              <a:buFont typeface="Arial" panose="020B0604020202020204" pitchFamily="34" charset="0"/>
              <a:buChar char="•"/>
            </a:pPr>
            <a:r>
              <a:rPr lang="zh-CN" altLang="en-US" sz="2400" dirty="0">
                <a:latin typeface="等线" panose="02010600030101010101" pitchFamily="2" charset="-122"/>
                <a:ea typeface="等线" panose="02010600030101010101" pitchFamily="2" charset="-122"/>
              </a:rPr>
              <a:t>致力于提供优质服务</a:t>
            </a:r>
          </a:p>
        </p:txBody>
      </p:sp>
      <p:pic>
        <p:nvPicPr>
          <p:cNvPr id="2" name="Picture 9">
            <a:extLst>
              <a:ext uri="{FF2B5EF4-FFF2-40B4-BE49-F238E27FC236}">
                <a16:creationId xmlns:a16="http://schemas.microsoft.com/office/drawing/2014/main" id="{8D3A9873-39B5-4D08-9B77-852E4D364498}"/>
              </a:ext>
            </a:extLst>
          </p:cNvPr>
          <p:cNvPicPr>
            <a:picLocks noChangeAspect="1"/>
          </p:cNvPicPr>
          <p:nvPr/>
        </p:nvPicPr>
        <p:blipFill>
          <a:blip r:embed="rId2"/>
          <a:srcRect/>
          <a:stretch/>
        </p:blipFill>
        <p:spPr>
          <a:xfrm>
            <a:off x="-938588" y="128588"/>
            <a:ext cx="6655333" cy="6471639"/>
          </a:xfrm>
          <a:prstGeom prst="rect">
            <a:avLst/>
          </a:prstGeom>
        </p:spPr>
      </p:pic>
    </p:spTree>
    <p:extLst>
      <p:ext uri="{BB962C8B-B14F-4D97-AF65-F5344CB8AC3E}">
        <p14:creationId xmlns:p14="http://schemas.microsoft.com/office/powerpoint/2010/main" val="117212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54A04-9450-1A16-DEC4-858850A182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43" t="3459" r="3008" b="3581"/>
          <a:stretch/>
        </p:blipFill>
        <p:spPr>
          <a:xfrm>
            <a:off x="12032" y="0"/>
            <a:ext cx="4423154" cy="5727032"/>
          </a:xfrm>
          <a:prstGeom prst="rect">
            <a:avLst/>
          </a:prstGeom>
        </p:spPr>
      </p:pic>
      <p:sp>
        <p:nvSpPr>
          <p:cNvPr id="3" name="Rectangle 2">
            <a:extLst>
              <a:ext uri="{FF2B5EF4-FFF2-40B4-BE49-F238E27FC236}">
                <a16:creationId xmlns:a16="http://schemas.microsoft.com/office/drawing/2014/main" id="{5FE7F67F-3A9D-695F-85B9-6B472018E915}"/>
              </a:ext>
            </a:extLst>
          </p:cNvPr>
          <p:cNvSpPr/>
          <p:nvPr/>
        </p:nvSpPr>
        <p:spPr>
          <a:xfrm>
            <a:off x="3563142" y="278119"/>
            <a:ext cx="3328546" cy="954107"/>
          </a:xfrm>
          <a:prstGeom prst="rect">
            <a:avLst/>
          </a:prstGeom>
        </p:spPr>
        <p:txBody>
          <a:bodyPr wrap="square">
            <a:spAutoFit/>
          </a:bodyPr>
          <a:lstStyle/>
          <a:p>
            <a:pPr algn="ctr">
              <a:lnSpc>
                <a:spcPct val="150000"/>
              </a:lnSpc>
            </a:pPr>
            <a:r>
              <a:rPr lang="en-US" sz="1400" b="1" i="1" dirty="0">
                <a:latin typeface="Helvetica" pitchFamily="2" charset="0"/>
                <a:ea typeface="Corbel" charset="0"/>
                <a:cs typeface="Corbel" charset="0"/>
              </a:rPr>
              <a:t>MASTERING LEADERSHIP: </a:t>
            </a:r>
          </a:p>
          <a:p>
            <a:pPr algn="ctr">
              <a:lnSpc>
                <a:spcPct val="150000"/>
              </a:lnSpc>
            </a:pPr>
            <a:r>
              <a:rPr lang="zh-CN" altLang="en-US" sz="1400" b="1" i="1" dirty="0">
                <a:latin typeface="DengXian" panose="02010600030101010101" pitchFamily="2" charset="-122"/>
                <a:ea typeface="DengXian" panose="02010600030101010101" pitchFamily="2" charset="-122"/>
                <a:cs typeface="Corbel" charset="0"/>
              </a:rPr>
              <a:t>（</a:t>
            </a:r>
            <a:r>
              <a:rPr lang="ja-JP" altLang="en-US" sz="1400" b="1" i="1">
                <a:latin typeface="DengXian" panose="02010600030101010101" pitchFamily="2" charset="-122"/>
                <a:ea typeface="DengXian" panose="02010600030101010101" pitchFamily="2" charset="-122"/>
                <a:cs typeface="Corbel" charset="0"/>
              </a:rPr>
              <a:t>中译本</a:t>
            </a:r>
            <a:r>
              <a:rPr lang="zh-CN" altLang="en-US" sz="1400" b="1" i="1" dirty="0">
                <a:latin typeface="DengXian" panose="02010600030101010101" pitchFamily="2" charset="-122"/>
                <a:ea typeface="DengXian" panose="02010600030101010101" pitchFamily="2" charset="-122"/>
                <a:cs typeface="Corbel" charset="0"/>
              </a:rPr>
              <a:t>：</a:t>
            </a:r>
            <a:r>
              <a:rPr lang="en-US" altLang="zh-CN" sz="1400" b="1" i="1" dirty="0">
                <a:latin typeface="DengXian" panose="02010600030101010101" pitchFamily="2" charset="-122"/>
                <a:ea typeface="DengXian" panose="02010600030101010101" pitchFamily="2" charset="-122"/>
                <a:cs typeface="Corbel" charset="0"/>
              </a:rPr>
              <a:t>《</a:t>
            </a:r>
            <a:r>
              <a:rPr lang="ja-JP" altLang="en-US" sz="1400" b="1" i="1">
                <a:latin typeface="DengXian" panose="02010600030101010101" pitchFamily="2" charset="-122"/>
                <a:ea typeface="DengXian" panose="02010600030101010101" pitchFamily="2" charset="-122"/>
                <a:cs typeface="Corbel" charset="0"/>
              </a:rPr>
              <a:t>孕育青色领导力</a:t>
            </a:r>
            <a:r>
              <a:rPr lang="en-US" altLang="zh-CN" sz="1400" b="1" i="1" dirty="0">
                <a:latin typeface="DengXian" panose="02010600030101010101" pitchFamily="2" charset="-122"/>
                <a:ea typeface="DengXian" panose="02010600030101010101" pitchFamily="2" charset="-122"/>
                <a:cs typeface="Corbel" charset="0"/>
              </a:rPr>
              <a:t>》</a:t>
            </a:r>
            <a:r>
              <a:rPr lang="zh-CN" altLang="en-US" sz="1400" b="1" i="1" dirty="0">
                <a:latin typeface="DengXian" panose="02010600030101010101" pitchFamily="2" charset="-122"/>
                <a:ea typeface="DengXian" panose="02010600030101010101" pitchFamily="2" charset="-122"/>
                <a:cs typeface="Corbel" charset="0"/>
              </a:rPr>
              <a:t>）</a:t>
            </a:r>
            <a:endParaRPr lang="en-US" sz="1400" b="1" i="1" dirty="0">
              <a:latin typeface="DengXian" panose="02010600030101010101" pitchFamily="2" charset="-122"/>
              <a:ea typeface="DengXian" panose="02010600030101010101" pitchFamily="2" charset="-122"/>
              <a:cs typeface="Corbel" charset="0"/>
            </a:endParaRPr>
          </a:p>
          <a:p>
            <a:pPr algn="ctr"/>
            <a:r>
              <a:rPr lang="zh-CN" altLang="en-US" sz="1400" i="1" dirty="0">
                <a:latin typeface="等线" panose="02010600030101010101" pitchFamily="2" charset="-122"/>
                <a:ea typeface="等线" panose="02010600030101010101" pitchFamily="2" charset="-122"/>
                <a:cs typeface="Corbel" charset="0"/>
              </a:rPr>
              <a:t>领导力通用模型与案例</a:t>
            </a:r>
            <a:endParaRPr lang="en-US" sz="1600" b="1" dirty="0">
              <a:latin typeface="等线" panose="02010600030101010101" pitchFamily="2" charset="-122"/>
              <a:ea typeface="等线" panose="02010600030101010101" pitchFamily="2" charset="-122"/>
              <a:cs typeface="Corbel" charset="0"/>
            </a:endParaRPr>
          </a:p>
        </p:txBody>
      </p:sp>
      <p:pic>
        <p:nvPicPr>
          <p:cNvPr id="4" name="Picture 3">
            <a:extLst>
              <a:ext uri="{FF2B5EF4-FFF2-40B4-BE49-F238E27FC236}">
                <a16:creationId xmlns:a16="http://schemas.microsoft.com/office/drawing/2014/main" id="{25CBAE15-3F87-4B4B-36F7-F49D91BA1151}"/>
              </a:ext>
            </a:extLst>
          </p:cNvPr>
          <p:cNvPicPr>
            <a:picLocks noChangeAspect="1"/>
          </p:cNvPicPr>
          <p:nvPr/>
        </p:nvPicPr>
        <p:blipFill>
          <a:blip r:embed="rId3"/>
          <a:srcRect/>
          <a:stretch/>
        </p:blipFill>
        <p:spPr>
          <a:xfrm>
            <a:off x="2777375" y="1130968"/>
            <a:ext cx="4360950" cy="5727032"/>
          </a:xfrm>
          <a:prstGeom prst="rect">
            <a:avLst/>
          </a:prstGeom>
        </p:spPr>
      </p:pic>
      <p:sp>
        <p:nvSpPr>
          <p:cNvPr id="5" name="Rectangle 4">
            <a:extLst>
              <a:ext uri="{FF2B5EF4-FFF2-40B4-BE49-F238E27FC236}">
                <a16:creationId xmlns:a16="http://schemas.microsoft.com/office/drawing/2014/main" id="{DFD0FEDE-35A8-3911-A9FF-BF134D192517}"/>
              </a:ext>
            </a:extLst>
          </p:cNvPr>
          <p:cNvSpPr/>
          <p:nvPr/>
        </p:nvSpPr>
        <p:spPr>
          <a:xfrm>
            <a:off x="6441096" y="1606405"/>
            <a:ext cx="3328546" cy="846386"/>
          </a:xfrm>
          <a:prstGeom prst="rect">
            <a:avLst/>
          </a:prstGeom>
        </p:spPr>
        <p:txBody>
          <a:bodyPr wrap="square">
            <a:spAutoFit/>
          </a:bodyPr>
          <a:lstStyle/>
          <a:p>
            <a:pPr algn="ctr">
              <a:lnSpc>
                <a:spcPct val="150000"/>
              </a:lnSpc>
            </a:pPr>
            <a:r>
              <a:rPr lang="en-US" sz="1400" b="1" i="1" dirty="0">
                <a:latin typeface="Helvetica" pitchFamily="2" charset="0"/>
                <a:ea typeface="Corbel" charset="0"/>
                <a:cs typeface="Corbel" charset="0"/>
              </a:rPr>
              <a:t>SCALING LEADERSHIP: </a:t>
            </a:r>
          </a:p>
          <a:p>
            <a:pPr algn="ctr"/>
            <a:r>
              <a:rPr lang="zh-CN" altLang="en-US" sz="1400" i="1" dirty="0">
                <a:latin typeface="等线" panose="02010600030101010101" pitchFamily="2" charset="-122"/>
                <a:ea typeface="等线" panose="02010600030101010101" pitchFamily="2" charset="-122"/>
                <a:cs typeface="Corbel" charset="0"/>
              </a:rPr>
              <a:t>提升组织能力与实力，</a:t>
            </a:r>
            <a:endParaRPr lang="en-US" altLang="zh-CN" sz="1400" i="1" dirty="0">
              <a:latin typeface="等线" panose="02010600030101010101" pitchFamily="2" charset="-122"/>
              <a:ea typeface="等线" panose="02010600030101010101" pitchFamily="2" charset="-122"/>
              <a:cs typeface="Corbel" charset="0"/>
            </a:endParaRPr>
          </a:p>
          <a:p>
            <a:pPr algn="ctr"/>
            <a:r>
              <a:rPr lang="zh-CN" altLang="en-US" sz="1400" i="1" dirty="0">
                <a:latin typeface="等线" panose="02010600030101010101" pitchFamily="2" charset="-122"/>
                <a:ea typeface="等线" panose="02010600030101010101" pitchFamily="2" charset="-122"/>
                <a:cs typeface="Corbel" charset="0"/>
              </a:rPr>
              <a:t>创造最重要的成果</a:t>
            </a:r>
            <a:endParaRPr lang="en-US" sz="1600" b="1" dirty="0">
              <a:latin typeface="等线" panose="02010600030101010101" pitchFamily="2" charset="-122"/>
              <a:ea typeface="等线" panose="02010600030101010101" pitchFamily="2" charset="-122"/>
              <a:cs typeface="Corbel" charset="0"/>
            </a:endParaRPr>
          </a:p>
        </p:txBody>
      </p:sp>
      <p:pic>
        <p:nvPicPr>
          <p:cNvPr id="6" name="Picture 5">
            <a:extLst>
              <a:ext uri="{FF2B5EF4-FFF2-40B4-BE49-F238E27FC236}">
                <a16:creationId xmlns:a16="http://schemas.microsoft.com/office/drawing/2014/main" id="{F65767D2-A8D5-EE2C-1804-FB5FC66AF010}"/>
              </a:ext>
            </a:extLst>
          </p:cNvPr>
          <p:cNvPicPr>
            <a:picLocks noChangeAspect="1"/>
          </p:cNvPicPr>
          <p:nvPr/>
        </p:nvPicPr>
        <p:blipFill>
          <a:blip r:embed="rId4"/>
          <a:stretch/>
        </p:blipFill>
        <p:spPr>
          <a:xfrm>
            <a:off x="7799950" y="3235888"/>
            <a:ext cx="1595424" cy="2393136"/>
          </a:xfrm>
          <a:prstGeom prst="rect">
            <a:avLst/>
          </a:prstGeom>
        </p:spPr>
      </p:pic>
      <p:pic>
        <p:nvPicPr>
          <p:cNvPr id="7" name="Picture 6">
            <a:extLst>
              <a:ext uri="{FF2B5EF4-FFF2-40B4-BE49-F238E27FC236}">
                <a16:creationId xmlns:a16="http://schemas.microsoft.com/office/drawing/2014/main" id="{6474BA6D-C8FF-2716-4299-908A69208ADC}"/>
              </a:ext>
            </a:extLst>
          </p:cNvPr>
          <p:cNvPicPr>
            <a:picLocks noChangeAspect="1"/>
          </p:cNvPicPr>
          <p:nvPr/>
        </p:nvPicPr>
        <p:blipFill>
          <a:blip r:embed="rId5"/>
          <a:srcRect/>
          <a:stretch/>
        </p:blipFill>
        <p:spPr>
          <a:xfrm>
            <a:off x="9522872" y="3235888"/>
            <a:ext cx="1595424" cy="2393136"/>
          </a:xfrm>
          <a:prstGeom prst="rect">
            <a:avLst/>
          </a:prstGeom>
        </p:spPr>
      </p:pic>
      <p:sp>
        <p:nvSpPr>
          <p:cNvPr id="8" name="Rectangle 7">
            <a:extLst>
              <a:ext uri="{FF2B5EF4-FFF2-40B4-BE49-F238E27FC236}">
                <a16:creationId xmlns:a16="http://schemas.microsoft.com/office/drawing/2014/main" id="{EA14F3A9-FD3C-61BF-36CF-502E162CB8ED}"/>
              </a:ext>
            </a:extLst>
          </p:cNvPr>
          <p:cNvSpPr/>
          <p:nvPr/>
        </p:nvSpPr>
        <p:spPr>
          <a:xfrm>
            <a:off x="9665693" y="5700200"/>
            <a:ext cx="1309782" cy="523220"/>
          </a:xfrm>
          <a:prstGeom prst="rect">
            <a:avLst/>
          </a:prstGeom>
        </p:spPr>
        <p:txBody>
          <a:bodyPr wrap="none">
            <a:spAutoFit/>
          </a:bodyPr>
          <a:lstStyle/>
          <a:p>
            <a:r>
              <a:rPr lang="en-US" sz="1400" dirty="0">
                <a:solidFill>
                  <a:schemeClr val="tx1">
                    <a:lumMod val="50000"/>
                  </a:schemeClr>
                </a:solidFill>
                <a:ea typeface="DengXian" panose="02010600030101010101" pitchFamily="2" charset="-122"/>
                <a:cs typeface="Corbel" charset="0"/>
              </a:rPr>
              <a:t>Bob Anderson</a:t>
            </a:r>
          </a:p>
          <a:p>
            <a:r>
              <a:rPr lang="ja-JP" altLang="en-US" sz="1400">
                <a:solidFill>
                  <a:schemeClr val="tx1">
                    <a:lumMod val="50000"/>
                  </a:schemeClr>
                </a:solidFill>
                <a:ea typeface="DengXian" panose="02010600030101010101" pitchFamily="2" charset="-122"/>
                <a:cs typeface="Corbel" charset="0"/>
              </a:rPr>
              <a:t>鲍勃</a:t>
            </a:r>
            <a:r>
              <a:rPr lang="en-US" altLang="zh-CN" sz="1400" dirty="0">
                <a:solidFill>
                  <a:schemeClr val="tx1">
                    <a:lumMod val="50000"/>
                  </a:schemeClr>
                </a:solidFill>
                <a:ea typeface="DengXian" panose="02010600030101010101" pitchFamily="2" charset="-122"/>
                <a:cs typeface="Corbel" charset="0"/>
              </a:rPr>
              <a:t>·</a:t>
            </a:r>
            <a:r>
              <a:rPr lang="ja-JP" altLang="en-US" sz="1400">
                <a:solidFill>
                  <a:schemeClr val="tx1">
                    <a:lumMod val="50000"/>
                  </a:schemeClr>
                </a:solidFill>
                <a:ea typeface="DengXian" panose="02010600030101010101" pitchFamily="2" charset="-122"/>
                <a:cs typeface="Corbel" charset="0"/>
              </a:rPr>
              <a:t>安德森</a:t>
            </a:r>
            <a:endParaRPr lang="en-US" sz="1400" dirty="0">
              <a:solidFill>
                <a:schemeClr val="tx1">
                  <a:lumMod val="50000"/>
                </a:schemeClr>
              </a:solidFill>
              <a:ea typeface="DengXian" panose="02010600030101010101" pitchFamily="2" charset="-122"/>
              <a:cs typeface="Corbel" charset="0"/>
            </a:endParaRPr>
          </a:p>
        </p:txBody>
      </p:sp>
      <p:sp>
        <p:nvSpPr>
          <p:cNvPr id="9" name="Rectangle 8">
            <a:extLst>
              <a:ext uri="{FF2B5EF4-FFF2-40B4-BE49-F238E27FC236}">
                <a16:creationId xmlns:a16="http://schemas.microsoft.com/office/drawing/2014/main" id="{3752EB0A-A79C-6DBE-AF37-C7B2F57FDA16}"/>
              </a:ext>
            </a:extLst>
          </p:cNvPr>
          <p:cNvSpPr/>
          <p:nvPr/>
        </p:nvSpPr>
        <p:spPr>
          <a:xfrm>
            <a:off x="8086240" y="5700200"/>
            <a:ext cx="1132041" cy="523220"/>
          </a:xfrm>
          <a:prstGeom prst="rect">
            <a:avLst/>
          </a:prstGeom>
        </p:spPr>
        <p:txBody>
          <a:bodyPr wrap="none">
            <a:spAutoFit/>
          </a:bodyPr>
          <a:lstStyle/>
          <a:p>
            <a:r>
              <a:rPr lang="en-US" sz="1400" dirty="0">
                <a:solidFill>
                  <a:schemeClr val="tx1">
                    <a:lumMod val="50000"/>
                  </a:schemeClr>
                </a:solidFill>
                <a:latin typeface="+mj-lt"/>
                <a:ea typeface="DengXian" panose="02010600030101010101" pitchFamily="2" charset="-122"/>
              </a:rPr>
              <a:t>Bill Adams</a:t>
            </a:r>
          </a:p>
          <a:p>
            <a:r>
              <a:rPr lang="ja-JP" altLang="en-US" sz="1400">
                <a:solidFill>
                  <a:schemeClr val="tx1">
                    <a:lumMod val="50000"/>
                  </a:schemeClr>
                </a:solidFill>
                <a:latin typeface="+mj-lt"/>
                <a:ea typeface="DengXian" panose="02010600030101010101" pitchFamily="2" charset="-122"/>
              </a:rPr>
              <a:t>比尔</a:t>
            </a:r>
            <a:r>
              <a:rPr lang="en-US" altLang="zh-CN" sz="1400" dirty="0">
                <a:solidFill>
                  <a:schemeClr val="tx1">
                    <a:lumMod val="50000"/>
                  </a:schemeClr>
                </a:solidFill>
                <a:latin typeface="+mj-lt"/>
                <a:ea typeface="DengXian" panose="02010600030101010101" pitchFamily="2" charset="-122"/>
              </a:rPr>
              <a:t>·</a:t>
            </a:r>
            <a:r>
              <a:rPr lang="ja-JP" altLang="en-US" sz="1400">
                <a:solidFill>
                  <a:schemeClr val="tx1">
                    <a:lumMod val="50000"/>
                  </a:schemeClr>
                </a:solidFill>
                <a:latin typeface="+mj-lt"/>
                <a:ea typeface="DengXian" panose="02010600030101010101" pitchFamily="2" charset="-122"/>
              </a:rPr>
              <a:t>亚当斯</a:t>
            </a:r>
            <a:endParaRPr lang="en-US" sz="1400" dirty="0">
              <a:solidFill>
                <a:schemeClr val="tx1">
                  <a:lumMod val="50000"/>
                </a:schemeClr>
              </a:solidFill>
              <a:latin typeface="+mj-lt"/>
              <a:ea typeface="DengXian" panose="02010600030101010101" pitchFamily="2" charset="-122"/>
            </a:endParaRPr>
          </a:p>
        </p:txBody>
      </p:sp>
    </p:spTree>
    <p:extLst>
      <p:ext uri="{BB962C8B-B14F-4D97-AF65-F5344CB8AC3E}">
        <p14:creationId xmlns:p14="http://schemas.microsoft.com/office/powerpoint/2010/main" val="9907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a:stretch/>
        </p:blipFill>
        <p:spPr>
          <a:xfrm>
            <a:off x="2834759" y="207119"/>
            <a:ext cx="6522481" cy="6443761"/>
          </a:xfrm>
          <a:prstGeom prst="rect">
            <a:avLst/>
          </a:prstGeom>
        </p:spPr>
      </p:pic>
      <p:sp>
        <p:nvSpPr>
          <p:cNvPr id="5" name="Rectangle 4"/>
          <p:cNvSpPr/>
          <p:nvPr/>
        </p:nvSpPr>
        <p:spPr>
          <a:xfrm>
            <a:off x="1524000" y="1752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200" dirty="0">
                <a:solidFill>
                  <a:schemeClr val="tx1"/>
                </a:solidFill>
                <a:latin typeface="等线" panose="02010600030101010101" pitchFamily="2" charset="-122"/>
                <a:ea typeface="等线" panose="02010600030101010101" pitchFamily="2" charset="-122"/>
                <a:cs typeface="Gotham Book" pitchFamily="50" charset="0"/>
              </a:rPr>
              <a:t>什么在发生</a:t>
            </a:r>
            <a:endParaRPr lang="en-US" sz="3200" dirty="0">
              <a:solidFill>
                <a:schemeClr val="tx1"/>
              </a:solidFill>
              <a:latin typeface="等线" panose="02010600030101010101" pitchFamily="2" charset="-122"/>
              <a:ea typeface="等线" panose="02010600030101010101" pitchFamily="2" charset="-122"/>
              <a:cs typeface="Gotham Book" pitchFamily="50" charset="0"/>
            </a:endParaRPr>
          </a:p>
        </p:txBody>
      </p:sp>
      <p:sp>
        <p:nvSpPr>
          <p:cNvPr id="7" name="Rectangle 6"/>
          <p:cNvSpPr/>
          <p:nvPr/>
        </p:nvSpPr>
        <p:spPr>
          <a:xfrm>
            <a:off x="1524000" y="29718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200" dirty="0">
                <a:solidFill>
                  <a:schemeClr val="tx1"/>
                </a:solidFill>
                <a:latin typeface="等线" panose="02010600030101010101" pitchFamily="2" charset="-122"/>
                <a:ea typeface="等线" panose="02010600030101010101" pitchFamily="2" charset="-122"/>
                <a:cs typeface="Gotham Book" pitchFamily="50" charset="0"/>
              </a:rPr>
              <a:t>为何发生</a:t>
            </a:r>
            <a:endParaRPr lang="en-US" sz="3200" dirty="0">
              <a:solidFill>
                <a:schemeClr val="tx1"/>
              </a:solidFill>
              <a:latin typeface="等线" panose="02010600030101010101" pitchFamily="2" charset="-122"/>
              <a:ea typeface="等线" panose="02010600030101010101" pitchFamily="2" charset="-122"/>
              <a:cs typeface="Gotham Book" pitchFamily="50" charset="0"/>
            </a:endParaRPr>
          </a:p>
        </p:txBody>
      </p:sp>
      <p:sp>
        <p:nvSpPr>
          <p:cNvPr id="8" name="Rectangle 7"/>
          <p:cNvSpPr/>
          <p:nvPr/>
        </p:nvSpPr>
        <p:spPr>
          <a:xfrm>
            <a:off x="1524000" y="41910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200" dirty="0">
                <a:solidFill>
                  <a:schemeClr val="tx1"/>
                </a:solidFill>
                <a:latin typeface="等线" panose="02010600030101010101" pitchFamily="2" charset="-122"/>
                <a:ea typeface="等线" panose="02010600030101010101" pitchFamily="2" charset="-122"/>
                <a:cs typeface="Gotham Book" pitchFamily="50" charset="0"/>
              </a:rPr>
              <a:t>变革路径</a:t>
            </a:r>
            <a:endParaRPr lang="en-US" sz="3200" dirty="0">
              <a:solidFill>
                <a:schemeClr val="tx1"/>
              </a:solidFill>
              <a:latin typeface="等线" panose="02010600030101010101" pitchFamily="2" charset="-122"/>
              <a:ea typeface="等线" panose="02010600030101010101" pitchFamily="2" charset="-122"/>
              <a:cs typeface="Gotham Book" pitchFamily="50" charset="0"/>
            </a:endParaRPr>
          </a:p>
        </p:txBody>
      </p:sp>
    </p:spTree>
    <p:extLst>
      <p:ext uri="{BB962C8B-B14F-4D97-AF65-F5344CB8AC3E}">
        <p14:creationId xmlns:p14="http://schemas.microsoft.com/office/powerpoint/2010/main" val="327616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8C9E3FB2-A514-DD6A-7E45-ABDC6D71D9BA}"/>
              </a:ext>
            </a:extLst>
          </p:cNvPr>
          <p:cNvPicPr>
            <a:picLocks noChangeAspect="1"/>
          </p:cNvPicPr>
          <p:nvPr/>
        </p:nvPicPr>
        <p:blipFill>
          <a:blip r:embed="rId2"/>
          <a:srcRect/>
          <a:stretch/>
        </p:blipFill>
        <p:spPr>
          <a:xfrm>
            <a:off x="3829615" y="957163"/>
            <a:ext cx="4532770" cy="4485879"/>
          </a:xfrm>
          <a:prstGeom prst="rect">
            <a:avLst/>
          </a:prstGeom>
        </p:spPr>
      </p:pic>
      <p:sp>
        <p:nvSpPr>
          <p:cNvPr id="12" name="Freeform 11">
            <a:extLst>
              <a:ext uri="{FF2B5EF4-FFF2-40B4-BE49-F238E27FC236}">
                <a16:creationId xmlns:a16="http://schemas.microsoft.com/office/drawing/2014/main" id="{9852416A-284F-7F11-AE2E-71DB26228EF4}"/>
              </a:ext>
            </a:extLst>
          </p:cNvPr>
          <p:cNvSpPr/>
          <p:nvPr/>
        </p:nvSpPr>
        <p:spPr>
          <a:xfrm>
            <a:off x="3687671" y="781278"/>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5B647B50-6451-BD0B-2A2B-D76DEB7ED120}"/>
              </a:ext>
            </a:extLst>
          </p:cNvPr>
          <p:cNvSpPr/>
          <p:nvPr/>
        </p:nvSpPr>
        <p:spPr>
          <a:xfrm rot="10800000">
            <a:off x="3687671" y="3177615"/>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a:extLst>
              <a:ext uri="{FF2B5EF4-FFF2-40B4-BE49-F238E27FC236}">
                <a16:creationId xmlns:a16="http://schemas.microsoft.com/office/drawing/2014/main" id="{3CE4F1CC-A5C7-8B4D-AB8B-55128F4E04BD}"/>
              </a:ext>
            </a:extLst>
          </p:cNvPr>
          <p:cNvPicPr>
            <a:picLocks noChangeAspect="1"/>
          </p:cNvPicPr>
          <p:nvPr/>
        </p:nvPicPr>
        <p:blipFill>
          <a:blip r:embed="rId3">
            <a:extLst>
              <a:ext uri="{96DAC541-7B7A-43D3-8B79-37D633B846F1}">
                <asvg:svgBlip xmlns:asvg="http://schemas.microsoft.com/office/drawing/2016/SVG/main" r:embed="rId4"/>
              </a:ext>
            </a:extLst>
          </a:blip>
          <a:srcRect t="49782"/>
          <a:stretch>
            <a:fillRect/>
          </a:stretch>
        </p:blipFill>
        <p:spPr>
          <a:xfrm>
            <a:off x="4071902" y="3177615"/>
            <a:ext cx="4030823" cy="2336204"/>
          </a:xfrm>
          <a:prstGeom prst="rect">
            <a:avLst/>
          </a:prstGeom>
        </p:spPr>
      </p:pic>
      <p:pic>
        <p:nvPicPr>
          <p:cNvPr id="11" name="Graphic 10">
            <a:extLst>
              <a:ext uri="{FF2B5EF4-FFF2-40B4-BE49-F238E27FC236}">
                <a16:creationId xmlns:a16="http://schemas.microsoft.com/office/drawing/2014/main" id="{C11441B7-CA16-FE45-A89A-FC1EE369BD02}"/>
              </a:ext>
            </a:extLst>
          </p:cNvPr>
          <p:cNvPicPr>
            <a:picLocks noChangeAspect="1"/>
          </p:cNvPicPr>
          <p:nvPr/>
        </p:nvPicPr>
        <p:blipFill>
          <a:blip r:embed="rId3">
            <a:extLst>
              <a:ext uri="{96DAC541-7B7A-43D3-8B79-37D633B846F1}">
                <asvg:svgBlip xmlns:asvg="http://schemas.microsoft.com/office/drawing/2016/SVG/main" r:embed="rId4"/>
              </a:ext>
            </a:extLst>
          </a:blip>
          <a:srcRect b="49149"/>
          <a:stretch>
            <a:fillRect/>
          </a:stretch>
        </p:blipFill>
        <p:spPr>
          <a:xfrm>
            <a:off x="4071903" y="822168"/>
            <a:ext cx="4030823" cy="2365620"/>
          </a:xfrm>
          <a:prstGeom prst="rect">
            <a:avLst/>
          </a:prstGeom>
        </p:spPr>
      </p:pic>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pPr>
              <a:lnSpc>
                <a:spcPct val="150000"/>
              </a:lnSpc>
            </a:pPr>
            <a:r>
              <a:rPr lang="zh-CN" altLang="en-US" sz="2800" dirty="0">
                <a:latin typeface="等线" panose="02010600030101010101" pitchFamily="2" charset="-122"/>
                <a:ea typeface="等线" panose="02010600030101010101" pitchFamily="2" charset="-122"/>
              </a:rPr>
              <a:t>模型基础：</a:t>
            </a:r>
            <a:br>
              <a:rPr lang="en-US" altLang="zh-CN" sz="2800" dirty="0">
                <a:latin typeface="等线" panose="02010600030101010101" pitchFamily="2" charset="-122"/>
                <a:ea typeface="等线" panose="02010600030101010101" pitchFamily="2" charset="-122"/>
              </a:rPr>
            </a:br>
            <a:r>
              <a:rPr lang="zh-CN" altLang="en-US" sz="2800" dirty="0">
                <a:latin typeface="等线" panose="02010600030101010101" pitchFamily="2" charset="-122"/>
                <a:ea typeface="等线" panose="02010600030101010101" pitchFamily="2" charset="-122"/>
              </a:rPr>
              <a:t>两种心智结构</a:t>
            </a:r>
            <a:endParaRPr lang="en-US" sz="2800" dirty="0">
              <a:latin typeface="等线" panose="02010600030101010101" pitchFamily="2" charset="-122"/>
              <a:ea typeface="等线" panose="02010600030101010101" pitchFamily="2" charset="-122"/>
            </a:endParaRPr>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951573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00"/>
                                        <p:tgtEl>
                                          <p:spTgt spid="12"/>
                                        </p:tgtEl>
                                      </p:cBhvr>
                                    </p:animEffect>
                                  </p:childTnLst>
                                </p:cTn>
                              </p:par>
                            </p:childTnLst>
                          </p:cTn>
                        </p:par>
                        <p:par>
                          <p:cTn id="11" fill="hold">
                            <p:stCondLst>
                              <p:cond delay="12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ja-JP" altLang="es-ES">
                <a:latin typeface="DengXian" panose="02010600030101010101" pitchFamily="2" charset="-122"/>
                <a:ea typeface="DengXian" panose="02010600030101010101" pitchFamily="2" charset="-122"/>
              </a:rPr>
              <a:t>创造性能力</a:t>
            </a:r>
            <a:endParaRPr lang="en-US" dirty="0">
              <a:latin typeface="DengXian" panose="02010600030101010101" pitchFamily="2" charset="-122"/>
              <a:ea typeface="DengXian" panose="02010600030101010101" pitchFamily="2" charset="-122"/>
            </a:endParaRPr>
          </a:p>
        </p:txBody>
      </p:sp>
      <p:sp>
        <p:nvSpPr>
          <p:cNvPr id="14" name="TextBox 13">
            <a:extLst>
              <a:ext uri="{FF2B5EF4-FFF2-40B4-BE49-F238E27FC236}">
                <a16:creationId xmlns:a16="http://schemas.microsoft.com/office/drawing/2014/main" id="{29B26B33-0A8E-6043-9D12-0A3A594CFAA1}"/>
              </a:ext>
            </a:extLst>
          </p:cNvPr>
          <p:cNvSpPr txBox="1"/>
          <p:nvPr/>
        </p:nvSpPr>
        <p:spPr>
          <a:xfrm>
            <a:off x="844231" y="1548318"/>
            <a:ext cx="2760662" cy="1246378"/>
          </a:xfrm>
          <a:prstGeom prst="rect">
            <a:avLst/>
          </a:prstGeom>
          <a:noFill/>
        </p:spPr>
        <p:txBody>
          <a:bodyPr lIns="91322" tIns="45662" rIns="91322" bIns="45662">
            <a:spAutoFit/>
          </a:bodyPr>
          <a:lstStyle/>
          <a:p>
            <a:pPr lvl="0">
              <a:defRPr/>
            </a:pPr>
            <a:r>
              <a:rPr lang="ja-JP" altLang="es-ES" sz="1500" dirty="0">
                <a:solidFill>
                  <a:srgbClr val="333333"/>
                </a:solidFill>
                <a:latin typeface="DengXian" panose="02010600030101010101" pitchFamily="2" charset="-122"/>
                <a:ea typeface="DengXian" panose="02010600030101010101" pitchFamily="2" charset="-122"/>
                <a:cs typeface="Arial" pitchFamily="34" charset="0"/>
              </a:rPr>
              <a:t>关爱</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dirty="0">
                <a:solidFill>
                  <a:srgbClr val="333333"/>
                </a:solidFill>
                <a:latin typeface="DengXian" panose="02010600030101010101" pitchFamily="2" charset="-122"/>
                <a:ea typeface="DengXian" panose="02010600030101010101" pitchFamily="2" charset="-122"/>
                <a:cs typeface="Arial" pitchFamily="34" charset="0"/>
              </a:rPr>
              <a:t>培养团队合作</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dirty="0">
                <a:solidFill>
                  <a:srgbClr val="333333"/>
                </a:solidFill>
                <a:latin typeface="DengXian" panose="02010600030101010101" pitchFamily="2" charset="-122"/>
                <a:ea typeface="DengXian" panose="02010600030101010101" pitchFamily="2" charset="-122"/>
                <a:cs typeface="Arial" pitchFamily="34" charset="0"/>
              </a:rPr>
              <a:t>协作者</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dirty="0">
                <a:solidFill>
                  <a:srgbClr val="333333"/>
                </a:solidFill>
                <a:latin typeface="DengXian" panose="02010600030101010101" pitchFamily="2" charset="-122"/>
                <a:ea typeface="DengXian" panose="02010600030101010101" pitchFamily="2" charset="-122"/>
                <a:cs typeface="Arial" pitchFamily="34" charset="0"/>
              </a:rPr>
              <a:t>辅导与培养</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dirty="0">
                <a:solidFill>
                  <a:srgbClr val="333333"/>
                </a:solidFill>
                <a:latin typeface="DengXian" panose="02010600030101010101" pitchFamily="2" charset="-122"/>
                <a:ea typeface="DengXian" panose="02010600030101010101" pitchFamily="2" charset="-122"/>
                <a:cs typeface="Arial" pitchFamily="34" charset="0"/>
              </a:rPr>
              <a:t>人际交往智慧</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15" name="TextBox 14">
            <a:extLst>
              <a:ext uri="{FF2B5EF4-FFF2-40B4-BE49-F238E27FC236}">
                <a16:creationId xmlns:a16="http://schemas.microsoft.com/office/drawing/2014/main" id="{D41A9146-8D26-3140-8CB2-B99A2E78EEB9}"/>
              </a:ext>
            </a:extLst>
          </p:cNvPr>
          <p:cNvSpPr txBox="1"/>
          <p:nvPr/>
        </p:nvSpPr>
        <p:spPr>
          <a:xfrm>
            <a:off x="844231" y="3167188"/>
            <a:ext cx="1801812" cy="1015546"/>
          </a:xfrm>
          <a:prstGeom prst="rect">
            <a:avLst/>
          </a:prstGeom>
          <a:noFill/>
        </p:spPr>
        <p:txBody>
          <a:bodyPr lIns="91322" tIns="45662" rIns="91322" bIns="45662">
            <a:spAutoFit/>
          </a:bodyPr>
          <a:lstStyle/>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无私的领导者</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平衡</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沉着</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学习者</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16" name="TextBox 15">
            <a:extLst>
              <a:ext uri="{FF2B5EF4-FFF2-40B4-BE49-F238E27FC236}">
                <a16:creationId xmlns:a16="http://schemas.microsoft.com/office/drawing/2014/main" id="{CB0557EB-CC77-614A-8553-23A27C5D3247}"/>
              </a:ext>
            </a:extLst>
          </p:cNvPr>
          <p:cNvSpPr txBox="1"/>
          <p:nvPr/>
        </p:nvSpPr>
        <p:spPr>
          <a:xfrm>
            <a:off x="844241" y="4591428"/>
            <a:ext cx="2273846" cy="553881"/>
          </a:xfrm>
          <a:prstGeom prst="rect">
            <a:avLst/>
          </a:prstGeom>
          <a:noFill/>
        </p:spPr>
        <p:txBody>
          <a:bodyPr wrap="square" lIns="91322" tIns="45662" rIns="91322" bIns="45662">
            <a:spAutoFit/>
          </a:bodyPr>
          <a:lstStyle/>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正直</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勇敢真实</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17" name="TextBox 16">
            <a:extLst>
              <a:ext uri="{FF2B5EF4-FFF2-40B4-BE49-F238E27FC236}">
                <a16:creationId xmlns:a16="http://schemas.microsoft.com/office/drawing/2014/main" id="{B21F098E-0BAF-3546-B3ED-497B6C51C20A}"/>
              </a:ext>
            </a:extLst>
          </p:cNvPr>
          <p:cNvSpPr txBox="1"/>
          <p:nvPr/>
        </p:nvSpPr>
        <p:spPr>
          <a:xfrm>
            <a:off x="3474262" y="1523037"/>
            <a:ext cx="1199129" cy="784713"/>
          </a:xfrm>
          <a:prstGeom prst="rect">
            <a:avLst/>
          </a:prstGeom>
          <a:noFill/>
        </p:spPr>
        <p:txBody>
          <a:bodyPr wrap="none" lIns="91322" tIns="45662" rIns="91322" bIns="45662">
            <a:spAutoFit/>
          </a:bodyPr>
          <a:lstStyle/>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关心社会</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持续性产出 </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系统思考者</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18" name="TextBox 17">
            <a:extLst>
              <a:ext uri="{FF2B5EF4-FFF2-40B4-BE49-F238E27FC236}">
                <a16:creationId xmlns:a16="http://schemas.microsoft.com/office/drawing/2014/main" id="{9FAEA49C-F6F8-7C4A-AFF2-B3F337423AD6}"/>
              </a:ext>
            </a:extLst>
          </p:cNvPr>
          <p:cNvSpPr txBox="1"/>
          <p:nvPr/>
        </p:nvSpPr>
        <p:spPr>
          <a:xfrm>
            <a:off x="3474267" y="3175170"/>
            <a:ext cx="1146229" cy="1015546"/>
          </a:xfrm>
          <a:prstGeom prst="rect">
            <a:avLst/>
          </a:prstGeom>
          <a:noFill/>
        </p:spPr>
        <p:txBody>
          <a:bodyPr wrap="none" lIns="91322" tIns="45662" rIns="91322" bIns="45662">
            <a:spAutoFit/>
          </a:bodyPr>
          <a:lstStyle/>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战略关注</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使命与愿景</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取得成果</a:t>
            </a:r>
            <a:endParaRPr lang="es-ES" altLang="ja-JP" sz="1500" dirty="0">
              <a:solidFill>
                <a:srgbClr val="333333"/>
              </a:solidFill>
              <a:latin typeface="DengXian" panose="02010600030101010101" pitchFamily="2" charset="-122"/>
              <a:ea typeface="DengXian" panose="02010600030101010101" pitchFamily="2" charset="-122"/>
              <a:cs typeface="Arial" pitchFamily="34" charset="0"/>
            </a:endParaRPr>
          </a:p>
          <a:p>
            <a:pPr lvl="0">
              <a:defRPr/>
            </a:pPr>
            <a:r>
              <a:rPr lang="ja-JP" altLang="es-ES" sz="1500">
                <a:solidFill>
                  <a:srgbClr val="333333"/>
                </a:solidFill>
                <a:latin typeface="DengXian" panose="02010600030101010101" pitchFamily="2" charset="-122"/>
                <a:ea typeface="DengXian" panose="02010600030101010101" pitchFamily="2" charset="-122"/>
                <a:cs typeface="Arial" pitchFamily="34" charset="0"/>
              </a:rPr>
              <a:t>决断力</a:t>
            </a:r>
            <a:endParaRPr kumimoji="0" lang="en-US" sz="1500" b="0" u="none" strike="noStrike" kern="1200" cap="none" spc="0" normalizeH="0" baseline="0" noProof="0" dirty="0">
              <a:ln>
                <a:noFill/>
              </a:ln>
              <a:solidFill>
                <a:srgbClr val="333333"/>
              </a:solidFill>
              <a:effectLst/>
              <a:uLnTx/>
              <a:uFillTx/>
              <a:latin typeface="DengXian" panose="02010600030101010101" pitchFamily="2" charset="-122"/>
              <a:ea typeface="DengXian" panose="02010600030101010101" pitchFamily="2" charset="-122"/>
              <a:cs typeface="Arial" pitchFamily="34" charset="0"/>
            </a:endParaRPr>
          </a:p>
        </p:txBody>
      </p:sp>
      <p:sp>
        <p:nvSpPr>
          <p:cNvPr id="19" name="TextBox 18">
            <a:extLst>
              <a:ext uri="{FF2B5EF4-FFF2-40B4-BE49-F238E27FC236}">
                <a16:creationId xmlns:a16="http://schemas.microsoft.com/office/drawing/2014/main" id="{B2C28937-4E88-044A-88D7-D2B8F7B07178}"/>
              </a:ext>
            </a:extLst>
          </p:cNvPr>
          <p:cNvSpPr txBox="1"/>
          <p:nvPr/>
        </p:nvSpPr>
        <p:spPr>
          <a:xfrm>
            <a:off x="510299" y="1214479"/>
            <a:ext cx="1120581" cy="338437"/>
          </a:xfrm>
          <a:prstGeom prst="rect">
            <a:avLst/>
          </a:prstGeom>
          <a:noFill/>
        </p:spPr>
        <p:txBody>
          <a:bodyPr wrap="none" lIns="91322" tIns="45662" rIns="91322" bIns="45662">
            <a:spAutoFit/>
          </a:bodyPr>
          <a:lstStyle/>
          <a:p>
            <a:pPr lvl="0">
              <a:defRPr/>
            </a:pPr>
            <a:r>
              <a:rPr lang="ja-JP" altLang="es-ES" sz="1600" b="1" spc="200">
                <a:solidFill>
                  <a:srgbClr val="14699C"/>
                </a:solidFill>
                <a:latin typeface="DengXian" panose="02010600030101010101" pitchFamily="2" charset="-122"/>
                <a:ea typeface="DengXian" panose="02010600030101010101" pitchFamily="2" charset="-122"/>
                <a:cs typeface="Arial" pitchFamily="34" charset="0"/>
              </a:rPr>
              <a:t>相处能力</a:t>
            </a:r>
            <a:endParaRPr kumimoji="0" lang="en-US" sz="1600" b="1" i="0" u="none" strike="noStrike" kern="1200" cap="none" spc="200" normalizeH="0" baseline="0" noProof="0" dirty="0">
              <a:ln>
                <a:noFill/>
              </a:ln>
              <a:solidFill>
                <a:srgbClr val="14699C"/>
              </a:solidFill>
              <a:effectLst/>
              <a:uLnTx/>
              <a:uFillTx/>
              <a:latin typeface="DengXian" panose="02010600030101010101" pitchFamily="2" charset="-122"/>
              <a:ea typeface="DengXian" panose="02010600030101010101" pitchFamily="2" charset="-122"/>
              <a:cs typeface="Arial" pitchFamily="34" charset="0"/>
            </a:endParaRPr>
          </a:p>
        </p:txBody>
      </p:sp>
      <p:sp>
        <p:nvSpPr>
          <p:cNvPr id="20" name="TextBox 19">
            <a:extLst>
              <a:ext uri="{FF2B5EF4-FFF2-40B4-BE49-F238E27FC236}">
                <a16:creationId xmlns:a16="http://schemas.microsoft.com/office/drawing/2014/main" id="{E15507CA-A5A1-A04A-9907-E9BA71A7A124}"/>
              </a:ext>
            </a:extLst>
          </p:cNvPr>
          <p:cNvSpPr txBox="1"/>
          <p:nvPr/>
        </p:nvSpPr>
        <p:spPr>
          <a:xfrm>
            <a:off x="510301" y="2852279"/>
            <a:ext cx="1120581" cy="338437"/>
          </a:xfrm>
          <a:prstGeom prst="rect">
            <a:avLst/>
          </a:prstGeom>
          <a:noFill/>
        </p:spPr>
        <p:txBody>
          <a:bodyPr wrap="none" lIns="91322" tIns="45662" rIns="91322" bIns="45662">
            <a:spAutoFit/>
          </a:bodyPr>
          <a:lstStyle/>
          <a:p>
            <a:pPr lvl="0">
              <a:defRPr/>
            </a:pPr>
            <a:r>
              <a:rPr lang="ja-JP" altLang="es-ES" sz="1600" b="1" spc="200">
                <a:solidFill>
                  <a:srgbClr val="14699C"/>
                </a:solidFill>
                <a:latin typeface="DengXian" panose="02010600030101010101" pitchFamily="2" charset="-122"/>
                <a:ea typeface="DengXian" panose="02010600030101010101" pitchFamily="2" charset="-122"/>
                <a:cs typeface="Arial" pitchFamily="34" charset="0"/>
              </a:rPr>
              <a:t>自我觉察</a:t>
            </a:r>
            <a:endParaRPr kumimoji="0" lang="en-US" sz="1600" b="1" i="0" u="none" strike="noStrike" kern="1200" cap="none" spc="200" normalizeH="0" baseline="0" noProof="0" dirty="0">
              <a:ln>
                <a:noFill/>
              </a:ln>
              <a:solidFill>
                <a:srgbClr val="14699C"/>
              </a:solidFill>
              <a:effectLst/>
              <a:uLnTx/>
              <a:uFillTx/>
              <a:latin typeface="DengXian" panose="02010600030101010101" pitchFamily="2" charset="-122"/>
              <a:ea typeface="DengXian" panose="02010600030101010101" pitchFamily="2" charset="-122"/>
              <a:cs typeface="Arial" pitchFamily="34" charset="0"/>
            </a:endParaRPr>
          </a:p>
        </p:txBody>
      </p:sp>
      <p:sp>
        <p:nvSpPr>
          <p:cNvPr id="21" name="TextBox 20">
            <a:extLst>
              <a:ext uri="{FF2B5EF4-FFF2-40B4-BE49-F238E27FC236}">
                <a16:creationId xmlns:a16="http://schemas.microsoft.com/office/drawing/2014/main" id="{59E263BF-A85B-1146-B4E5-5D92C000920E}"/>
              </a:ext>
            </a:extLst>
          </p:cNvPr>
          <p:cNvSpPr txBox="1"/>
          <p:nvPr/>
        </p:nvSpPr>
        <p:spPr>
          <a:xfrm>
            <a:off x="510298" y="4273354"/>
            <a:ext cx="889749" cy="338437"/>
          </a:xfrm>
          <a:prstGeom prst="rect">
            <a:avLst/>
          </a:prstGeom>
          <a:noFill/>
        </p:spPr>
        <p:txBody>
          <a:bodyPr wrap="none" lIns="91322" tIns="45662" rIns="91322" bIns="45662">
            <a:spAutoFit/>
          </a:bodyPr>
          <a:lstStyle/>
          <a:p>
            <a:pPr lvl="0">
              <a:defRPr/>
            </a:pPr>
            <a:r>
              <a:rPr lang="ja-JP" altLang="es-ES" sz="1600" b="1" spc="200">
                <a:solidFill>
                  <a:srgbClr val="14699C"/>
                </a:solidFill>
                <a:latin typeface="DengXian" panose="02010600030101010101" pitchFamily="2" charset="-122"/>
                <a:ea typeface="DengXian" panose="02010600030101010101" pitchFamily="2" charset="-122"/>
                <a:cs typeface="Arial" pitchFamily="34" charset="0"/>
              </a:rPr>
              <a:t>本真性</a:t>
            </a:r>
            <a:endParaRPr kumimoji="0" lang="en-US" sz="1600" b="1" i="0" u="none" strike="noStrike" kern="1200" cap="none" spc="200" normalizeH="0" baseline="0" noProof="0" dirty="0">
              <a:ln>
                <a:noFill/>
              </a:ln>
              <a:solidFill>
                <a:srgbClr val="14699C"/>
              </a:solidFill>
              <a:effectLst/>
              <a:uLnTx/>
              <a:uFillTx/>
              <a:latin typeface="DengXian" panose="02010600030101010101" pitchFamily="2" charset="-122"/>
              <a:ea typeface="DengXian" panose="02010600030101010101" pitchFamily="2" charset="-122"/>
              <a:cs typeface="Arial" pitchFamily="34" charset="0"/>
            </a:endParaRPr>
          </a:p>
        </p:txBody>
      </p:sp>
      <p:sp>
        <p:nvSpPr>
          <p:cNvPr id="22" name="TextBox 21">
            <a:extLst>
              <a:ext uri="{FF2B5EF4-FFF2-40B4-BE49-F238E27FC236}">
                <a16:creationId xmlns:a16="http://schemas.microsoft.com/office/drawing/2014/main" id="{BD66E83D-2402-9D40-B610-22272A9B9F28}"/>
              </a:ext>
            </a:extLst>
          </p:cNvPr>
          <p:cNvSpPr txBox="1"/>
          <p:nvPr/>
        </p:nvSpPr>
        <p:spPr>
          <a:xfrm>
            <a:off x="3140332" y="1214479"/>
            <a:ext cx="1107757" cy="338437"/>
          </a:xfrm>
          <a:prstGeom prst="rect">
            <a:avLst/>
          </a:prstGeom>
          <a:noFill/>
        </p:spPr>
        <p:txBody>
          <a:bodyPr wrap="none" lIns="91322" tIns="45662" rIns="91322" bIns="45662">
            <a:spAutoFit/>
          </a:bodyPr>
          <a:lstStyle/>
          <a:p>
            <a:pPr lvl="0">
              <a:defRPr/>
            </a:pPr>
            <a:r>
              <a:rPr lang="ja-JP" altLang="es-ES" sz="1600" b="1" spc="200">
                <a:solidFill>
                  <a:srgbClr val="14699C"/>
                </a:solidFill>
                <a:latin typeface="DengXian" panose="02010600030101010101" pitchFamily="2" charset="-122"/>
                <a:ea typeface="DengXian" panose="02010600030101010101" pitchFamily="2" charset="-122"/>
                <a:cs typeface="Arial" pitchFamily="34" charset="0"/>
              </a:rPr>
              <a:t>系统意识</a:t>
            </a:r>
            <a:endParaRPr lang="en-US" sz="1600" b="1" spc="200" dirty="0">
              <a:solidFill>
                <a:srgbClr val="14699C"/>
              </a:solidFill>
              <a:latin typeface="DengXian" panose="02010600030101010101" pitchFamily="2" charset="-122"/>
              <a:ea typeface="DengXian" panose="02010600030101010101" pitchFamily="2" charset="-122"/>
              <a:cs typeface="Arial" pitchFamily="34" charset="0"/>
            </a:endParaRPr>
          </a:p>
        </p:txBody>
      </p:sp>
      <p:sp>
        <p:nvSpPr>
          <p:cNvPr id="23" name="TextBox 22">
            <a:extLst>
              <a:ext uri="{FF2B5EF4-FFF2-40B4-BE49-F238E27FC236}">
                <a16:creationId xmlns:a16="http://schemas.microsoft.com/office/drawing/2014/main" id="{2C96296D-AC06-344B-ADF6-34EFA692BB89}"/>
              </a:ext>
            </a:extLst>
          </p:cNvPr>
          <p:cNvSpPr txBox="1"/>
          <p:nvPr/>
        </p:nvSpPr>
        <p:spPr>
          <a:xfrm>
            <a:off x="3173666" y="2857086"/>
            <a:ext cx="654108" cy="338437"/>
          </a:xfrm>
          <a:prstGeom prst="rect">
            <a:avLst/>
          </a:prstGeom>
          <a:noFill/>
        </p:spPr>
        <p:txBody>
          <a:bodyPr wrap="none" lIns="91322" tIns="45662" rIns="91322" bIns="45662">
            <a:spAutoFit/>
          </a:bodyPr>
          <a:lstStyle/>
          <a:p>
            <a:pPr lvl="0">
              <a:defRPr/>
            </a:pPr>
            <a:r>
              <a:rPr lang="ja-JP" altLang="es-ES" sz="1600" b="1" spc="200">
                <a:solidFill>
                  <a:srgbClr val="14699C"/>
                </a:solidFill>
                <a:latin typeface="DengXian" panose="02010600030101010101" pitchFamily="2" charset="-122"/>
                <a:ea typeface="DengXian" panose="02010600030101010101" pitchFamily="2" charset="-122"/>
                <a:cs typeface="Arial" pitchFamily="34" charset="0"/>
              </a:rPr>
              <a:t>成就</a:t>
            </a:r>
            <a:endParaRPr kumimoji="0" lang="en-US" sz="1600" b="1" i="0" u="none" strike="noStrike" kern="1200" cap="none" spc="200" normalizeH="0" baseline="0" noProof="0" dirty="0">
              <a:ln>
                <a:noFill/>
              </a:ln>
              <a:solidFill>
                <a:srgbClr val="14699C"/>
              </a:solidFill>
              <a:effectLst/>
              <a:uLnTx/>
              <a:uFillTx/>
              <a:latin typeface="DengXian" panose="02010600030101010101" pitchFamily="2" charset="-122"/>
              <a:ea typeface="DengXian" panose="02010600030101010101" pitchFamily="2" charset="-122"/>
              <a:cs typeface="Arial" pitchFamily="34" charset="0"/>
            </a:endParaRPr>
          </a:p>
        </p:txBody>
      </p:sp>
      <p:pic>
        <p:nvPicPr>
          <p:cNvPr id="3" name="Picture 2" descr="Shape&#10;&#10;Description automatically generated">
            <a:extLst>
              <a:ext uri="{FF2B5EF4-FFF2-40B4-BE49-F238E27FC236}">
                <a16:creationId xmlns:a16="http://schemas.microsoft.com/office/drawing/2014/main" id="{511EEC68-3DD9-1149-9451-6C9BD069769C}"/>
              </a:ext>
            </a:extLst>
          </p:cNvPr>
          <p:cNvPicPr>
            <a:picLocks noChangeAspect="1"/>
          </p:cNvPicPr>
          <p:nvPr/>
        </p:nvPicPr>
        <p:blipFill>
          <a:blip r:embed="rId3"/>
          <a:stretch>
            <a:fillRect/>
          </a:stretch>
        </p:blipFill>
        <p:spPr>
          <a:xfrm>
            <a:off x="9075832" y="1716066"/>
            <a:ext cx="2547750" cy="1552914"/>
          </a:xfrm>
          <a:prstGeom prst="rect">
            <a:avLst/>
          </a:prstGeom>
        </p:spPr>
      </p:pic>
      <p:pic>
        <p:nvPicPr>
          <p:cNvPr id="27" name="Picture 26" descr="Shape&#10;&#10;Description automatically generated">
            <a:extLst>
              <a:ext uri="{FF2B5EF4-FFF2-40B4-BE49-F238E27FC236}">
                <a16:creationId xmlns:a16="http://schemas.microsoft.com/office/drawing/2014/main" id="{A558E1AB-F54D-6140-AD2F-27258FC352A5}"/>
              </a:ext>
            </a:extLst>
          </p:cNvPr>
          <p:cNvPicPr>
            <a:picLocks noChangeAspect="1"/>
          </p:cNvPicPr>
          <p:nvPr/>
        </p:nvPicPr>
        <p:blipFill>
          <a:blip r:embed="rId3"/>
          <a:stretch>
            <a:fillRect/>
          </a:stretch>
        </p:blipFill>
        <p:spPr>
          <a:xfrm rot="19445237">
            <a:off x="8343661" y="1058117"/>
            <a:ext cx="2547750" cy="1552914"/>
          </a:xfrm>
          <a:prstGeom prst="rect">
            <a:avLst/>
          </a:prstGeom>
        </p:spPr>
      </p:pic>
      <p:pic>
        <p:nvPicPr>
          <p:cNvPr id="28" name="Picture 27" descr="Shape&#10;&#10;Description automatically generated">
            <a:extLst>
              <a:ext uri="{FF2B5EF4-FFF2-40B4-BE49-F238E27FC236}">
                <a16:creationId xmlns:a16="http://schemas.microsoft.com/office/drawing/2014/main" id="{1CBA5BE6-DC96-8241-B087-E44A8F126EB2}"/>
              </a:ext>
            </a:extLst>
          </p:cNvPr>
          <p:cNvPicPr>
            <a:picLocks noChangeAspect="1"/>
          </p:cNvPicPr>
          <p:nvPr/>
        </p:nvPicPr>
        <p:blipFill>
          <a:blip r:embed="rId3"/>
          <a:stretch>
            <a:fillRect/>
          </a:stretch>
        </p:blipFill>
        <p:spPr>
          <a:xfrm rot="17232473">
            <a:off x="7374264" y="952134"/>
            <a:ext cx="2547750" cy="1552914"/>
          </a:xfrm>
          <a:prstGeom prst="rect">
            <a:avLst/>
          </a:prstGeom>
        </p:spPr>
      </p:pic>
      <p:pic>
        <p:nvPicPr>
          <p:cNvPr id="29" name="Picture 28" descr="Shape&#10;&#10;Description automatically generated">
            <a:extLst>
              <a:ext uri="{FF2B5EF4-FFF2-40B4-BE49-F238E27FC236}">
                <a16:creationId xmlns:a16="http://schemas.microsoft.com/office/drawing/2014/main" id="{20DBBB34-A807-C14E-A703-265F0AD4E275}"/>
              </a:ext>
            </a:extLst>
          </p:cNvPr>
          <p:cNvPicPr>
            <a:picLocks noChangeAspect="1"/>
          </p:cNvPicPr>
          <p:nvPr/>
        </p:nvPicPr>
        <p:blipFill>
          <a:blip r:embed="rId3"/>
          <a:stretch>
            <a:fillRect/>
          </a:stretch>
        </p:blipFill>
        <p:spPr>
          <a:xfrm rot="15123747">
            <a:off x="6522431" y="1424997"/>
            <a:ext cx="2547750" cy="1552914"/>
          </a:xfrm>
          <a:prstGeom prst="rect">
            <a:avLst/>
          </a:prstGeom>
        </p:spPr>
      </p:pic>
      <p:pic>
        <p:nvPicPr>
          <p:cNvPr id="31" name="Picture 30" descr="Shape&#10;&#10;Description automatically generated">
            <a:extLst>
              <a:ext uri="{FF2B5EF4-FFF2-40B4-BE49-F238E27FC236}">
                <a16:creationId xmlns:a16="http://schemas.microsoft.com/office/drawing/2014/main" id="{9FC45485-F634-A24D-9EE8-3673BBAFE610}"/>
              </a:ext>
            </a:extLst>
          </p:cNvPr>
          <p:cNvPicPr>
            <a:picLocks noChangeAspect="1"/>
          </p:cNvPicPr>
          <p:nvPr/>
        </p:nvPicPr>
        <p:blipFill>
          <a:blip r:embed="rId3"/>
          <a:stretch>
            <a:fillRect/>
          </a:stretch>
        </p:blipFill>
        <p:spPr>
          <a:xfrm flipH="1">
            <a:off x="6333195" y="1716066"/>
            <a:ext cx="2547750" cy="1552914"/>
          </a:xfrm>
          <a:prstGeom prst="rect">
            <a:avLst/>
          </a:prstGeom>
        </p:spPr>
      </p:pic>
      <p:pic>
        <p:nvPicPr>
          <p:cNvPr id="24" name="Graphic 23">
            <a:extLst>
              <a:ext uri="{FF2B5EF4-FFF2-40B4-BE49-F238E27FC236}">
                <a16:creationId xmlns:a16="http://schemas.microsoft.com/office/drawing/2014/main" id="{469712F8-3CAF-9F4F-ACD4-B6AE1FF3F004}"/>
              </a:ext>
            </a:extLst>
          </p:cNvPr>
          <p:cNvPicPr>
            <a:picLocks noChangeAspect="1"/>
          </p:cNvPicPr>
          <p:nvPr/>
        </p:nvPicPr>
        <p:blipFill>
          <a:blip r:embed="rId4"/>
          <a:srcRect/>
          <a:stretch/>
        </p:blipFill>
        <p:spPr>
          <a:xfrm>
            <a:off x="3383179" y="-498567"/>
            <a:ext cx="11486707" cy="7432574"/>
          </a:xfrm>
          <a:prstGeom prst="rect">
            <a:avLst/>
          </a:prstGeom>
        </p:spPr>
      </p:pic>
      <p:pic>
        <p:nvPicPr>
          <p:cNvPr id="26" name="Graphic 25">
            <a:extLst>
              <a:ext uri="{FF2B5EF4-FFF2-40B4-BE49-F238E27FC236}">
                <a16:creationId xmlns:a16="http://schemas.microsoft.com/office/drawing/2014/main" id="{05B70346-02DB-034E-A670-1A21C0767301}"/>
              </a:ext>
            </a:extLst>
          </p:cNvPr>
          <p:cNvPicPr>
            <a:picLocks noChangeAspect="1"/>
          </p:cNvPicPr>
          <p:nvPr/>
        </p:nvPicPr>
        <p:blipFill>
          <a:blip r:embed="rId5"/>
          <a:srcRect/>
          <a:stretch/>
        </p:blipFill>
        <p:spPr>
          <a:xfrm>
            <a:off x="5838723" y="112004"/>
            <a:ext cx="6246743" cy="3149292"/>
          </a:xfrm>
          <a:prstGeom prst="rect">
            <a:avLst/>
          </a:prstGeom>
        </p:spPr>
      </p:pic>
      <p:sp>
        <p:nvSpPr>
          <p:cNvPr id="2" name="Footer Placeholder 1">
            <a:extLst>
              <a:ext uri="{FF2B5EF4-FFF2-40B4-BE49-F238E27FC236}">
                <a16:creationId xmlns:a16="http://schemas.microsoft.com/office/drawing/2014/main" id="{DA1453E6-35FE-5417-CD18-53C2E6B4D875}"/>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A48473A8-0549-3179-E8E4-94D2F3A48DE9}"/>
              </a:ext>
            </a:extLst>
          </p:cNvPr>
          <p:cNvSpPr>
            <a:spLocks noGrp="1"/>
          </p:cNvSpPr>
          <p:nvPr>
            <p:ph type="sldNum" sz="quarter" idx="11"/>
          </p:nvPr>
        </p:nvSpPr>
        <p:spPr/>
        <p:txBody>
          <a:bodyPr/>
          <a:lstStyle/>
          <a:p>
            <a:fld id="{4E547FC5-224D-4B2B-AB96-D4331BB3CBEC}" type="slidenum">
              <a:rPr lang="en-US" smtClean="0"/>
              <a:pPr/>
              <a:t>9</a:t>
            </a:fld>
            <a:endParaRPr lang="en-US" dirty="0"/>
          </a:p>
        </p:txBody>
      </p:sp>
    </p:spTree>
    <p:extLst>
      <p:ext uri="{BB962C8B-B14F-4D97-AF65-F5344CB8AC3E}">
        <p14:creationId xmlns:p14="http://schemas.microsoft.com/office/powerpoint/2010/main" val="219369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0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10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childTnLst>
                          </p:cTn>
                        </p:par>
                        <p:par>
                          <p:cTn id="59" fill="hold">
                            <p:stCondLst>
                              <p:cond delay="6250"/>
                            </p:stCondLst>
                            <p:childTnLst>
                              <p:par>
                                <p:cTn id="60" presetID="10" presetClass="entr" presetSubtype="0"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700"/>
                                        <p:tgtEl>
                                          <p:spTgt spid="26"/>
                                        </p:tgtEl>
                                      </p:cBhvr>
                                    </p:animEffect>
                                  </p:childTnLst>
                                </p:cTn>
                              </p:par>
                              <p:par>
                                <p:cTn id="63" presetID="10" presetClass="exit" presetSubtype="0" fill="hold" nodeType="withEffect">
                                  <p:stCondLst>
                                    <p:cond delay="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ace4006a-7e6c-4086-9f0d-0f2b4d71038d"/>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c16cacd-697b-4927-a55b-14c03dd85cd5"/>
</p:tagLst>
</file>

<file path=ppt/theme/theme1.xml><?xml version="1.0" encoding="utf-8"?>
<a:theme xmlns:a="http://schemas.openxmlformats.org/drawingml/2006/main" name="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d3e5a5-6274-471d-a38d-28aadc3f4e01">
      <Terms xmlns="http://schemas.microsoft.com/office/infopath/2007/PartnerControls"/>
    </lcf76f155ced4ddcb4097134ff3c332f>
    <TaxCatchAll xmlns="56490bd0-4618-4416-9b42-ea8ceb45a65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0387170B7AFE478AE4CD923FF18DBA" ma:contentTypeVersion="16" ma:contentTypeDescription="Create a new document." ma:contentTypeScope="" ma:versionID="dcd8054af29643705bb78b7a66926271">
  <xsd:schema xmlns:xsd="http://www.w3.org/2001/XMLSchema" xmlns:xs="http://www.w3.org/2001/XMLSchema" xmlns:p="http://schemas.microsoft.com/office/2006/metadata/properties" xmlns:ns2="e4d3e5a5-6274-471d-a38d-28aadc3f4e01" xmlns:ns3="56490bd0-4618-4416-9b42-ea8ceb45a652" targetNamespace="http://schemas.microsoft.com/office/2006/metadata/properties" ma:root="true" ma:fieldsID="1aff8ce04dbcc70a13a8f13e66591cf8" ns2:_="" ns3:_="">
    <xsd:import namespace="e4d3e5a5-6274-471d-a38d-28aadc3f4e01"/>
    <xsd:import namespace="56490bd0-4618-4416-9b42-ea8ceb45a65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d3e5a5-6274-471d-a38d-28aadc3f4e0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a49cccb-935a-4dce-9f2e-36d6ed82d01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490bd0-4618-4416-9b42-ea8ceb45a65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456c6ff-edc8-4aa3-ad22-a18219ba3ed8}" ma:internalName="TaxCatchAll" ma:showField="CatchAllData" ma:web="56490bd0-4618-4416-9b42-ea8ceb45a6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E266A8-BAEC-4940-8905-1FF23228F386}">
  <ds:schemaRefs>
    <ds:schemaRef ds:uri="http://schemas.microsoft.com/sharepoint/v3/contenttype/forms"/>
  </ds:schemaRefs>
</ds:datastoreItem>
</file>

<file path=customXml/itemProps2.xml><?xml version="1.0" encoding="utf-8"?>
<ds:datastoreItem xmlns:ds="http://schemas.openxmlformats.org/officeDocument/2006/customXml" ds:itemID="{2E8D6E44-3FEE-4CF6-ADE5-8A1399D2922F}">
  <ds:schemaRefs>
    <ds:schemaRef ds:uri="http://purl.org/dc/terms/"/>
    <ds:schemaRef ds:uri="http://schemas.microsoft.com/office/2006/documentManagement/types"/>
    <ds:schemaRef ds:uri="http://purl.org/dc/elements/1.1/"/>
    <ds:schemaRef ds:uri="http://schemas.microsoft.com/office/2006/metadata/properties"/>
    <ds:schemaRef ds:uri="http://purl.org/dc/dcmitype/"/>
    <ds:schemaRef ds:uri="http://schemas.microsoft.com/office/infopath/2007/PartnerControls"/>
    <ds:schemaRef ds:uri="http://schemas.openxmlformats.org/package/2006/metadata/core-properties"/>
    <ds:schemaRef ds:uri="56490bd0-4618-4416-9b42-ea8ceb45a652"/>
    <ds:schemaRef ds:uri="e4d3e5a5-6274-471d-a38d-28aadc3f4e01"/>
    <ds:schemaRef ds:uri="http://www.w3.org/XML/1998/namespace"/>
  </ds:schemaRefs>
</ds:datastoreItem>
</file>

<file path=customXml/itemProps3.xml><?xml version="1.0" encoding="utf-8"?>
<ds:datastoreItem xmlns:ds="http://schemas.openxmlformats.org/officeDocument/2006/customXml" ds:itemID="{684E8488-D406-41C5-A773-CA224864A6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d3e5a5-6274-471d-a38d-28aadc3f4e01"/>
    <ds:schemaRef ds:uri="56490bd0-4618-4416-9b42-ea8ceb45a6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13f0381-0d68-4251-b3c8-83a7379bfc14}" enabled="1" method="Standard" siteId="{41ba7a56-8093-418b-b969-aa2584276e50}" removed="0"/>
</clbl:labelList>
</file>

<file path=docProps/app.xml><?xml version="1.0" encoding="utf-8"?>
<Properties xmlns="http://schemas.openxmlformats.org/officeDocument/2006/extended-properties" xmlns:vt="http://schemas.openxmlformats.org/officeDocument/2006/docPropsVTypes">
  <Template/>
  <TotalTime>50389</TotalTime>
  <Words>5600</Words>
  <Application>Microsoft Macintosh PowerPoint</Application>
  <PresentationFormat>Panorámica</PresentationFormat>
  <Paragraphs>676</Paragraphs>
  <Slides>61</Slides>
  <Notes>37</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61</vt:i4>
      </vt:variant>
    </vt:vector>
  </HeadingPairs>
  <TitlesOfParts>
    <vt:vector size="73" baseType="lpstr">
      <vt:lpstr>等线</vt:lpstr>
      <vt:lpstr>等线</vt:lpstr>
      <vt:lpstr>Arial</vt:lpstr>
      <vt:lpstr>Calibri</vt:lpstr>
      <vt:lpstr>Courier New</vt:lpstr>
      <vt:lpstr>Gotham Book</vt:lpstr>
      <vt:lpstr>Helvetica</vt:lpstr>
      <vt:lpstr>Helvetica Bold Oblique</vt:lpstr>
      <vt:lpstr>Helvetica Light</vt:lpstr>
      <vt:lpstr>System Font Regular</vt:lpstr>
      <vt:lpstr>Wingdings</vt:lpstr>
      <vt:lpstr>LC - PRODUCT</vt:lpstr>
      <vt:lpstr>推动领导者的 意识进化</vt:lpstr>
      <vt:lpstr>Presentación de PowerPoint</vt:lpstr>
      <vt:lpstr>全景领导力测评</vt:lpstr>
      <vt:lpstr>360º 测评工具</vt:lpstr>
      <vt:lpstr>两种心智结构</vt:lpstr>
      <vt:lpstr>领导力测评的3个维度</vt:lpstr>
      <vt:lpstr>Presentación de PowerPoint</vt:lpstr>
      <vt:lpstr>模型基础： 两种心智结构</vt:lpstr>
      <vt:lpstr>创造性能力</vt:lpstr>
      <vt:lpstr>反应性倾向</vt:lpstr>
      <vt:lpstr>关系及任务</vt:lpstr>
      <vt:lpstr>四大象限</vt:lpstr>
      <vt:lpstr>Presentación de PowerPoint</vt:lpstr>
      <vt:lpstr>Presentación de PowerPoint</vt:lpstr>
      <vt:lpstr>Presentación de PowerPoint</vt:lpstr>
      <vt:lpstr>Presentación de PowerPoint</vt:lpstr>
      <vt:lpstr>创造性- 反应性对比度标尺</vt:lpstr>
      <vt:lpstr>关系-任务平衡度标尺 </vt:lpstr>
      <vt:lpstr>领导潜能发挥度标尺</vt:lpstr>
      <vt:lpstr>领导效能标尺</vt:lpstr>
      <vt:lpstr>领导效能 与业绩成果</vt:lpstr>
      <vt:lpstr>反应性与创造性领导力</vt:lpstr>
      <vt:lpstr>Presentación de PowerPoint</vt:lpstr>
      <vt:lpstr>针对领导效能标尺的测评问题</vt:lpstr>
      <vt:lpstr>领导效能与创造性</vt:lpstr>
      <vt:lpstr>创造性维度与领导效能的相关性</vt:lpstr>
      <vt:lpstr>反应性维度与领导效能的相关性</vt:lpstr>
      <vt:lpstr>创造性能力和反应性倾向之间的相关性</vt:lpstr>
      <vt:lpstr>相邻维度</vt:lpstr>
      <vt:lpstr>相对维度：控制与相处能力</vt:lpstr>
      <vt:lpstr>相对维度：顺从与成就</vt:lpstr>
      <vt:lpstr>相对维度：防卫与自我觉察</vt:lpstr>
      <vt:lpstr>全景领导力测评（LCP） 与领导效能的相关性</vt:lpstr>
      <vt:lpstr>Presentación de PowerPoint</vt:lpstr>
      <vt:lpstr>业绩表现指数</vt:lpstr>
      <vt:lpstr>Presentación de PowerPoint</vt:lpstr>
      <vt:lpstr>领导效能 &amp; 业绩表现</vt:lpstr>
      <vt:lpstr>Presentación de PowerPoint</vt:lpstr>
      <vt:lpstr>Presentación de PowerPoint</vt:lpstr>
      <vt:lpstr>Presentación de PowerPoint</vt:lpstr>
      <vt:lpstr>补充内容</vt:lpstr>
      <vt:lpstr>全景领导力（LCP）360度  — 意识发展的开罐器</vt:lpstr>
      <vt:lpstr>曾格（Zenger）的研究发现 领导能力与业绩成果之间的关系</vt:lpstr>
      <vt:lpstr>曾格（Zenger）的研究发现 领导能力与业绩成果之间的关系</vt:lpstr>
      <vt:lpstr>360°测评的优势</vt:lpstr>
      <vt:lpstr>设计标准</vt:lpstr>
      <vt:lpstr>理论基础概述</vt:lpstr>
      <vt:lpstr>反应性性格结构</vt:lpstr>
      <vt:lpstr>Presentación de PowerPoint</vt:lpstr>
      <vt:lpstr>身份挂钩</vt:lpstr>
      <vt:lpstr>领导力的四项承诺</vt:lpstr>
      <vt:lpstr>Presentación de PowerPoint</vt:lpstr>
      <vt:lpstr>一套完整的发展体系</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Full Circle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Day</dc:creator>
  <cp:lastModifiedBy>Cecilia Angelozzi</cp:lastModifiedBy>
  <cp:revision>601</cp:revision>
  <cp:lastPrinted>2021-03-16T02:58:44Z</cp:lastPrinted>
  <dcterms:created xsi:type="dcterms:W3CDTF">2014-05-12T21:57:57Z</dcterms:created>
  <dcterms:modified xsi:type="dcterms:W3CDTF">2025-09-11T08:52:48Z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0x010100440387170B7AFE478AE4CD923FF18DBA</vt:lpwstr>
  </property>
  <property fmtid="{D5CDD505-2E9C-101B-9397-08002B2CF9AE}" pid="3" name="MediaServiceImageTags">
    <vt:lpwstr/>
  </property>
</Properties>
</file>